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7"/>
  </p:notesMasterIdLst>
  <p:sldIdLst>
    <p:sldId id="605" r:id="rId2"/>
    <p:sldId id="462" r:id="rId3"/>
    <p:sldId id="461" r:id="rId4"/>
    <p:sldId id="546" r:id="rId5"/>
    <p:sldId id="547" r:id="rId6"/>
    <p:sldId id="548" r:id="rId7"/>
    <p:sldId id="549" r:id="rId8"/>
    <p:sldId id="550" r:id="rId9"/>
    <p:sldId id="469" r:id="rId10"/>
    <p:sldId id="551" r:id="rId11"/>
    <p:sldId id="552" r:id="rId12"/>
    <p:sldId id="267" r:id="rId13"/>
    <p:sldId id="472" r:id="rId14"/>
    <p:sldId id="473" r:id="rId15"/>
    <p:sldId id="474" r:id="rId16"/>
    <p:sldId id="268" r:id="rId17"/>
    <p:sldId id="269" r:id="rId18"/>
    <p:sldId id="475" r:id="rId19"/>
    <p:sldId id="477" r:id="rId20"/>
    <p:sldId id="478" r:id="rId21"/>
    <p:sldId id="479" r:id="rId22"/>
    <p:sldId id="480" r:id="rId23"/>
    <p:sldId id="481" r:id="rId24"/>
    <p:sldId id="482" r:id="rId25"/>
    <p:sldId id="483" r:id="rId26"/>
    <p:sldId id="484" r:id="rId27"/>
    <p:sldId id="485" r:id="rId28"/>
    <p:sldId id="384" r:id="rId29"/>
    <p:sldId id="558" r:id="rId30"/>
    <p:sldId id="486" r:id="rId31"/>
    <p:sldId id="487" r:id="rId32"/>
    <p:sldId id="297" r:id="rId33"/>
    <p:sldId id="488" r:id="rId34"/>
    <p:sldId id="299" r:id="rId35"/>
    <p:sldId id="489" r:id="rId36"/>
    <p:sldId id="559" r:id="rId37"/>
    <p:sldId id="490" r:id="rId38"/>
    <p:sldId id="491" r:id="rId39"/>
    <p:sldId id="492" r:id="rId40"/>
    <p:sldId id="493" r:id="rId41"/>
    <p:sldId id="560" r:id="rId42"/>
    <p:sldId id="561" r:id="rId43"/>
    <p:sldId id="306" r:id="rId44"/>
    <p:sldId id="562" r:id="rId45"/>
    <p:sldId id="563" r:id="rId46"/>
    <p:sldId id="564" r:id="rId47"/>
    <p:sldId id="565" r:id="rId48"/>
    <p:sldId id="571" r:id="rId49"/>
    <p:sldId id="567" r:id="rId50"/>
    <p:sldId id="568" r:id="rId51"/>
    <p:sldId id="570" r:id="rId52"/>
    <p:sldId id="578" r:id="rId53"/>
    <p:sldId id="579" r:id="rId54"/>
    <p:sldId id="580" r:id="rId55"/>
    <p:sldId id="577" r:id="rId56"/>
    <p:sldId id="569" r:id="rId57"/>
    <p:sldId id="495" r:id="rId58"/>
    <p:sldId id="496" r:id="rId59"/>
    <p:sldId id="497" r:id="rId60"/>
    <p:sldId id="498" r:id="rId61"/>
    <p:sldId id="499" r:id="rId62"/>
    <p:sldId id="500" r:id="rId63"/>
    <p:sldId id="501" r:id="rId64"/>
    <p:sldId id="502" r:id="rId65"/>
    <p:sldId id="503" r:id="rId66"/>
    <p:sldId id="504" r:id="rId67"/>
    <p:sldId id="572" r:id="rId68"/>
    <p:sldId id="505" r:id="rId69"/>
    <p:sldId id="506" r:id="rId70"/>
    <p:sldId id="507" r:id="rId71"/>
    <p:sldId id="508" r:id="rId72"/>
    <p:sldId id="509" r:id="rId73"/>
    <p:sldId id="510" r:id="rId74"/>
    <p:sldId id="511" r:id="rId75"/>
    <p:sldId id="512" r:id="rId76"/>
    <p:sldId id="256" r:id="rId77"/>
    <p:sldId id="257" r:id="rId78"/>
    <p:sldId id="258" r:id="rId79"/>
    <p:sldId id="322" r:id="rId80"/>
    <p:sldId id="581" r:id="rId81"/>
    <p:sldId id="582" r:id="rId82"/>
    <p:sldId id="583" r:id="rId83"/>
    <p:sldId id="324" r:id="rId84"/>
    <p:sldId id="259" r:id="rId85"/>
    <p:sldId id="261" r:id="rId86"/>
    <p:sldId id="260" r:id="rId87"/>
    <p:sldId id="262" r:id="rId88"/>
    <p:sldId id="263" r:id="rId89"/>
    <p:sldId id="264" r:id="rId90"/>
    <p:sldId id="325" r:id="rId91"/>
    <p:sldId id="265" r:id="rId92"/>
    <p:sldId id="270" r:id="rId93"/>
    <p:sldId id="271" r:id="rId94"/>
    <p:sldId id="429" r:id="rId95"/>
    <p:sldId id="430" r:id="rId96"/>
    <p:sldId id="431" r:id="rId97"/>
    <p:sldId id="272" r:id="rId98"/>
    <p:sldId id="273" r:id="rId99"/>
    <p:sldId id="274" r:id="rId100"/>
    <p:sldId id="275" r:id="rId101"/>
    <p:sldId id="276" r:id="rId102"/>
    <p:sldId id="277" r:id="rId103"/>
    <p:sldId id="584" r:id="rId104"/>
    <p:sldId id="585" r:id="rId105"/>
    <p:sldId id="606" r:id="rId106"/>
    <p:sldId id="607" r:id="rId107"/>
    <p:sldId id="608" r:id="rId108"/>
    <p:sldId id="609" r:id="rId109"/>
    <p:sldId id="610" r:id="rId110"/>
    <p:sldId id="278" r:id="rId111"/>
    <p:sldId id="279" r:id="rId112"/>
    <p:sldId id="280" r:id="rId113"/>
    <p:sldId id="588" r:id="rId114"/>
    <p:sldId id="586" r:id="rId115"/>
    <p:sldId id="282" r:id="rId116"/>
    <p:sldId id="283" r:id="rId117"/>
    <p:sldId id="284" r:id="rId118"/>
    <p:sldId id="285" r:id="rId119"/>
    <p:sldId id="287" r:id="rId120"/>
    <p:sldId id="286" r:id="rId121"/>
    <p:sldId id="288" r:id="rId122"/>
    <p:sldId id="289" r:id="rId123"/>
    <p:sldId id="290" r:id="rId124"/>
    <p:sldId id="291" r:id="rId125"/>
    <p:sldId id="407" r:id="rId126"/>
    <p:sldId id="293" r:id="rId127"/>
    <p:sldId id="294" r:id="rId128"/>
    <p:sldId id="295" r:id="rId129"/>
    <p:sldId id="296" r:id="rId130"/>
    <p:sldId id="298" r:id="rId131"/>
    <p:sldId id="300" r:id="rId132"/>
    <p:sldId id="301" r:id="rId133"/>
    <p:sldId id="302" r:id="rId134"/>
    <p:sldId id="303" r:id="rId135"/>
    <p:sldId id="304" r:id="rId136"/>
    <p:sldId id="305" r:id="rId137"/>
    <p:sldId id="543" r:id="rId138"/>
    <p:sldId id="545" r:id="rId139"/>
    <p:sldId id="553" r:id="rId140"/>
    <p:sldId id="554" r:id="rId141"/>
    <p:sldId id="555" r:id="rId142"/>
    <p:sldId id="311" r:id="rId143"/>
    <p:sldId id="307" r:id="rId144"/>
    <p:sldId id="312" r:id="rId145"/>
    <p:sldId id="308" r:id="rId146"/>
    <p:sldId id="309" r:id="rId147"/>
    <p:sldId id="310" r:id="rId148"/>
    <p:sldId id="556" r:id="rId149"/>
    <p:sldId id="408" r:id="rId150"/>
    <p:sldId id="316" r:id="rId151"/>
    <p:sldId id="317" r:id="rId152"/>
    <p:sldId id="318" r:id="rId153"/>
    <p:sldId id="319" r:id="rId154"/>
    <p:sldId id="320" r:id="rId155"/>
    <p:sldId id="611" r:id="rId156"/>
    <p:sldId id="612" r:id="rId157"/>
    <p:sldId id="321" r:id="rId158"/>
    <p:sldId id="326" r:id="rId159"/>
    <p:sldId id="328" r:id="rId160"/>
    <p:sldId id="327" r:id="rId161"/>
    <p:sldId id="329" r:id="rId162"/>
    <p:sldId id="330" r:id="rId163"/>
    <p:sldId id="595" r:id="rId164"/>
    <p:sldId id="613" r:id="rId165"/>
    <p:sldId id="614" r:id="rId166"/>
    <p:sldId id="596" r:id="rId167"/>
    <p:sldId id="597" r:id="rId168"/>
    <p:sldId id="331" r:id="rId169"/>
    <p:sldId id="332" r:id="rId170"/>
    <p:sldId id="615" r:id="rId171"/>
    <p:sldId id="616" r:id="rId172"/>
    <p:sldId id="335" r:id="rId173"/>
    <p:sldId id="336" r:id="rId174"/>
    <p:sldId id="337" r:id="rId175"/>
    <p:sldId id="338" r:id="rId176"/>
    <p:sldId id="339" r:id="rId177"/>
    <p:sldId id="432" r:id="rId178"/>
    <p:sldId id="340" r:id="rId179"/>
    <p:sldId id="589" r:id="rId180"/>
    <p:sldId id="341" r:id="rId181"/>
    <p:sldId id="617" r:id="rId182"/>
    <p:sldId id="590" r:id="rId183"/>
    <p:sldId id="342" r:id="rId184"/>
    <p:sldId id="591" r:id="rId185"/>
    <p:sldId id="592" r:id="rId186"/>
    <p:sldId id="593" r:id="rId187"/>
    <p:sldId id="594" r:id="rId188"/>
    <p:sldId id="343" r:id="rId189"/>
    <p:sldId id="598" r:id="rId190"/>
    <p:sldId id="600" r:id="rId191"/>
    <p:sldId id="601" r:id="rId192"/>
    <p:sldId id="603" r:id="rId193"/>
    <p:sldId id="602" r:id="rId194"/>
    <p:sldId id="345" r:id="rId195"/>
    <p:sldId id="433" r:id="rId196"/>
    <p:sldId id="347" r:id="rId197"/>
    <p:sldId id="349" r:id="rId198"/>
    <p:sldId id="348" r:id="rId199"/>
    <p:sldId id="350" r:id="rId200"/>
    <p:sldId id="352" r:id="rId201"/>
    <p:sldId id="353" r:id="rId202"/>
    <p:sldId id="354" r:id="rId203"/>
    <p:sldId id="355" r:id="rId204"/>
    <p:sldId id="356" r:id="rId205"/>
    <p:sldId id="357" r:id="rId206"/>
    <p:sldId id="358" r:id="rId207"/>
    <p:sldId id="359" r:id="rId208"/>
    <p:sldId id="618" r:id="rId209"/>
    <p:sldId id="619" r:id="rId210"/>
    <p:sldId id="361" r:id="rId211"/>
    <p:sldId id="362" r:id="rId212"/>
    <p:sldId id="604" r:id="rId213"/>
    <p:sldId id="434" r:id="rId214"/>
    <p:sldId id="409" r:id="rId215"/>
    <p:sldId id="351" r:id="rId216"/>
    <p:sldId id="367" r:id="rId217"/>
    <p:sldId id="368" r:id="rId218"/>
    <p:sldId id="369" r:id="rId219"/>
    <p:sldId id="370" r:id="rId220"/>
    <p:sldId id="410" r:id="rId221"/>
    <p:sldId id="363" r:id="rId222"/>
    <p:sldId id="375" r:id="rId223"/>
    <p:sldId id="376" r:id="rId224"/>
    <p:sldId id="377" r:id="rId225"/>
    <p:sldId id="378" r:id="rId226"/>
    <p:sldId id="379" r:id="rId227"/>
    <p:sldId id="380" r:id="rId228"/>
    <p:sldId id="383" r:id="rId229"/>
    <p:sldId id="382" r:id="rId230"/>
    <p:sldId id="386" r:id="rId231"/>
    <p:sldId id="387" r:id="rId232"/>
    <p:sldId id="388" r:id="rId233"/>
    <p:sldId id="389" r:id="rId234"/>
    <p:sldId id="390" r:id="rId235"/>
    <p:sldId id="391" r:id="rId236"/>
    <p:sldId id="392" r:id="rId237"/>
    <p:sldId id="393" r:id="rId238"/>
    <p:sldId id="394" r:id="rId239"/>
    <p:sldId id="398" r:id="rId240"/>
    <p:sldId id="395" r:id="rId241"/>
    <p:sldId id="396" r:id="rId242"/>
    <p:sldId id="400" r:id="rId243"/>
    <p:sldId id="401" r:id="rId244"/>
    <p:sldId id="399" r:id="rId245"/>
    <p:sldId id="397" r:id="rId246"/>
    <p:sldId id="411" r:id="rId247"/>
    <p:sldId id="402" r:id="rId248"/>
    <p:sldId id="403" r:id="rId249"/>
    <p:sldId id="404" r:id="rId250"/>
    <p:sldId id="405" r:id="rId251"/>
    <p:sldId id="412" r:id="rId252"/>
    <p:sldId id="406" r:id="rId253"/>
    <p:sldId id="374" r:id="rId254"/>
    <p:sldId id="414" r:id="rId255"/>
    <p:sldId id="418" r:id="rId256"/>
    <p:sldId id="419" r:id="rId257"/>
    <p:sldId id="416" r:id="rId258"/>
    <p:sldId id="420" r:id="rId259"/>
    <p:sldId id="421" r:id="rId260"/>
    <p:sldId id="422" r:id="rId261"/>
    <p:sldId id="423" r:id="rId262"/>
    <p:sldId id="424" r:id="rId263"/>
    <p:sldId id="413" r:id="rId264"/>
    <p:sldId id="426" r:id="rId265"/>
    <p:sldId id="427" r:id="rId2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855C1E-B204-4ECF-88E3-DEA075C63F33}" v="270" dt="2024-09-17T18:13:10.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microsoft.com/office/2016/11/relationships/changesInfo" Target="changesInfos/changesInfo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Di Troia" userId="7de80edd88c2c9de" providerId="LiveId" clId="{FB28460A-9375-4662-933A-E24E12E0A347}"/>
    <pc:docChg chg="undo custSel addSld delSld modSld sldOrd">
      <pc:chgData name="Fabio Di Troia" userId="7de80edd88c2c9de" providerId="LiveId" clId="{FB28460A-9375-4662-933A-E24E12E0A347}" dt="2024-02-15T18:59:16.808" v="1731" actId="207"/>
      <pc:docMkLst>
        <pc:docMk/>
      </pc:docMkLst>
      <pc:sldChg chg="del">
        <pc:chgData name="Fabio Di Troia" userId="7de80edd88c2c9de" providerId="LiveId" clId="{FB28460A-9375-4662-933A-E24E12E0A347}" dt="2024-02-15T18:37:25.346" v="963" actId="47"/>
        <pc:sldMkLst>
          <pc:docMk/>
          <pc:sldMk cId="98440484" sldId="344"/>
        </pc:sldMkLst>
      </pc:sldChg>
      <pc:sldChg chg="modSp mod">
        <pc:chgData name="Fabio Di Troia" userId="7de80edd88c2c9de" providerId="LiveId" clId="{FB28460A-9375-4662-933A-E24E12E0A347}" dt="2024-02-15T18:38:03.180" v="983" actId="20577"/>
        <pc:sldMkLst>
          <pc:docMk/>
          <pc:sldMk cId="3482387916" sldId="345"/>
        </pc:sldMkLst>
        <pc:spChg chg="mod">
          <ac:chgData name="Fabio Di Troia" userId="7de80edd88c2c9de" providerId="LiveId" clId="{FB28460A-9375-4662-933A-E24E12E0A347}" dt="2024-02-15T18:37:57.829" v="980" actId="20577"/>
          <ac:spMkLst>
            <pc:docMk/>
            <pc:sldMk cId="3482387916" sldId="345"/>
            <ac:spMk id="2" creationId="{ED7F5BD4-BA02-4A39-A289-D78DDC473865}"/>
          </ac:spMkLst>
        </pc:spChg>
        <pc:spChg chg="mod">
          <ac:chgData name="Fabio Di Troia" userId="7de80edd88c2c9de" providerId="LiveId" clId="{FB28460A-9375-4662-933A-E24E12E0A347}" dt="2024-02-15T18:38:03.180" v="983" actId="20577"/>
          <ac:spMkLst>
            <pc:docMk/>
            <pc:sldMk cId="3482387916" sldId="345"/>
            <ac:spMk id="3" creationId="{3A0AEDD2-A21B-48B1-AD0D-4A5CEC11DE7A}"/>
          </ac:spMkLst>
        </pc:spChg>
      </pc:sldChg>
      <pc:sldChg chg="modSp">
        <pc:chgData name="Fabio Di Troia" userId="7de80edd88c2c9de" providerId="LiveId" clId="{FB28460A-9375-4662-933A-E24E12E0A347}" dt="2024-02-15T18:41:27.254" v="1060" actId="207"/>
        <pc:sldMkLst>
          <pc:docMk/>
          <pc:sldMk cId="3043450697" sldId="347"/>
        </pc:sldMkLst>
        <pc:spChg chg="mod">
          <ac:chgData name="Fabio Di Troia" userId="7de80edd88c2c9de" providerId="LiveId" clId="{FB28460A-9375-4662-933A-E24E12E0A347}" dt="2024-02-15T18:41:27.254" v="1060" actId="207"/>
          <ac:spMkLst>
            <pc:docMk/>
            <pc:sldMk cId="3043450697" sldId="347"/>
            <ac:spMk id="3" creationId="{3A0AEDD2-A21B-48B1-AD0D-4A5CEC11DE7A}"/>
          </ac:spMkLst>
        </pc:spChg>
      </pc:sldChg>
      <pc:sldChg chg="modSp mod">
        <pc:chgData name="Fabio Di Troia" userId="7de80edd88c2c9de" providerId="LiveId" clId="{FB28460A-9375-4662-933A-E24E12E0A347}" dt="2024-02-15T18:42:21.427" v="1066" actId="20577"/>
        <pc:sldMkLst>
          <pc:docMk/>
          <pc:sldMk cId="1359645594" sldId="359"/>
        </pc:sldMkLst>
        <pc:spChg chg="mod">
          <ac:chgData name="Fabio Di Troia" userId="7de80edd88c2c9de" providerId="LiveId" clId="{FB28460A-9375-4662-933A-E24E12E0A347}" dt="2024-02-15T18:42:21.427" v="1066" actId="20577"/>
          <ac:spMkLst>
            <pc:docMk/>
            <pc:sldMk cId="1359645594" sldId="359"/>
            <ac:spMk id="7" creationId="{363FC711-8D7E-4F47-8852-8627AA4BB165}"/>
          </ac:spMkLst>
        </pc:spChg>
      </pc:sldChg>
      <pc:sldChg chg="modSp mod">
        <pc:chgData name="Fabio Di Troia" userId="7de80edd88c2c9de" providerId="LiveId" clId="{FB28460A-9375-4662-933A-E24E12E0A347}" dt="2024-02-15T18:44:27.175" v="1069" actId="207"/>
        <pc:sldMkLst>
          <pc:docMk/>
          <pc:sldMk cId="559339585" sldId="361"/>
        </pc:sldMkLst>
        <pc:spChg chg="mod">
          <ac:chgData name="Fabio Di Troia" userId="7de80edd88c2c9de" providerId="LiveId" clId="{FB28460A-9375-4662-933A-E24E12E0A347}" dt="2024-02-15T18:44:27.175" v="1069" actId="207"/>
          <ac:spMkLst>
            <pc:docMk/>
            <pc:sldMk cId="559339585" sldId="361"/>
            <ac:spMk id="3" creationId="{C23B585C-F724-4848-BD01-0F7DBA299D2E}"/>
          </ac:spMkLst>
        </pc:spChg>
      </pc:sldChg>
      <pc:sldChg chg="addSp modSp mod modNotesTx">
        <pc:chgData name="Fabio Di Troia" userId="7de80edd88c2c9de" providerId="LiveId" clId="{FB28460A-9375-4662-933A-E24E12E0A347}" dt="2024-02-15T18:50:55.916" v="1345" actId="20577"/>
        <pc:sldMkLst>
          <pc:docMk/>
          <pc:sldMk cId="347003541" sldId="362"/>
        </pc:sldMkLst>
        <pc:spChg chg="add mod">
          <ac:chgData name="Fabio Di Troia" userId="7de80edd88c2c9de" providerId="LiveId" clId="{FB28460A-9375-4662-933A-E24E12E0A347}" dt="2024-02-15T18:48:36.646" v="1173" actId="13822"/>
          <ac:spMkLst>
            <pc:docMk/>
            <pc:sldMk cId="347003541" sldId="362"/>
            <ac:spMk id="3" creationId="{0607154C-16A6-CC50-F677-AB2EDCC6312B}"/>
          </ac:spMkLst>
        </pc:spChg>
        <pc:spChg chg="mod">
          <ac:chgData name="Fabio Di Troia" userId="7de80edd88c2c9de" providerId="LiveId" clId="{FB28460A-9375-4662-933A-E24E12E0A347}" dt="2024-02-15T18:48:47.544" v="1183" actId="20577"/>
          <ac:spMkLst>
            <pc:docMk/>
            <pc:sldMk cId="347003541" sldId="362"/>
            <ac:spMk id="7" creationId="{363FC711-8D7E-4F47-8852-8627AA4BB165}"/>
          </ac:spMkLst>
        </pc:spChg>
        <pc:spChg chg="mod">
          <ac:chgData name="Fabio Di Troia" userId="7de80edd88c2c9de" providerId="LiveId" clId="{FB28460A-9375-4662-933A-E24E12E0A347}" dt="2024-02-15T18:44:33.886" v="1072" actId="207"/>
          <ac:spMkLst>
            <pc:docMk/>
            <pc:sldMk cId="347003541" sldId="362"/>
            <ac:spMk id="8" creationId="{65A60EDD-C4A4-4483-B6F0-B2FFA05F5331}"/>
          </ac:spMkLst>
        </pc:spChg>
      </pc:sldChg>
      <pc:sldChg chg="modSp mod">
        <pc:chgData name="Fabio Di Troia" userId="7de80edd88c2c9de" providerId="LiveId" clId="{FB28460A-9375-4662-933A-E24E12E0A347}" dt="2024-02-15T18:40:16.934" v="1057" actId="20577"/>
        <pc:sldMkLst>
          <pc:docMk/>
          <pc:sldMk cId="3317349114" sldId="433"/>
        </pc:sldMkLst>
        <pc:spChg chg="mod">
          <ac:chgData name="Fabio Di Troia" userId="7de80edd88c2c9de" providerId="LiveId" clId="{FB28460A-9375-4662-933A-E24E12E0A347}" dt="2024-02-15T18:38:29.829" v="1011" actId="20577"/>
          <ac:spMkLst>
            <pc:docMk/>
            <pc:sldMk cId="3317349114" sldId="433"/>
            <ac:spMk id="2" creationId="{ED7F5BD4-BA02-4A39-A289-D78DDC473865}"/>
          </ac:spMkLst>
        </pc:spChg>
        <pc:spChg chg="mod">
          <ac:chgData name="Fabio Di Troia" userId="7de80edd88c2c9de" providerId="LiveId" clId="{FB28460A-9375-4662-933A-E24E12E0A347}" dt="2024-02-15T18:40:16.934" v="1057" actId="20577"/>
          <ac:spMkLst>
            <pc:docMk/>
            <pc:sldMk cId="3317349114" sldId="433"/>
            <ac:spMk id="3" creationId="{3A0AEDD2-A21B-48B1-AD0D-4A5CEC11DE7A}"/>
          </ac:spMkLst>
        </pc:spChg>
      </pc:sldChg>
      <pc:sldChg chg="modSp mod">
        <pc:chgData name="Fabio Di Troia" userId="7de80edd88c2c9de" providerId="LiveId" clId="{FB28460A-9375-4662-933A-E24E12E0A347}" dt="2024-02-15T18:22:20.990" v="66" actId="27636"/>
        <pc:sldMkLst>
          <pc:docMk/>
          <pc:sldMk cId="1073440786" sldId="598"/>
        </pc:sldMkLst>
        <pc:spChg chg="mod">
          <ac:chgData name="Fabio Di Troia" userId="7de80edd88c2c9de" providerId="LiveId" clId="{FB28460A-9375-4662-933A-E24E12E0A347}" dt="2024-02-15T18:22:20.990" v="66" actId="27636"/>
          <ac:spMkLst>
            <pc:docMk/>
            <pc:sldMk cId="1073440786" sldId="598"/>
            <ac:spMk id="3" creationId="{FDDD5EA4-A1B0-1383-3D68-498C918FE82D}"/>
          </ac:spMkLst>
        </pc:spChg>
      </pc:sldChg>
      <pc:sldChg chg="add del">
        <pc:chgData name="Fabio Di Troia" userId="7de80edd88c2c9de" providerId="LiveId" clId="{FB28460A-9375-4662-933A-E24E12E0A347}" dt="2024-02-15T18:22:26.170" v="68" actId="47"/>
        <pc:sldMkLst>
          <pc:docMk/>
          <pc:sldMk cId="201923577" sldId="599"/>
        </pc:sldMkLst>
      </pc:sldChg>
      <pc:sldChg chg="addSp delSp modSp add del mod">
        <pc:chgData name="Fabio Di Troia" userId="7de80edd88c2c9de" providerId="LiveId" clId="{FB28460A-9375-4662-933A-E24E12E0A347}" dt="2024-02-15T18:21:52.340" v="58" actId="2890"/>
        <pc:sldMkLst>
          <pc:docMk/>
          <pc:sldMk cId="1628584850" sldId="599"/>
        </pc:sldMkLst>
        <pc:spChg chg="mod">
          <ac:chgData name="Fabio Di Troia" userId="7de80edd88c2c9de" providerId="LiveId" clId="{FB28460A-9375-4662-933A-E24E12E0A347}" dt="2024-02-15T18:21:52.268" v="55" actId="1036"/>
          <ac:spMkLst>
            <pc:docMk/>
            <pc:sldMk cId="1628584850" sldId="599"/>
            <ac:spMk id="3" creationId="{76ACBF3E-6C7B-A5CB-C109-0043B0CD75A4}"/>
          </ac:spMkLst>
        </pc:spChg>
        <pc:picChg chg="add del mod">
          <ac:chgData name="Fabio Di Troia" userId="7de80edd88c2c9de" providerId="LiveId" clId="{FB28460A-9375-4662-933A-E24E12E0A347}" dt="2024-02-15T18:21:52.289" v="57" actId="22"/>
          <ac:picMkLst>
            <pc:docMk/>
            <pc:sldMk cId="1628584850" sldId="599"/>
            <ac:picMk id="5" creationId="{9CE8C5CD-67E0-CEF0-08B7-8EB3940CC134}"/>
          </ac:picMkLst>
        </pc:picChg>
      </pc:sldChg>
      <pc:sldChg chg="addSp modSp add mod modNotesTx">
        <pc:chgData name="Fabio Di Troia" userId="7de80edd88c2c9de" providerId="LiveId" clId="{FB28460A-9375-4662-933A-E24E12E0A347}" dt="2024-02-15T18:25:44.546" v="229" actId="1076"/>
        <pc:sldMkLst>
          <pc:docMk/>
          <pc:sldMk cId="4100738738" sldId="600"/>
        </pc:sldMkLst>
        <pc:spChg chg="add mod">
          <ac:chgData name="Fabio Di Troia" userId="7de80edd88c2c9de" providerId="LiveId" clId="{FB28460A-9375-4662-933A-E24E12E0A347}" dt="2024-02-15T18:25:44.546" v="229" actId="1076"/>
          <ac:spMkLst>
            <pc:docMk/>
            <pc:sldMk cId="4100738738" sldId="600"/>
            <ac:spMk id="6" creationId="{00735BD5-6E48-3EAA-5198-F08A068173E9}"/>
          </ac:spMkLst>
        </pc:spChg>
        <pc:picChg chg="add mod">
          <ac:chgData name="Fabio Di Troia" userId="7de80edd88c2c9de" providerId="LiveId" clId="{FB28460A-9375-4662-933A-E24E12E0A347}" dt="2024-02-15T18:22:33.160" v="70" actId="1076"/>
          <ac:picMkLst>
            <pc:docMk/>
            <pc:sldMk cId="4100738738" sldId="600"/>
            <ac:picMk id="5" creationId="{20247EAB-512C-769E-B8D1-46411D4A08C8}"/>
          </ac:picMkLst>
        </pc:picChg>
      </pc:sldChg>
      <pc:sldChg chg="addSp delSp modSp add mod ord">
        <pc:chgData name="Fabio Di Troia" userId="7de80edd88c2c9de" providerId="LiveId" clId="{FB28460A-9375-4662-933A-E24E12E0A347}" dt="2024-02-15T18:34:20.476" v="835" actId="1076"/>
        <pc:sldMkLst>
          <pc:docMk/>
          <pc:sldMk cId="2231183235" sldId="601"/>
        </pc:sldMkLst>
        <pc:spChg chg="mod">
          <ac:chgData name="Fabio Di Troia" userId="7de80edd88c2c9de" providerId="LiveId" clId="{FB28460A-9375-4662-933A-E24E12E0A347}" dt="2024-02-15T18:34:13.007" v="833" actId="207"/>
          <ac:spMkLst>
            <pc:docMk/>
            <pc:sldMk cId="2231183235" sldId="601"/>
            <ac:spMk id="3" creationId="{C0F3929F-77F6-582D-A6FE-674E9D3A7140}"/>
          </ac:spMkLst>
        </pc:spChg>
        <pc:picChg chg="add del mod">
          <ac:chgData name="Fabio Di Troia" userId="7de80edd88c2c9de" providerId="LiveId" clId="{FB28460A-9375-4662-933A-E24E12E0A347}" dt="2024-02-15T18:33:46.888" v="814" actId="478"/>
          <ac:picMkLst>
            <pc:docMk/>
            <pc:sldMk cId="2231183235" sldId="601"/>
            <ac:picMk id="5" creationId="{CCA7F85D-A1FE-091F-468F-3BA34048CFE9}"/>
          </ac:picMkLst>
        </pc:picChg>
        <pc:picChg chg="add mod">
          <ac:chgData name="Fabio Di Troia" userId="7de80edd88c2c9de" providerId="LiveId" clId="{FB28460A-9375-4662-933A-E24E12E0A347}" dt="2024-02-15T18:34:20.476" v="835" actId="1076"/>
          <ac:picMkLst>
            <pc:docMk/>
            <pc:sldMk cId="2231183235" sldId="601"/>
            <ac:picMk id="7" creationId="{C78139E3-10B8-F826-F0AC-CA40A924B400}"/>
          </ac:picMkLst>
        </pc:picChg>
      </pc:sldChg>
      <pc:sldChg chg="addSp delSp modSp add mod ord modNotesTx">
        <pc:chgData name="Fabio Di Troia" userId="7de80edd88c2c9de" providerId="LiveId" clId="{FB28460A-9375-4662-933A-E24E12E0A347}" dt="2024-02-15T18:35:48.313" v="943" actId="20577"/>
        <pc:sldMkLst>
          <pc:docMk/>
          <pc:sldMk cId="1090179382" sldId="602"/>
        </pc:sldMkLst>
        <pc:picChg chg="add del mod">
          <ac:chgData name="Fabio Di Troia" userId="7de80edd88c2c9de" providerId="LiveId" clId="{FB28460A-9375-4662-933A-E24E12E0A347}" dt="2024-02-15T18:35:35.795" v="854" actId="478"/>
          <ac:picMkLst>
            <pc:docMk/>
            <pc:sldMk cId="1090179382" sldId="602"/>
            <ac:picMk id="5" creationId="{B1453AAA-B531-B34E-4E63-4AA4F1132469}"/>
          </ac:picMkLst>
        </pc:picChg>
      </pc:sldChg>
      <pc:sldChg chg="addSp modSp add mod">
        <pc:chgData name="Fabio Di Troia" userId="7de80edd88c2c9de" providerId="LiveId" clId="{FB28460A-9375-4662-933A-E24E12E0A347}" dt="2024-02-15T18:34:56.331" v="847" actId="1076"/>
        <pc:sldMkLst>
          <pc:docMk/>
          <pc:sldMk cId="1855942709" sldId="603"/>
        </pc:sldMkLst>
        <pc:spChg chg="mod">
          <ac:chgData name="Fabio Di Troia" userId="7de80edd88c2c9de" providerId="LiveId" clId="{FB28460A-9375-4662-933A-E24E12E0A347}" dt="2024-02-15T18:34:39.655" v="845" actId="207"/>
          <ac:spMkLst>
            <pc:docMk/>
            <pc:sldMk cId="1855942709" sldId="603"/>
            <ac:spMk id="3" creationId="{EE72FD38-3359-2DB5-58A2-8F9986F4429E}"/>
          </ac:spMkLst>
        </pc:spChg>
        <pc:picChg chg="add mod">
          <ac:chgData name="Fabio Di Troia" userId="7de80edd88c2c9de" providerId="LiveId" clId="{FB28460A-9375-4662-933A-E24E12E0A347}" dt="2024-02-15T18:34:56.331" v="847" actId="1076"/>
          <ac:picMkLst>
            <pc:docMk/>
            <pc:sldMk cId="1855942709" sldId="603"/>
            <ac:picMk id="5" creationId="{1DFE9A7D-AD0A-35FF-99B8-D88EA3586173}"/>
          </ac:picMkLst>
        </pc:picChg>
      </pc:sldChg>
      <pc:sldChg chg="modSp new mod">
        <pc:chgData name="Fabio Di Troia" userId="7de80edd88c2c9de" providerId="LiveId" clId="{FB28460A-9375-4662-933A-E24E12E0A347}" dt="2024-02-15T18:59:16.808" v="1731" actId="207"/>
        <pc:sldMkLst>
          <pc:docMk/>
          <pc:sldMk cId="192194199" sldId="604"/>
        </pc:sldMkLst>
        <pc:spChg chg="mod">
          <ac:chgData name="Fabio Di Troia" userId="7de80edd88c2c9de" providerId="LiveId" clId="{FB28460A-9375-4662-933A-E24E12E0A347}" dt="2024-02-15T18:52:10.381" v="1382" actId="20577"/>
          <ac:spMkLst>
            <pc:docMk/>
            <pc:sldMk cId="192194199" sldId="604"/>
            <ac:spMk id="2" creationId="{E82F543E-B828-4305-7845-0E3472675B90}"/>
          </ac:spMkLst>
        </pc:spChg>
        <pc:spChg chg="mod">
          <ac:chgData name="Fabio Di Troia" userId="7de80edd88c2c9de" providerId="LiveId" clId="{FB28460A-9375-4662-933A-E24E12E0A347}" dt="2024-02-15T18:59:16.808" v="1731" actId="207"/>
          <ac:spMkLst>
            <pc:docMk/>
            <pc:sldMk cId="192194199" sldId="604"/>
            <ac:spMk id="3" creationId="{1FD152EF-0B2B-6631-B080-05029CAA717E}"/>
          </ac:spMkLst>
        </pc:spChg>
      </pc:sldChg>
    </pc:docChg>
  </pc:docChgLst>
  <pc:docChgLst>
    <pc:chgData name="Fabio Di Troia" userId="7de80edd88c2c9de" providerId="LiveId" clId="{BD78492D-39B6-9F41-87A1-5B1C647B6969}"/>
    <pc:docChg chg="undo custSel delSld modSld">
      <pc:chgData name="Fabio Di Troia" userId="7de80edd88c2c9de" providerId="LiveId" clId="{BD78492D-39B6-9F41-87A1-5B1C647B6969}" dt="2024-02-15T20:12:31.762" v="126" actId="20577"/>
      <pc:docMkLst>
        <pc:docMk/>
      </pc:docMkLst>
      <pc:sldChg chg="modSp mod">
        <pc:chgData name="Fabio Di Troia" userId="7de80edd88c2c9de" providerId="LiveId" clId="{BD78492D-39B6-9F41-87A1-5B1C647B6969}" dt="2024-02-15T20:10:36.601" v="113" actId="14100"/>
        <pc:sldMkLst>
          <pc:docMk/>
          <pc:sldMk cId="2334087928" sldId="351"/>
        </pc:sldMkLst>
        <pc:spChg chg="mod">
          <ac:chgData name="Fabio Di Troia" userId="7de80edd88c2c9de" providerId="LiveId" clId="{BD78492D-39B6-9F41-87A1-5B1C647B6969}" dt="2024-02-15T20:10:36.601" v="113" actId="14100"/>
          <ac:spMkLst>
            <pc:docMk/>
            <pc:sldMk cId="2334087928" sldId="351"/>
            <ac:spMk id="4" creationId="{B54E4F72-CC66-4616-B858-2ADED794ACAA}"/>
          </ac:spMkLst>
        </pc:spChg>
      </pc:sldChg>
      <pc:sldChg chg="modAnim">
        <pc:chgData name="Fabio Di Troia" userId="7de80edd88c2c9de" providerId="LiveId" clId="{BD78492D-39B6-9F41-87A1-5B1C647B6969}" dt="2024-02-15T20:06:47.519" v="96"/>
        <pc:sldMkLst>
          <pc:docMk/>
          <pc:sldMk cId="2396413723" sldId="356"/>
        </pc:sldMkLst>
      </pc:sldChg>
      <pc:sldChg chg="modSp">
        <pc:chgData name="Fabio Di Troia" userId="7de80edd88c2c9de" providerId="LiveId" clId="{BD78492D-39B6-9F41-87A1-5B1C647B6969}" dt="2024-02-15T20:08:38.885" v="98" actId="207"/>
        <pc:sldMkLst>
          <pc:docMk/>
          <pc:sldMk cId="4136214107" sldId="358"/>
        </pc:sldMkLst>
        <pc:spChg chg="mod">
          <ac:chgData name="Fabio Di Troia" userId="7de80edd88c2c9de" providerId="LiveId" clId="{BD78492D-39B6-9F41-87A1-5B1C647B6969}" dt="2024-02-15T20:08:38.885" v="98" actId="207"/>
          <ac:spMkLst>
            <pc:docMk/>
            <pc:sldMk cId="4136214107" sldId="358"/>
            <ac:spMk id="7" creationId="{363FC711-8D7E-4F47-8852-8627AA4BB165}"/>
          </ac:spMkLst>
        </pc:spChg>
      </pc:sldChg>
      <pc:sldChg chg="del">
        <pc:chgData name="Fabio Di Troia" userId="7de80edd88c2c9de" providerId="LiveId" clId="{BD78492D-39B6-9F41-87A1-5B1C647B6969}" dt="2024-02-15T20:09:42.127" v="99" actId="2696"/>
        <pc:sldMkLst>
          <pc:docMk/>
          <pc:sldMk cId="3660681405" sldId="364"/>
        </pc:sldMkLst>
      </pc:sldChg>
      <pc:sldChg chg="modSp del mod">
        <pc:chgData name="Fabio Di Troia" userId="7de80edd88c2c9de" providerId="LiveId" clId="{BD78492D-39B6-9F41-87A1-5B1C647B6969}" dt="2024-02-15T20:10:43.605" v="114" actId="2696"/>
        <pc:sldMkLst>
          <pc:docMk/>
          <pc:sldMk cId="1146255172" sldId="365"/>
        </pc:sldMkLst>
        <pc:spChg chg="mod">
          <ac:chgData name="Fabio Di Troia" userId="7de80edd88c2c9de" providerId="LiveId" clId="{BD78492D-39B6-9F41-87A1-5B1C647B6969}" dt="2024-02-15T20:10:27.983" v="103" actId="21"/>
          <ac:spMkLst>
            <pc:docMk/>
            <pc:sldMk cId="1146255172" sldId="365"/>
            <ac:spMk id="4" creationId="{B54E4F72-CC66-4616-B858-2ADED794ACAA}"/>
          </ac:spMkLst>
        </pc:spChg>
      </pc:sldChg>
      <pc:sldChg chg="addSp delSp modSp mod setBg">
        <pc:chgData name="Fabio Di Troia" userId="7de80edd88c2c9de" providerId="LiveId" clId="{BD78492D-39B6-9F41-87A1-5B1C647B6969}" dt="2024-02-15T20:10:07.887" v="102" actId="26606"/>
        <pc:sldMkLst>
          <pc:docMk/>
          <pc:sldMk cId="850873678" sldId="409"/>
        </pc:sldMkLst>
        <pc:spChg chg="mod">
          <ac:chgData name="Fabio Di Troia" userId="7de80edd88c2c9de" providerId="LiveId" clId="{BD78492D-39B6-9F41-87A1-5B1C647B6969}" dt="2024-02-15T20:10:07.887" v="102" actId="26606"/>
          <ac:spMkLst>
            <pc:docMk/>
            <pc:sldMk cId="850873678" sldId="409"/>
            <ac:spMk id="2" creationId="{DFCBDBF7-4373-428C-A32E-BA988BAF3C99}"/>
          </ac:spMkLst>
        </pc:spChg>
        <pc:spChg chg="mod">
          <ac:chgData name="Fabio Di Troia" userId="7de80edd88c2c9de" providerId="LiveId" clId="{BD78492D-39B6-9F41-87A1-5B1C647B6969}" dt="2024-02-15T20:10:07.887" v="102" actId="26606"/>
          <ac:spMkLst>
            <pc:docMk/>
            <pc:sldMk cId="850873678" sldId="409"/>
            <ac:spMk id="3" creationId="{3B3C547B-F981-4E6C-8AF1-E2726EC3AEE7}"/>
          </ac:spMkLst>
        </pc:spChg>
        <pc:spChg chg="add del">
          <ac:chgData name="Fabio Di Troia" userId="7de80edd88c2c9de" providerId="LiveId" clId="{BD78492D-39B6-9F41-87A1-5B1C647B6969}" dt="2024-02-15T20:10:07.878" v="101" actId="26606"/>
          <ac:spMkLst>
            <pc:docMk/>
            <pc:sldMk cId="850873678" sldId="409"/>
            <ac:spMk id="9" creationId="{0671A8AE-40A1-4631-A6B8-581AFF065482}"/>
          </ac:spMkLst>
        </pc:spChg>
        <pc:spChg chg="add del">
          <ac:chgData name="Fabio Di Troia" userId="7de80edd88c2c9de" providerId="LiveId" clId="{BD78492D-39B6-9F41-87A1-5B1C647B6969}" dt="2024-02-15T20:10:07.878" v="101" actId="26606"/>
          <ac:spMkLst>
            <pc:docMk/>
            <pc:sldMk cId="850873678" sldId="409"/>
            <ac:spMk id="11" creationId="{AB58EF07-17C2-48CF-ABB0-EEF1F17CB8F0}"/>
          </ac:spMkLst>
        </pc:spChg>
        <pc:spChg chg="add del">
          <ac:chgData name="Fabio Di Troia" userId="7de80edd88c2c9de" providerId="LiveId" clId="{BD78492D-39B6-9F41-87A1-5B1C647B6969}" dt="2024-02-15T20:10:07.878" v="101" actId="26606"/>
          <ac:spMkLst>
            <pc:docMk/>
            <pc:sldMk cId="850873678" sldId="409"/>
            <ac:spMk id="13" creationId="{AF2F604E-43BE-4DC3-B983-E071523364F8}"/>
          </ac:spMkLst>
        </pc:spChg>
        <pc:spChg chg="add del">
          <ac:chgData name="Fabio Di Troia" userId="7de80edd88c2c9de" providerId="LiveId" clId="{BD78492D-39B6-9F41-87A1-5B1C647B6969}" dt="2024-02-15T20:10:07.878" v="101" actId="26606"/>
          <ac:spMkLst>
            <pc:docMk/>
            <pc:sldMk cId="850873678" sldId="409"/>
            <ac:spMk id="15" creationId="{08C9B587-E65E-4B52-B37C-ABEBB6E87928}"/>
          </ac:spMkLst>
        </pc:spChg>
        <pc:spChg chg="add">
          <ac:chgData name="Fabio Di Troia" userId="7de80edd88c2c9de" providerId="LiveId" clId="{BD78492D-39B6-9F41-87A1-5B1C647B6969}" dt="2024-02-15T20:10:07.887" v="102" actId="26606"/>
          <ac:spMkLst>
            <pc:docMk/>
            <pc:sldMk cId="850873678" sldId="409"/>
            <ac:spMk id="17" creationId="{ECC07320-C2CA-4E29-8481-9D9E143C7788}"/>
          </ac:spMkLst>
        </pc:spChg>
        <pc:spChg chg="add">
          <ac:chgData name="Fabio Di Troia" userId="7de80edd88c2c9de" providerId="LiveId" clId="{BD78492D-39B6-9F41-87A1-5B1C647B6969}" dt="2024-02-15T20:10:07.887" v="102" actId="26606"/>
          <ac:spMkLst>
            <pc:docMk/>
            <pc:sldMk cId="850873678" sldId="409"/>
            <ac:spMk id="19" creationId="{178FB36B-5BFE-42CA-BC60-1115E0D95EEC}"/>
          </ac:spMkLst>
        </pc:spChg>
        <pc:picChg chg="add del">
          <ac:chgData name="Fabio Di Troia" userId="7de80edd88c2c9de" providerId="LiveId" clId="{BD78492D-39B6-9F41-87A1-5B1C647B6969}" dt="2024-02-15T20:10:07.878" v="101" actId="26606"/>
          <ac:picMkLst>
            <pc:docMk/>
            <pc:sldMk cId="850873678" sldId="409"/>
            <ac:picMk id="5" creationId="{7E70BB5D-AE3A-EFF1-EEA2-EF2ECE3714D9}"/>
          </ac:picMkLst>
        </pc:picChg>
        <pc:picChg chg="add">
          <ac:chgData name="Fabio Di Troia" userId="7de80edd88c2c9de" providerId="LiveId" clId="{BD78492D-39B6-9F41-87A1-5B1C647B6969}" dt="2024-02-15T20:10:07.887" v="102" actId="26606"/>
          <ac:picMkLst>
            <pc:docMk/>
            <pc:sldMk cId="850873678" sldId="409"/>
            <ac:picMk id="18" creationId="{955B463B-7095-BDC7-62A7-AFAA80921199}"/>
          </ac:picMkLst>
        </pc:picChg>
      </pc:sldChg>
      <pc:sldChg chg="modSp mod">
        <pc:chgData name="Fabio Di Troia" userId="7de80edd88c2c9de" providerId="LiveId" clId="{BD78492D-39B6-9F41-87A1-5B1C647B6969}" dt="2024-02-15T20:12:31.762" v="126" actId="20577"/>
        <pc:sldMkLst>
          <pc:docMk/>
          <pc:sldMk cId="2002679707" sldId="414"/>
        </pc:sldMkLst>
        <pc:spChg chg="mod">
          <ac:chgData name="Fabio Di Troia" userId="7de80edd88c2c9de" providerId="LiveId" clId="{BD78492D-39B6-9F41-87A1-5B1C647B6969}" dt="2024-02-15T20:12:31.762" v="126" actId="20577"/>
          <ac:spMkLst>
            <pc:docMk/>
            <pc:sldMk cId="2002679707" sldId="414"/>
            <ac:spMk id="4" creationId="{62E6E27E-52C4-4042-9775-9A586DF7B93C}"/>
          </ac:spMkLst>
        </pc:spChg>
      </pc:sldChg>
      <pc:sldChg chg="modSp">
        <pc:chgData name="Fabio Di Troia" userId="7de80edd88c2c9de" providerId="LiveId" clId="{BD78492D-39B6-9F41-87A1-5B1C647B6969}" dt="2024-02-15T19:17:43.149" v="0" actId="207"/>
        <pc:sldMkLst>
          <pc:docMk/>
          <pc:sldMk cId="4032062130" sldId="593"/>
        </pc:sldMkLst>
        <pc:spChg chg="mod">
          <ac:chgData name="Fabio Di Troia" userId="7de80edd88c2c9de" providerId="LiveId" clId="{BD78492D-39B6-9F41-87A1-5B1C647B6969}" dt="2024-02-15T19:17:43.149" v="0" actId="207"/>
          <ac:spMkLst>
            <pc:docMk/>
            <pc:sldMk cId="4032062130" sldId="593"/>
            <ac:spMk id="3" creationId="{91F24F7F-27F4-B122-A89C-F9219EC647BE}"/>
          </ac:spMkLst>
        </pc:spChg>
      </pc:sldChg>
      <pc:sldChg chg="modSp">
        <pc:chgData name="Fabio Di Troia" userId="7de80edd88c2c9de" providerId="LiveId" clId="{BD78492D-39B6-9F41-87A1-5B1C647B6969}" dt="2024-02-15T19:27:27.302" v="43" actId="20577"/>
        <pc:sldMkLst>
          <pc:docMk/>
          <pc:sldMk cId="1073440786" sldId="598"/>
        </pc:sldMkLst>
        <pc:spChg chg="mod">
          <ac:chgData name="Fabio Di Troia" userId="7de80edd88c2c9de" providerId="LiveId" clId="{BD78492D-39B6-9F41-87A1-5B1C647B6969}" dt="2024-02-15T19:27:27.302" v="43" actId="20577"/>
          <ac:spMkLst>
            <pc:docMk/>
            <pc:sldMk cId="1073440786" sldId="598"/>
            <ac:spMk id="3" creationId="{FDDD5EA4-A1B0-1383-3D68-498C918FE82D}"/>
          </ac:spMkLst>
        </pc:spChg>
      </pc:sldChg>
      <pc:sldChg chg="modSp mod">
        <pc:chgData name="Fabio Di Troia" userId="7de80edd88c2c9de" providerId="LiveId" clId="{BD78492D-39B6-9F41-87A1-5B1C647B6969}" dt="2024-02-15T19:31:32.868" v="95" actId="27636"/>
        <pc:sldMkLst>
          <pc:docMk/>
          <pc:sldMk cId="1090179382" sldId="602"/>
        </pc:sldMkLst>
        <pc:spChg chg="mod">
          <ac:chgData name="Fabio Di Troia" userId="7de80edd88c2c9de" providerId="LiveId" clId="{BD78492D-39B6-9F41-87A1-5B1C647B6969}" dt="2024-02-15T19:31:32.868" v="95" actId="27636"/>
          <ac:spMkLst>
            <pc:docMk/>
            <pc:sldMk cId="1090179382" sldId="602"/>
            <ac:spMk id="3" creationId="{835AA860-9D55-8B63-8AD2-144BE4EB8DE9}"/>
          </ac:spMkLst>
        </pc:spChg>
      </pc:sldChg>
      <pc:sldChg chg="modSp">
        <pc:chgData name="Fabio Di Troia" userId="7de80edd88c2c9de" providerId="LiveId" clId="{BD78492D-39B6-9F41-87A1-5B1C647B6969}" dt="2024-02-15T19:31:19.297" v="90" actId="20577"/>
        <pc:sldMkLst>
          <pc:docMk/>
          <pc:sldMk cId="1855942709" sldId="603"/>
        </pc:sldMkLst>
        <pc:spChg chg="mod">
          <ac:chgData name="Fabio Di Troia" userId="7de80edd88c2c9de" providerId="LiveId" clId="{BD78492D-39B6-9F41-87A1-5B1C647B6969}" dt="2024-02-15T19:31:19.297" v="90" actId="20577"/>
          <ac:spMkLst>
            <pc:docMk/>
            <pc:sldMk cId="1855942709" sldId="603"/>
            <ac:spMk id="3" creationId="{EE72FD38-3359-2DB5-58A2-8F9986F4429E}"/>
          </ac:spMkLst>
        </pc:spChg>
      </pc:sldChg>
    </pc:docChg>
  </pc:docChgLst>
  <pc:docChgLst>
    <pc:chgData name="Fabio Di Troia" userId="7de80edd88c2c9de" providerId="LiveId" clId="{39855C1E-B204-4ECF-88E3-DEA075C63F33}"/>
    <pc:docChg chg="undo custSel addSld delSld modSld sldOrd">
      <pc:chgData name="Fabio Di Troia" userId="7de80edd88c2c9de" providerId="LiveId" clId="{39855C1E-B204-4ECF-88E3-DEA075C63F33}" dt="2024-09-17T18:13:10.044" v="1218" actId="1076"/>
      <pc:docMkLst>
        <pc:docMk/>
      </pc:docMkLst>
      <pc:sldChg chg="modSp mod">
        <pc:chgData name="Fabio Di Troia" userId="7de80edd88c2c9de" providerId="LiveId" clId="{39855C1E-B204-4ECF-88E3-DEA075C63F33}" dt="2024-09-05T16:15:59.580" v="250" actId="20577"/>
        <pc:sldMkLst>
          <pc:docMk/>
          <pc:sldMk cId="3653543788" sldId="319"/>
        </pc:sldMkLst>
        <pc:spChg chg="mod">
          <ac:chgData name="Fabio Di Troia" userId="7de80edd88c2c9de" providerId="LiveId" clId="{39855C1E-B204-4ECF-88E3-DEA075C63F33}" dt="2024-09-05T16:15:59.580" v="250" actId="20577"/>
          <ac:spMkLst>
            <pc:docMk/>
            <pc:sldMk cId="3653543788" sldId="319"/>
            <ac:spMk id="3" creationId="{82E6F224-9B3F-451A-89CD-53ECE8A37802}"/>
          </ac:spMkLst>
        </pc:spChg>
      </pc:sldChg>
      <pc:sldChg chg="modSp modAnim">
        <pc:chgData name="Fabio Di Troia" userId="7de80edd88c2c9de" providerId="LiveId" clId="{39855C1E-B204-4ECF-88E3-DEA075C63F33}" dt="2024-09-05T16:18:40.800" v="266" actId="20577"/>
        <pc:sldMkLst>
          <pc:docMk/>
          <pc:sldMk cId="1761305093" sldId="320"/>
        </pc:sldMkLst>
        <pc:spChg chg="mod">
          <ac:chgData name="Fabio Di Troia" userId="7de80edd88c2c9de" providerId="LiveId" clId="{39855C1E-B204-4ECF-88E3-DEA075C63F33}" dt="2024-09-05T16:18:38.948" v="263" actId="20577"/>
          <ac:spMkLst>
            <pc:docMk/>
            <pc:sldMk cId="1761305093" sldId="320"/>
            <ac:spMk id="3" creationId="{82E6F224-9B3F-451A-89CD-53ECE8A37802}"/>
          </ac:spMkLst>
        </pc:spChg>
      </pc:sldChg>
      <pc:sldChg chg="modSp mod">
        <pc:chgData name="Fabio Di Troia" userId="7de80edd88c2c9de" providerId="LiveId" clId="{39855C1E-B204-4ECF-88E3-DEA075C63F33}" dt="2024-08-29T16:01:44.376" v="7" actId="113"/>
        <pc:sldMkLst>
          <pc:docMk/>
          <pc:sldMk cId="102027082" sldId="322"/>
        </pc:sldMkLst>
        <pc:spChg chg="mod">
          <ac:chgData name="Fabio Di Troia" userId="7de80edd88c2c9de" providerId="LiveId" clId="{39855C1E-B204-4ECF-88E3-DEA075C63F33}" dt="2024-08-29T16:01:44.376" v="7" actId="113"/>
          <ac:spMkLst>
            <pc:docMk/>
            <pc:sldMk cId="102027082" sldId="322"/>
            <ac:spMk id="4" creationId="{273365BF-28B6-4BC9-994E-5EF5A465BAE6}"/>
          </ac:spMkLst>
        </pc:spChg>
      </pc:sldChg>
      <pc:sldChg chg="modAnim">
        <pc:chgData name="Fabio Di Troia" userId="7de80edd88c2c9de" providerId="LiveId" clId="{39855C1E-B204-4ECF-88E3-DEA075C63F33}" dt="2024-09-17T17:48:57.817" v="962"/>
        <pc:sldMkLst>
          <pc:docMk/>
          <pc:sldMk cId="2308341177" sldId="355"/>
        </pc:sldMkLst>
      </pc:sldChg>
      <pc:sldChg chg="add del ord">
        <pc:chgData name="Fabio Di Troia" userId="7de80edd88c2c9de" providerId="LiveId" clId="{39855C1E-B204-4ECF-88E3-DEA075C63F33}" dt="2024-09-17T17:50:40.820" v="968" actId="47"/>
        <pc:sldMkLst>
          <pc:docMk/>
          <pc:sldMk cId="3330408847" sldId="428"/>
        </pc:sldMkLst>
      </pc:sldChg>
      <pc:sldChg chg="del">
        <pc:chgData name="Fabio Di Troia" userId="7de80edd88c2c9de" providerId="LiveId" clId="{39855C1E-B204-4ECF-88E3-DEA075C63F33}" dt="2024-09-17T17:50:29.690" v="963" actId="47"/>
        <pc:sldMkLst>
          <pc:docMk/>
          <pc:sldMk cId="3576914396" sldId="428"/>
        </pc:sldMkLst>
      </pc:sldChg>
      <pc:sldChg chg="modSp">
        <pc:chgData name="Fabio Di Troia" userId="7de80edd88c2c9de" providerId="LiveId" clId="{39855C1E-B204-4ECF-88E3-DEA075C63F33}" dt="2024-08-29T15:59:34.866" v="0" actId="33524"/>
        <pc:sldMkLst>
          <pc:docMk/>
          <pc:sldMk cId="3798828086" sldId="500"/>
        </pc:sldMkLst>
        <pc:spChg chg="mod">
          <ac:chgData name="Fabio Di Troia" userId="7de80edd88c2c9de" providerId="LiveId" clId="{39855C1E-B204-4ECF-88E3-DEA075C63F33}" dt="2024-08-29T15:59:34.866" v="0" actId="33524"/>
          <ac:spMkLst>
            <pc:docMk/>
            <pc:sldMk cId="3798828086" sldId="500"/>
            <ac:spMk id="3" creationId="{E821E33D-0B8F-4AEF-8F17-AFF655B7124C}"/>
          </ac:spMkLst>
        </pc:spChg>
      </pc:sldChg>
      <pc:sldChg chg="modSp mod modAnim">
        <pc:chgData name="Fabio Di Troia" userId="7de80edd88c2c9de" providerId="LiveId" clId="{39855C1E-B204-4ECF-88E3-DEA075C63F33}" dt="2024-09-03T18:11:03.201" v="215" actId="113"/>
        <pc:sldMkLst>
          <pc:docMk/>
          <pc:sldMk cId="426238092" sldId="553"/>
        </pc:sldMkLst>
        <pc:spChg chg="mod">
          <ac:chgData name="Fabio Di Troia" userId="7de80edd88c2c9de" providerId="LiveId" clId="{39855C1E-B204-4ECF-88E3-DEA075C63F33}" dt="2024-09-03T18:11:03.201" v="215" actId="113"/>
          <ac:spMkLst>
            <pc:docMk/>
            <pc:sldMk cId="426238092" sldId="553"/>
            <ac:spMk id="3" creationId="{3073B0A2-6644-412E-925A-D86D76B396D8}"/>
          </ac:spMkLst>
        </pc:spChg>
      </pc:sldChg>
      <pc:sldChg chg="modSp mod modNotesTx">
        <pc:chgData name="Fabio Di Troia" userId="7de80edd88c2c9de" providerId="LiveId" clId="{39855C1E-B204-4ECF-88E3-DEA075C63F33}" dt="2024-09-03T18:13:00.373" v="224" actId="6549"/>
        <pc:sldMkLst>
          <pc:docMk/>
          <pc:sldMk cId="4191079861" sldId="554"/>
        </pc:sldMkLst>
        <pc:spChg chg="mod">
          <ac:chgData name="Fabio Di Troia" userId="7de80edd88c2c9de" providerId="LiveId" clId="{39855C1E-B204-4ECF-88E3-DEA075C63F33}" dt="2024-09-03T18:12:16.911" v="223" actId="115"/>
          <ac:spMkLst>
            <pc:docMk/>
            <pc:sldMk cId="4191079861" sldId="554"/>
            <ac:spMk id="3" creationId="{3073B0A2-6644-412E-925A-D86D76B396D8}"/>
          </ac:spMkLst>
        </pc:spChg>
      </pc:sldChg>
      <pc:sldChg chg="modSp mod">
        <pc:chgData name="Fabio Di Troia" userId="7de80edd88c2c9de" providerId="LiveId" clId="{39855C1E-B204-4ECF-88E3-DEA075C63F33}" dt="2024-09-03T18:14:03.556" v="229" actId="20577"/>
        <pc:sldMkLst>
          <pc:docMk/>
          <pc:sldMk cId="852255444" sldId="555"/>
        </pc:sldMkLst>
        <pc:spChg chg="mod">
          <ac:chgData name="Fabio Di Troia" userId="7de80edd88c2c9de" providerId="LiveId" clId="{39855C1E-B204-4ECF-88E3-DEA075C63F33}" dt="2024-09-03T18:14:03.556" v="229" actId="20577"/>
          <ac:spMkLst>
            <pc:docMk/>
            <pc:sldMk cId="852255444" sldId="555"/>
            <ac:spMk id="3" creationId="{D2F64E72-9831-067F-CA6C-F8514E948F5E}"/>
          </ac:spMkLst>
        </pc:spChg>
      </pc:sldChg>
      <pc:sldChg chg="modSp mod modAnim">
        <pc:chgData name="Fabio Di Troia" userId="7de80edd88c2c9de" providerId="LiveId" clId="{39855C1E-B204-4ECF-88E3-DEA075C63F33}" dt="2024-09-05T16:15:31.023" v="249" actId="20577"/>
        <pc:sldMkLst>
          <pc:docMk/>
          <pc:sldMk cId="1886625812" sldId="556"/>
        </pc:sldMkLst>
        <pc:spChg chg="mod">
          <ac:chgData name="Fabio Di Troia" userId="7de80edd88c2c9de" providerId="LiveId" clId="{39855C1E-B204-4ECF-88E3-DEA075C63F33}" dt="2024-09-05T16:15:31.023" v="249" actId="20577"/>
          <ac:spMkLst>
            <pc:docMk/>
            <pc:sldMk cId="1886625812" sldId="556"/>
            <ac:spMk id="3" creationId="{5FFF39DD-880E-40F3-8B02-24EA8A7B050A}"/>
          </ac:spMkLst>
        </pc:spChg>
      </pc:sldChg>
      <pc:sldChg chg="modSp mod">
        <pc:chgData name="Fabio Di Troia" userId="7de80edd88c2c9de" providerId="LiveId" clId="{39855C1E-B204-4ECF-88E3-DEA075C63F33}" dt="2024-08-29T16:17:47.066" v="8" actId="20577"/>
        <pc:sldMkLst>
          <pc:docMk/>
          <pc:sldMk cId="780602885" sldId="584"/>
        </pc:sldMkLst>
        <pc:spChg chg="mod">
          <ac:chgData name="Fabio Di Troia" userId="7de80edd88c2c9de" providerId="LiveId" clId="{39855C1E-B204-4ECF-88E3-DEA075C63F33}" dt="2024-08-29T16:17:47.066" v="8" actId="20577"/>
          <ac:spMkLst>
            <pc:docMk/>
            <pc:sldMk cId="780602885" sldId="584"/>
            <ac:spMk id="3" creationId="{D24517CC-2771-598D-1C3F-BD8358ED7806}"/>
          </ac:spMkLst>
        </pc:spChg>
      </pc:sldChg>
      <pc:sldChg chg="addSp modSp mod">
        <pc:chgData name="Fabio Di Troia" userId="7de80edd88c2c9de" providerId="LiveId" clId="{39855C1E-B204-4ECF-88E3-DEA075C63F33}" dt="2024-08-29T16:20:44.577" v="35" actId="1037"/>
        <pc:sldMkLst>
          <pc:docMk/>
          <pc:sldMk cId="3749103177" sldId="588"/>
        </pc:sldMkLst>
        <pc:spChg chg="add mod">
          <ac:chgData name="Fabio Di Troia" userId="7de80edd88c2c9de" providerId="LiveId" clId="{39855C1E-B204-4ECF-88E3-DEA075C63F33}" dt="2024-08-29T16:19:34.324" v="17" actId="14100"/>
          <ac:spMkLst>
            <pc:docMk/>
            <pc:sldMk cId="3749103177" sldId="588"/>
            <ac:spMk id="2" creationId="{79FB54F1-1E3A-E955-C6EB-865493C6DA4C}"/>
          </ac:spMkLst>
        </pc:spChg>
        <pc:spChg chg="add mod">
          <ac:chgData name="Fabio Di Troia" userId="7de80edd88c2c9de" providerId="LiveId" clId="{39855C1E-B204-4ECF-88E3-DEA075C63F33}" dt="2024-08-29T16:20:24.169" v="29" actId="693"/>
          <ac:spMkLst>
            <pc:docMk/>
            <pc:sldMk cId="3749103177" sldId="588"/>
            <ac:spMk id="3" creationId="{E76E7720-CFFB-D721-7F64-520946C411B4}"/>
          </ac:spMkLst>
        </pc:spChg>
        <pc:spChg chg="add mod">
          <ac:chgData name="Fabio Di Troia" userId="7de80edd88c2c9de" providerId="LiveId" clId="{39855C1E-B204-4ECF-88E3-DEA075C63F33}" dt="2024-08-29T16:20:44.577" v="35" actId="1037"/>
          <ac:spMkLst>
            <pc:docMk/>
            <pc:sldMk cId="3749103177" sldId="588"/>
            <ac:spMk id="4" creationId="{B7C4B133-A531-011D-6D1D-75F15F4689B9}"/>
          </ac:spMkLst>
        </pc:spChg>
      </pc:sldChg>
      <pc:sldChg chg="modSp mod modAnim">
        <pc:chgData name="Fabio Di Troia" userId="7de80edd88c2c9de" providerId="LiveId" clId="{39855C1E-B204-4ECF-88E3-DEA075C63F33}" dt="2024-09-05T16:39:26.947" v="725" actId="20577"/>
        <pc:sldMkLst>
          <pc:docMk/>
          <pc:sldMk cId="3510651361" sldId="595"/>
        </pc:sldMkLst>
        <pc:spChg chg="mod">
          <ac:chgData name="Fabio Di Troia" userId="7de80edd88c2c9de" providerId="LiveId" clId="{39855C1E-B204-4ECF-88E3-DEA075C63F33}" dt="2024-09-05T16:39:26.947" v="725" actId="20577"/>
          <ac:spMkLst>
            <pc:docMk/>
            <pc:sldMk cId="3510651361" sldId="595"/>
            <ac:spMk id="3" creationId="{5D9FDE33-F3D1-B3DD-2D6E-0A16FA5A0F9A}"/>
          </ac:spMkLst>
        </pc:spChg>
      </pc:sldChg>
      <pc:sldChg chg="modSp modNotesTx">
        <pc:chgData name="Fabio Di Troia" userId="7de80edd88c2c9de" providerId="LiveId" clId="{39855C1E-B204-4ECF-88E3-DEA075C63F33}" dt="2024-09-05T17:47:26.122" v="959" actId="207"/>
        <pc:sldMkLst>
          <pc:docMk/>
          <pc:sldMk cId="2438416126" sldId="596"/>
        </pc:sldMkLst>
        <pc:spChg chg="mod">
          <ac:chgData name="Fabio Di Troia" userId="7de80edd88c2c9de" providerId="LiveId" clId="{39855C1E-B204-4ECF-88E3-DEA075C63F33}" dt="2024-09-05T17:47:26.122" v="959" actId="207"/>
          <ac:spMkLst>
            <pc:docMk/>
            <pc:sldMk cId="2438416126" sldId="596"/>
            <ac:spMk id="3" creationId="{5BD45A50-0BDF-D146-D5CE-41688982297B}"/>
          </ac:spMkLst>
        </pc:spChg>
      </pc:sldChg>
      <pc:sldChg chg="modSp add mod">
        <pc:chgData name="Fabio Di Troia" userId="7de80edd88c2c9de" providerId="LiveId" clId="{39855C1E-B204-4ECF-88E3-DEA075C63F33}" dt="2024-09-05T16:12:15.329" v="234" actId="20577"/>
        <pc:sldMkLst>
          <pc:docMk/>
          <pc:sldMk cId="706018656" sldId="606"/>
        </pc:sldMkLst>
        <pc:spChg chg="mod">
          <ac:chgData name="Fabio Di Troia" userId="7de80edd88c2c9de" providerId="LiveId" clId="{39855C1E-B204-4ECF-88E3-DEA075C63F33}" dt="2024-09-05T16:12:15.329" v="234" actId="20577"/>
          <ac:spMkLst>
            <pc:docMk/>
            <pc:sldMk cId="706018656" sldId="606"/>
            <ac:spMk id="3" creationId="{97D8F49B-B51D-F144-44D1-245CC0BFCECE}"/>
          </ac:spMkLst>
        </pc:spChg>
      </pc:sldChg>
      <pc:sldChg chg="modSp add mod">
        <pc:chgData name="Fabio Di Troia" userId="7de80edd88c2c9de" providerId="LiveId" clId="{39855C1E-B204-4ECF-88E3-DEA075C63F33}" dt="2024-09-05T16:12:13.392" v="233" actId="20577"/>
        <pc:sldMkLst>
          <pc:docMk/>
          <pc:sldMk cId="1287546962" sldId="607"/>
        </pc:sldMkLst>
        <pc:spChg chg="mod">
          <ac:chgData name="Fabio Di Troia" userId="7de80edd88c2c9de" providerId="LiveId" clId="{39855C1E-B204-4ECF-88E3-DEA075C63F33}" dt="2024-09-05T16:12:13.392" v="233" actId="20577"/>
          <ac:spMkLst>
            <pc:docMk/>
            <pc:sldMk cId="1287546962" sldId="607"/>
            <ac:spMk id="3" creationId="{97D8F49B-B51D-F144-44D1-245CC0BFCECE}"/>
          </ac:spMkLst>
        </pc:spChg>
      </pc:sldChg>
      <pc:sldChg chg="add">
        <pc:chgData name="Fabio Di Troia" userId="7de80edd88c2c9de" providerId="LiveId" clId="{39855C1E-B204-4ECF-88E3-DEA075C63F33}" dt="2024-09-05T16:10:29.801" v="230"/>
        <pc:sldMkLst>
          <pc:docMk/>
          <pc:sldMk cId="3306647234" sldId="608"/>
        </pc:sldMkLst>
      </pc:sldChg>
      <pc:sldChg chg="modSp add mod">
        <pc:chgData name="Fabio Di Troia" userId="7de80edd88c2c9de" providerId="LiveId" clId="{39855C1E-B204-4ECF-88E3-DEA075C63F33}" dt="2024-09-05T16:12:41.091" v="235" actId="207"/>
        <pc:sldMkLst>
          <pc:docMk/>
          <pc:sldMk cId="2952375968" sldId="609"/>
        </pc:sldMkLst>
        <pc:spChg chg="mod">
          <ac:chgData name="Fabio Di Troia" userId="7de80edd88c2c9de" providerId="LiveId" clId="{39855C1E-B204-4ECF-88E3-DEA075C63F33}" dt="2024-09-05T16:12:41.091" v="235" actId="207"/>
          <ac:spMkLst>
            <pc:docMk/>
            <pc:sldMk cId="2952375968" sldId="609"/>
            <ac:spMk id="3" creationId="{97D8F49B-B51D-F144-44D1-245CC0BFCECE}"/>
          </ac:spMkLst>
        </pc:spChg>
      </pc:sldChg>
      <pc:sldChg chg="add">
        <pc:chgData name="Fabio Di Troia" userId="7de80edd88c2c9de" providerId="LiveId" clId="{39855C1E-B204-4ECF-88E3-DEA075C63F33}" dt="2024-09-05T16:10:29.801" v="230"/>
        <pc:sldMkLst>
          <pc:docMk/>
          <pc:sldMk cId="508653396" sldId="610"/>
        </pc:sldMkLst>
      </pc:sldChg>
      <pc:sldChg chg="modSp add mod modTransition modAnim">
        <pc:chgData name="Fabio Di Troia" userId="7de80edd88c2c9de" providerId="LiveId" clId="{39855C1E-B204-4ECF-88E3-DEA075C63F33}" dt="2024-09-05T16:27:14.768" v="691" actId="12"/>
        <pc:sldMkLst>
          <pc:docMk/>
          <pc:sldMk cId="1514859580" sldId="611"/>
        </pc:sldMkLst>
        <pc:spChg chg="mod">
          <ac:chgData name="Fabio Di Troia" userId="7de80edd88c2c9de" providerId="LiveId" clId="{39855C1E-B204-4ECF-88E3-DEA075C63F33}" dt="2024-09-05T16:27:14.768" v="691" actId="12"/>
          <ac:spMkLst>
            <pc:docMk/>
            <pc:sldMk cId="1514859580" sldId="611"/>
            <ac:spMk id="3" creationId="{82E6F224-9B3F-451A-89CD-53ECE8A37802}"/>
          </ac:spMkLst>
        </pc:spChg>
        <pc:picChg chg="mod">
          <ac:chgData name="Fabio Di Troia" userId="7de80edd88c2c9de" providerId="LiveId" clId="{39855C1E-B204-4ECF-88E3-DEA075C63F33}" dt="2024-09-05T16:27:02.079" v="689" actId="1038"/>
          <ac:picMkLst>
            <pc:docMk/>
            <pc:sldMk cId="1514859580" sldId="611"/>
            <ac:picMk id="4" creationId="{9777B15C-A117-48A5-9F35-44A6F5E0F774}"/>
          </ac:picMkLst>
        </pc:picChg>
      </pc:sldChg>
      <pc:sldChg chg="addSp delSp modSp add mod">
        <pc:chgData name="Fabio Di Troia" userId="7de80edd88c2c9de" providerId="LiveId" clId="{39855C1E-B204-4ECF-88E3-DEA075C63F33}" dt="2024-09-05T16:36:17.894" v="705" actId="12"/>
        <pc:sldMkLst>
          <pc:docMk/>
          <pc:sldMk cId="2521276024" sldId="612"/>
        </pc:sldMkLst>
        <pc:spChg chg="mod">
          <ac:chgData name="Fabio Di Troia" userId="7de80edd88c2c9de" providerId="LiveId" clId="{39855C1E-B204-4ECF-88E3-DEA075C63F33}" dt="2024-09-05T16:36:17.894" v="705" actId="12"/>
          <ac:spMkLst>
            <pc:docMk/>
            <pc:sldMk cId="2521276024" sldId="612"/>
            <ac:spMk id="3" creationId="{82E6F224-9B3F-451A-89CD-53ECE8A37802}"/>
          </ac:spMkLst>
        </pc:spChg>
        <pc:picChg chg="del">
          <ac:chgData name="Fabio Di Troia" userId="7de80edd88c2c9de" providerId="LiveId" clId="{39855C1E-B204-4ECF-88E3-DEA075C63F33}" dt="2024-09-05T16:25:56.558" v="531" actId="478"/>
          <ac:picMkLst>
            <pc:docMk/>
            <pc:sldMk cId="2521276024" sldId="612"/>
            <ac:picMk id="4" creationId="{9777B15C-A117-48A5-9F35-44A6F5E0F774}"/>
          </ac:picMkLst>
        </pc:picChg>
        <pc:picChg chg="add mod">
          <ac:chgData name="Fabio Di Troia" userId="7de80edd88c2c9de" providerId="LiveId" clId="{39855C1E-B204-4ECF-88E3-DEA075C63F33}" dt="2024-09-05T16:36:06.074" v="698" actId="1076"/>
          <ac:picMkLst>
            <pc:docMk/>
            <pc:sldMk cId="2521276024" sldId="612"/>
            <ac:picMk id="6" creationId="{53779639-5E9D-71D7-F257-4C8686546D61}"/>
          </ac:picMkLst>
        </pc:picChg>
        <pc:picChg chg="add del mod">
          <ac:chgData name="Fabio Di Troia" userId="7de80edd88c2c9de" providerId="LiveId" clId="{39855C1E-B204-4ECF-88E3-DEA075C63F33}" dt="2024-09-05T16:35:29.623" v="694" actId="478"/>
          <ac:picMkLst>
            <pc:docMk/>
            <pc:sldMk cId="2521276024" sldId="612"/>
            <ac:picMk id="1026" creationId="{E268894E-6181-0490-92FE-3C04BFDE9FF3}"/>
          </ac:picMkLst>
        </pc:picChg>
      </pc:sldChg>
      <pc:sldChg chg="add del">
        <pc:chgData name="Fabio Di Troia" userId="7de80edd88c2c9de" providerId="LiveId" clId="{39855C1E-B204-4ECF-88E3-DEA075C63F33}" dt="2024-09-17T17:50:45.085" v="970" actId="47"/>
        <pc:sldMkLst>
          <pc:docMk/>
          <pc:sldMk cId="3576914396" sldId="617"/>
        </pc:sldMkLst>
      </pc:sldChg>
      <pc:sldChg chg="addSp delSp modSp new mod">
        <pc:chgData name="Fabio Di Troia" userId="7de80edd88c2c9de" providerId="LiveId" clId="{39855C1E-B204-4ECF-88E3-DEA075C63F33}" dt="2024-09-17T18:13:10.044" v="1218" actId="1076"/>
        <pc:sldMkLst>
          <pc:docMk/>
          <pc:sldMk cId="399156019" sldId="618"/>
        </pc:sldMkLst>
        <pc:spChg chg="add mod">
          <ac:chgData name="Fabio Di Troia" userId="7de80edd88c2c9de" providerId="LiveId" clId="{39855C1E-B204-4ECF-88E3-DEA075C63F33}" dt="2024-09-17T18:13:10.044" v="1218" actId="1076"/>
          <ac:spMkLst>
            <pc:docMk/>
            <pc:sldMk cId="399156019" sldId="618"/>
            <ac:spMk id="9" creationId="{6AAA98BE-3BC1-CFB2-C7C7-123A2942C80E}"/>
          </ac:spMkLst>
        </pc:spChg>
        <pc:graphicFrameChg chg="add mod">
          <ac:chgData name="Fabio Di Troia" userId="7de80edd88c2c9de" providerId="LiveId" clId="{39855C1E-B204-4ECF-88E3-DEA075C63F33}" dt="2024-09-17T18:12:23.951" v="1194" actId="1076"/>
          <ac:graphicFrameMkLst>
            <pc:docMk/>
            <pc:sldMk cId="399156019" sldId="618"/>
            <ac:graphicFrameMk id="2" creationId="{FBEC1532-0191-1AD8-444E-2DE3E77F7503}"/>
          </ac:graphicFrameMkLst>
        </pc:graphicFrameChg>
        <pc:graphicFrameChg chg="add del mod">
          <ac:chgData name="Fabio Di Troia" userId="7de80edd88c2c9de" providerId="LiveId" clId="{39855C1E-B204-4ECF-88E3-DEA075C63F33}" dt="2024-09-17T18:07:01.781" v="1144" actId="478"/>
          <ac:graphicFrameMkLst>
            <pc:docMk/>
            <pc:sldMk cId="399156019" sldId="618"/>
            <ac:graphicFrameMk id="3" creationId="{7D9E6C4D-B7C2-BB4A-ADFC-D90E62141EE8}"/>
          </ac:graphicFrameMkLst>
        </pc:graphicFrameChg>
        <pc:graphicFrameChg chg="add del mod">
          <ac:chgData name="Fabio Di Troia" userId="7de80edd88c2c9de" providerId="LiveId" clId="{39855C1E-B204-4ECF-88E3-DEA075C63F33}" dt="2024-09-17T18:12:15.457" v="1189" actId="478"/>
          <ac:graphicFrameMkLst>
            <pc:docMk/>
            <pc:sldMk cId="399156019" sldId="618"/>
            <ac:graphicFrameMk id="6" creationId="{06C711D4-2AEE-2246-244C-31EE9E9EEC53}"/>
          </ac:graphicFrameMkLst>
        </pc:graphicFrameChg>
        <pc:picChg chg="add del mod">
          <ac:chgData name="Fabio Di Troia" userId="7de80edd88c2c9de" providerId="LiveId" clId="{39855C1E-B204-4ECF-88E3-DEA075C63F33}" dt="2024-09-17T18:11:10.555" v="1171" actId="478"/>
          <ac:picMkLst>
            <pc:docMk/>
            <pc:sldMk cId="399156019" sldId="618"/>
            <ac:picMk id="5" creationId="{E7FF3F45-BBD0-865B-2DAD-0654E7B39641}"/>
          </ac:picMkLst>
        </pc:picChg>
        <pc:picChg chg="add mod">
          <ac:chgData name="Fabio Di Troia" userId="7de80edd88c2c9de" providerId="LiveId" clId="{39855C1E-B204-4ECF-88E3-DEA075C63F33}" dt="2024-09-17T18:12:21.718" v="1193" actId="1076"/>
          <ac:picMkLst>
            <pc:docMk/>
            <pc:sldMk cId="399156019" sldId="618"/>
            <ac:picMk id="8" creationId="{6633ADEE-CDF0-4E40-6ED9-BC781BB33C71}"/>
          </ac:picMkLst>
        </pc:picChg>
      </pc:sldChg>
      <pc:sldChg chg="modSp add del mod">
        <pc:chgData name="Fabio Di Troia" userId="7de80edd88c2c9de" providerId="LiveId" clId="{39855C1E-B204-4ECF-88E3-DEA075C63F33}" dt="2024-09-17T18:00:04.723" v="1119" actId="47"/>
        <pc:sldMkLst>
          <pc:docMk/>
          <pc:sldMk cId="737908736" sldId="618"/>
        </pc:sldMkLst>
        <pc:spChg chg="mod">
          <ac:chgData name="Fabio Di Troia" userId="7de80edd88c2c9de" providerId="LiveId" clId="{39855C1E-B204-4ECF-88E3-DEA075C63F33}" dt="2024-09-17T17:59:36.649" v="1118" actId="6549"/>
          <ac:spMkLst>
            <pc:docMk/>
            <pc:sldMk cId="737908736" sldId="618"/>
            <ac:spMk id="7" creationId="{363FC711-8D7E-4F47-8852-8627AA4BB165}"/>
          </ac:spMkLst>
        </pc:spChg>
      </pc:sldChg>
      <pc:sldChg chg="new add del">
        <pc:chgData name="Fabio Di Troia" userId="7de80edd88c2c9de" providerId="LiveId" clId="{39855C1E-B204-4ECF-88E3-DEA075C63F33}" dt="2024-09-17T17:54:22.829" v="976" actId="47"/>
        <pc:sldMkLst>
          <pc:docMk/>
          <pc:sldMk cId="1452788853" sldId="618"/>
        </pc:sldMkLst>
      </pc:sldChg>
      <pc:sldChg chg="addSp delSp modSp add mod">
        <pc:chgData name="Fabio Di Troia" userId="7de80edd88c2c9de" providerId="LiveId" clId="{39855C1E-B204-4ECF-88E3-DEA075C63F33}" dt="2024-09-17T18:13:03.543" v="1216" actId="1076"/>
        <pc:sldMkLst>
          <pc:docMk/>
          <pc:sldMk cId="175211042" sldId="619"/>
        </pc:sldMkLst>
        <pc:spChg chg="add del mod">
          <ac:chgData name="Fabio Di Troia" userId="7de80edd88c2c9de" providerId="LiveId" clId="{39855C1E-B204-4ECF-88E3-DEA075C63F33}" dt="2024-09-17T18:10:18.546" v="1168"/>
          <ac:spMkLst>
            <pc:docMk/>
            <pc:sldMk cId="175211042" sldId="619"/>
            <ac:spMk id="8" creationId="{42D44178-EDED-374E-58FA-9DF5CBAF8EF3}"/>
          </ac:spMkLst>
        </pc:spChg>
        <pc:spChg chg="add mod">
          <ac:chgData name="Fabio Di Troia" userId="7de80edd88c2c9de" providerId="LiveId" clId="{39855C1E-B204-4ECF-88E3-DEA075C63F33}" dt="2024-09-17T18:12:50.797" v="1205" actId="207"/>
          <ac:spMkLst>
            <pc:docMk/>
            <pc:sldMk cId="175211042" sldId="619"/>
            <ac:spMk id="9" creationId="{3ECFC4AD-2C45-2163-4BB3-3633EFC93949}"/>
          </ac:spMkLst>
        </pc:spChg>
        <pc:spChg chg="add mod">
          <ac:chgData name="Fabio Di Troia" userId="7de80edd88c2c9de" providerId="LiveId" clId="{39855C1E-B204-4ECF-88E3-DEA075C63F33}" dt="2024-09-17T18:13:03.543" v="1216" actId="1076"/>
          <ac:spMkLst>
            <pc:docMk/>
            <pc:sldMk cId="175211042" sldId="619"/>
            <ac:spMk id="10" creationId="{02413D7A-549B-3509-9BD1-819F9F4E161C}"/>
          </ac:spMkLst>
        </pc:spChg>
        <pc:graphicFrameChg chg="del">
          <ac:chgData name="Fabio Di Troia" userId="7de80edd88c2c9de" providerId="LiveId" clId="{39855C1E-B204-4ECF-88E3-DEA075C63F33}" dt="2024-09-17T18:09:59.010" v="1163" actId="478"/>
          <ac:graphicFrameMkLst>
            <pc:docMk/>
            <pc:sldMk cId="175211042" sldId="619"/>
            <ac:graphicFrameMk id="2" creationId="{FBEC1532-0191-1AD8-444E-2DE3E77F7503}"/>
          </ac:graphicFrameMkLst>
        </pc:graphicFrameChg>
        <pc:graphicFrameChg chg="add del mod">
          <ac:chgData name="Fabio Di Troia" userId="7de80edd88c2c9de" providerId="LiveId" clId="{39855C1E-B204-4ECF-88E3-DEA075C63F33}" dt="2024-09-17T18:09:47.931" v="1158" actId="478"/>
          <ac:graphicFrameMkLst>
            <pc:docMk/>
            <pc:sldMk cId="175211042" sldId="619"/>
            <ac:graphicFrameMk id="3" creationId="{7D9E6C4D-B7C2-BB4A-ADFC-D90E62141EE8}"/>
          </ac:graphicFrameMkLst>
        </pc:graphicFrameChg>
        <pc:graphicFrameChg chg="add mod">
          <ac:chgData name="Fabio Di Troia" userId="7de80edd88c2c9de" providerId="LiveId" clId="{39855C1E-B204-4ECF-88E3-DEA075C63F33}" dt="2024-09-17T18:10:06.322" v="1165" actId="1076"/>
          <ac:graphicFrameMkLst>
            <pc:docMk/>
            <pc:sldMk cId="175211042" sldId="619"/>
            <ac:graphicFrameMk id="7" creationId="{9048AB6C-8453-FA3C-BF38-F89EF0DDE789}"/>
          </ac:graphicFrameMkLst>
        </pc:graphicFrameChg>
        <pc:picChg chg="del">
          <ac:chgData name="Fabio Di Troia" userId="7de80edd88c2c9de" providerId="LiveId" clId="{39855C1E-B204-4ECF-88E3-DEA075C63F33}" dt="2024-09-17T18:09:25.427" v="1152" actId="478"/>
          <ac:picMkLst>
            <pc:docMk/>
            <pc:sldMk cId="175211042" sldId="619"/>
            <ac:picMk id="5" creationId="{E7FF3F45-BBD0-865B-2DAD-0654E7B39641}"/>
          </ac:picMkLst>
        </pc:picChg>
        <pc:picChg chg="add mod">
          <ac:chgData name="Fabio Di Troia" userId="7de80edd88c2c9de" providerId="LiveId" clId="{39855C1E-B204-4ECF-88E3-DEA075C63F33}" dt="2024-09-17T18:09:52.248" v="1162" actId="1076"/>
          <ac:picMkLst>
            <pc:docMk/>
            <pc:sldMk cId="175211042" sldId="619"/>
            <ac:picMk id="6" creationId="{390CD8D0-580C-0EAC-7C03-C596B3963BEC}"/>
          </ac:picMkLst>
        </pc:picChg>
      </pc:sldChg>
    </pc:docChg>
  </pc:docChgLst>
  <pc:docChgLst>
    <pc:chgData name="Fabio Di Troia" userId="7de80edd88c2c9de" providerId="LiveId" clId="{F4109966-2F78-A349-A093-14124F2A6932}"/>
    <pc:docChg chg="undo custSel addSld delSld modSld sldOrd">
      <pc:chgData name="Fabio Di Troia" userId="7de80edd88c2c9de" providerId="LiveId" clId="{F4109966-2F78-A349-A093-14124F2A6932}" dt="2024-09-10T21:58:42.706" v="556" actId="478"/>
      <pc:docMkLst>
        <pc:docMk/>
      </pc:docMkLst>
      <pc:sldChg chg="del">
        <pc:chgData name="Fabio Di Troia" userId="7de80edd88c2c9de" providerId="LiveId" clId="{F4109966-2F78-A349-A093-14124F2A6932}" dt="2024-09-10T18:37:15.458" v="397" actId="2696"/>
        <pc:sldMkLst>
          <pc:docMk/>
          <pc:sldMk cId="2230616135" sldId="333"/>
        </pc:sldMkLst>
      </pc:sldChg>
      <pc:sldChg chg="del">
        <pc:chgData name="Fabio Di Troia" userId="7de80edd88c2c9de" providerId="LiveId" clId="{F4109966-2F78-A349-A093-14124F2A6932}" dt="2024-09-10T18:37:17.268" v="398" actId="2696"/>
        <pc:sldMkLst>
          <pc:docMk/>
          <pc:sldMk cId="3026075038" sldId="334"/>
        </pc:sldMkLst>
      </pc:sldChg>
      <pc:sldChg chg="addSp delSp modSp new mod ord modClrScheme chgLayout">
        <pc:chgData name="Fabio Di Troia" userId="7de80edd88c2c9de" providerId="LiveId" clId="{F4109966-2F78-A349-A093-14124F2A6932}" dt="2024-08-22T22:00:23.327" v="65" actId="20577"/>
        <pc:sldMkLst>
          <pc:docMk/>
          <pc:sldMk cId="1110667173" sldId="605"/>
        </pc:sldMkLst>
        <pc:spChg chg="del mod ord">
          <ac:chgData name="Fabio Di Troia" userId="7de80edd88c2c9de" providerId="LiveId" clId="{F4109966-2F78-A349-A093-14124F2A6932}" dt="2024-08-22T22:00:06.145" v="2" actId="700"/>
          <ac:spMkLst>
            <pc:docMk/>
            <pc:sldMk cId="1110667173" sldId="605"/>
            <ac:spMk id="2" creationId="{F3E01983-8FA7-07DE-1D78-13F0A944EBA7}"/>
          </ac:spMkLst>
        </pc:spChg>
        <pc:spChg chg="del mod ord">
          <ac:chgData name="Fabio Di Troia" userId="7de80edd88c2c9de" providerId="LiveId" clId="{F4109966-2F78-A349-A093-14124F2A6932}" dt="2024-08-22T22:00:06.145" v="2" actId="700"/>
          <ac:spMkLst>
            <pc:docMk/>
            <pc:sldMk cId="1110667173" sldId="605"/>
            <ac:spMk id="3" creationId="{9B3282CC-8244-BBE5-6975-ECCE6512F2FB}"/>
          </ac:spMkLst>
        </pc:spChg>
        <pc:spChg chg="add mod ord">
          <ac:chgData name="Fabio Di Troia" userId="7de80edd88c2c9de" providerId="LiveId" clId="{F4109966-2F78-A349-A093-14124F2A6932}" dt="2024-08-22T22:00:09.478" v="12" actId="20577"/>
          <ac:spMkLst>
            <pc:docMk/>
            <pc:sldMk cId="1110667173" sldId="605"/>
            <ac:spMk id="4" creationId="{EA11D2B0-5BFF-DD72-54D9-55D0C33B6FC0}"/>
          </ac:spMkLst>
        </pc:spChg>
        <pc:spChg chg="add mod ord">
          <ac:chgData name="Fabio Di Troia" userId="7de80edd88c2c9de" providerId="LiveId" clId="{F4109966-2F78-A349-A093-14124F2A6932}" dt="2024-08-22T22:00:23.327" v="65" actId="20577"/>
          <ac:spMkLst>
            <pc:docMk/>
            <pc:sldMk cId="1110667173" sldId="605"/>
            <ac:spMk id="5" creationId="{9431C5ED-7619-D620-2A22-51E2E319E422}"/>
          </ac:spMkLst>
        </pc:spChg>
      </pc:sldChg>
      <pc:sldChg chg="addSp delSp modSp new mod modClrScheme chgLayout">
        <pc:chgData name="Fabio Di Troia" userId="7de80edd88c2c9de" providerId="LiveId" clId="{F4109966-2F78-A349-A093-14124F2A6932}" dt="2024-09-10T18:31:12.395" v="210" actId="20577"/>
        <pc:sldMkLst>
          <pc:docMk/>
          <pc:sldMk cId="3001261209" sldId="613"/>
        </pc:sldMkLst>
        <pc:spChg chg="del">
          <ac:chgData name="Fabio Di Troia" userId="7de80edd88c2c9de" providerId="LiveId" clId="{F4109966-2F78-A349-A093-14124F2A6932}" dt="2024-09-10T18:15:08.846" v="70" actId="700"/>
          <ac:spMkLst>
            <pc:docMk/>
            <pc:sldMk cId="3001261209" sldId="613"/>
            <ac:spMk id="2" creationId="{79D0B0E5-2E54-18D4-466C-9C077E407DC8}"/>
          </ac:spMkLst>
        </pc:spChg>
        <pc:spChg chg="del">
          <ac:chgData name="Fabio Di Troia" userId="7de80edd88c2c9de" providerId="LiveId" clId="{F4109966-2F78-A349-A093-14124F2A6932}" dt="2024-09-10T18:15:08.846" v="70" actId="700"/>
          <ac:spMkLst>
            <pc:docMk/>
            <pc:sldMk cId="3001261209" sldId="613"/>
            <ac:spMk id="3" creationId="{27DE8D16-FA05-9AC3-8549-44F4C054686F}"/>
          </ac:spMkLst>
        </pc:spChg>
        <pc:spChg chg="add mod">
          <ac:chgData name="Fabio Di Troia" userId="7de80edd88c2c9de" providerId="LiveId" clId="{F4109966-2F78-A349-A093-14124F2A6932}" dt="2024-09-10T18:29:22.790" v="127" actId="20577"/>
          <ac:spMkLst>
            <pc:docMk/>
            <pc:sldMk cId="3001261209" sldId="613"/>
            <ac:spMk id="4" creationId="{1276EDD1-B4DC-A847-E51E-66DBF709CD5E}"/>
          </ac:spMkLst>
        </pc:spChg>
        <pc:spChg chg="add mod">
          <ac:chgData name="Fabio Di Troia" userId="7de80edd88c2c9de" providerId="LiveId" clId="{F4109966-2F78-A349-A093-14124F2A6932}" dt="2024-09-10T18:29:27.697" v="128" actId="20577"/>
          <ac:spMkLst>
            <pc:docMk/>
            <pc:sldMk cId="3001261209" sldId="613"/>
            <ac:spMk id="5" creationId="{6ABC027D-9D21-0EB2-03EF-4E16C40BDC01}"/>
          </ac:spMkLst>
        </pc:spChg>
        <pc:spChg chg="add mod">
          <ac:chgData name="Fabio Di Troia" userId="7de80edd88c2c9de" providerId="LiveId" clId="{F4109966-2F78-A349-A093-14124F2A6932}" dt="2024-09-10T18:29:33.901" v="130" actId="20577"/>
          <ac:spMkLst>
            <pc:docMk/>
            <pc:sldMk cId="3001261209" sldId="613"/>
            <ac:spMk id="6" creationId="{09CD8F70-6BFD-FB10-D20D-56B313B920E7}"/>
          </ac:spMkLst>
        </pc:spChg>
        <pc:spChg chg="add mod">
          <ac:chgData name="Fabio Di Troia" userId="7de80edd88c2c9de" providerId="LiveId" clId="{F4109966-2F78-A349-A093-14124F2A6932}" dt="2024-09-10T18:29:46.808" v="131" actId="20577"/>
          <ac:spMkLst>
            <pc:docMk/>
            <pc:sldMk cId="3001261209" sldId="613"/>
            <ac:spMk id="7" creationId="{812A285A-23C4-5863-3809-39779081C07B}"/>
          </ac:spMkLst>
        </pc:spChg>
        <pc:spChg chg="add mod">
          <ac:chgData name="Fabio Di Troia" userId="7de80edd88c2c9de" providerId="LiveId" clId="{F4109966-2F78-A349-A093-14124F2A6932}" dt="2024-09-10T18:29:59.871" v="133" actId="20577"/>
          <ac:spMkLst>
            <pc:docMk/>
            <pc:sldMk cId="3001261209" sldId="613"/>
            <ac:spMk id="8" creationId="{34FB1E8E-36FD-316B-20BB-5F43F8554CEE}"/>
          </ac:spMkLst>
        </pc:spChg>
        <pc:spChg chg="add mod">
          <ac:chgData name="Fabio Di Troia" userId="7de80edd88c2c9de" providerId="LiveId" clId="{F4109966-2F78-A349-A093-14124F2A6932}" dt="2024-09-10T18:30:10.543" v="135" actId="20577"/>
          <ac:spMkLst>
            <pc:docMk/>
            <pc:sldMk cId="3001261209" sldId="613"/>
            <ac:spMk id="9" creationId="{EBBD3190-876A-3EE7-DD71-DA14E8E275F9}"/>
          </ac:spMkLst>
        </pc:spChg>
        <pc:spChg chg="add mod">
          <ac:chgData name="Fabio Di Troia" userId="7de80edd88c2c9de" providerId="LiveId" clId="{F4109966-2F78-A349-A093-14124F2A6932}" dt="2024-09-10T18:28:18.593" v="108" actId="1076"/>
          <ac:spMkLst>
            <pc:docMk/>
            <pc:sldMk cId="3001261209" sldId="613"/>
            <ac:spMk id="41" creationId="{2E6D9C3B-D96A-7114-0A3C-068DAF594B83}"/>
          </ac:spMkLst>
        </pc:spChg>
        <pc:spChg chg="add mod">
          <ac:chgData name="Fabio Di Troia" userId="7de80edd88c2c9de" providerId="LiveId" clId="{F4109966-2F78-A349-A093-14124F2A6932}" dt="2024-09-10T18:28:25.403" v="111" actId="20577"/>
          <ac:spMkLst>
            <pc:docMk/>
            <pc:sldMk cId="3001261209" sldId="613"/>
            <ac:spMk id="42" creationId="{56E0862F-3ECC-B43C-6674-C64ADA2E37A3}"/>
          </ac:spMkLst>
        </pc:spChg>
        <pc:spChg chg="add mod">
          <ac:chgData name="Fabio Di Troia" userId="7de80edd88c2c9de" providerId="LiveId" clId="{F4109966-2F78-A349-A093-14124F2A6932}" dt="2024-09-10T18:28:33.771" v="113" actId="1076"/>
          <ac:spMkLst>
            <pc:docMk/>
            <pc:sldMk cId="3001261209" sldId="613"/>
            <ac:spMk id="43" creationId="{7C080211-D91C-0F91-A0B1-12169CCDC284}"/>
          </ac:spMkLst>
        </pc:spChg>
        <pc:spChg chg="add mod">
          <ac:chgData name="Fabio Di Troia" userId="7de80edd88c2c9de" providerId="LiveId" clId="{F4109966-2F78-A349-A093-14124F2A6932}" dt="2024-09-10T18:28:37.860" v="115" actId="1076"/>
          <ac:spMkLst>
            <pc:docMk/>
            <pc:sldMk cId="3001261209" sldId="613"/>
            <ac:spMk id="44" creationId="{9475DC00-EC60-9CC8-CB15-2E3F2A6FBE1A}"/>
          </ac:spMkLst>
        </pc:spChg>
        <pc:spChg chg="add mod">
          <ac:chgData name="Fabio Di Troia" userId="7de80edd88c2c9de" providerId="LiveId" clId="{F4109966-2F78-A349-A093-14124F2A6932}" dt="2024-09-10T18:28:47.092" v="117" actId="1076"/>
          <ac:spMkLst>
            <pc:docMk/>
            <pc:sldMk cId="3001261209" sldId="613"/>
            <ac:spMk id="45" creationId="{D4F11665-B9BE-9C23-E710-F87DE1A8BFD8}"/>
          </ac:spMkLst>
        </pc:spChg>
        <pc:spChg chg="add mod">
          <ac:chgData name="Fabio Di Troia" userId="7de80edd88c2c9de" providerId="LiveId" clId="{F4109966-2F78-A349-A093-14124F2A6932}" dt="2024-09-10T18:28:53.052" v="119" actId="1076"/>
          <ac:spMkLst>
            <pc:docMk/>
            <pc:sldMk cId="3001261209" sldId="613"/>
            <ac:spMk id="46" creationId="{92AD1519-BD01-F8D0-05CA-D53AF091FF9B}"/>
          </ac:spMkLst>
        </pc:spChg>
        <pc:spChg chg="add mod">
          <ac:chgData name="Fabio Di Troia" userId="7de80edd88c2c9de" providerId="LiveId" clId="{F4109966-2F78-A349-A093-14124F2A6932}" dt="2024-09-10T18:28:54.567" v="120"/>
          <ac:spMkLst>
            <pc:docMk/>
            <pc:sldMk cId="3001261209" sldId="613"/>
            <ac:spMk id="47" creationId="{B40C6DB1-7460-BD47-BB72-8E22B17B8C71}"/>
          </ac:spMkLst>
        </pc:spChg>
        <pc:spChg chg="add mod">
          <ac:chgData name="Fabio Di Troia" userId="7de80edd88c2c9de" providerId="LiveId" clId="{F4109966-2F78-A349-A093-14124F2A6932}" dt="2024-09-10T18:29:05.575" v="124" actId="20577"/>
          <ac:spMkLst>
            <pc:docMk/>
            <pc:sldMk cId="3001261209" sldId="613"/>
            <ac:spMk id="48" creationId="{91062ACA-6B63-4A01-3691-C09FF57C47AC}"/>
          </ac:spMkLst>
        </pc:spChg>
        <pc:spChg chg="add mod">
          <ac:chgData name="Fabio Di Troia" userId="7de80edd88c2c9de" providerId="LiveId" clId="{F4109966-2F78-A349-A093-14124F2A6932}" dt="2024-09-10T18:29:14.689" v="126" actId="1076"/>
          <ac:spMkLst>
            <pc:docMk/>
            <pc:sldMk cId="3001261209" sldId="613"/>
            <ac:spMk id="49" creationId="{51744EA0-BE9D-BF81-EB81-6080D26309D6}"/>
          </ac:spMkLst>
        </pc:spChg>
        <pc:spChg chg="add mod">
          <ac:chgData name="Fabio Di Troia" userId="7de80edd88c2c9de" providerId="LiveId" clId="{F4109966-2F78-A349-A093-14124F2A6932}" dt="2024-09-10T18:31:12.395" v="210" actId="20577"/>
          <ac:spMkLst>
            <pc:docMk/>
            <pc:sldMk cId="3001261209" sldId="613"/>
            <ac:spMk id="50" creationId="{1ED08F55-8A7E-5636-871F-93FB2256F647}"/>
          </ac:spMkLst>
        </pc:spChg>
        <pc:cxnChg chg="add mod">
          <ac:chgData name="Fabio Di Troia" userId="7de80edd88c2c9de" providerId="LiveId" clId="{F4109966-2F78-A349-A093-14124F2A6932}" dt="2024-09-10T18:28:07.808" v="104" actId="1076"/>
          <ac:cxnSpMkLst>
            <pc:docMk/>
            <pc:sldMk cId="3001261209" sldId="613"/>
            <ac:cxnSpMk id="11" creationId="{45FD589A-7C31-C14F-ACC9-C08C3675D309}"/>
          </ac:cxnSpMkLst>
        </pc:cxnChg>
        <pc:cxnChg chg="add mod">
          <ac:chgData name="Fabio Di Troia" userId="7de80edd88c2c9de" providerId="LiveId" clId="{F4109966-2F78-A349-A093-14124F2A6932}" dt="2024-09-10T18:28:07.808" v="104" actId="1076"/>
          <ac:cxnSpMkLst>
            <pc:docMk/>
            <pc:sldMk cId="3001261209" sldId="613"/>
            <ac:cxnSpMk id="12" creationId="{6D31460D-5C04-6249-79DD-7DDF1B274955}"/>
          </ac:cxnSpMkLst>
        </pc:cxnChg>
        <pc:cxnChg chg="add mod">
          <ac:chgData name="Fabio Di Troia" userId="7de80edd88c2c9de" providerId="LiveId" clId="{F4109966-2F78-A349-A093-14124F2A6932}" dt="2024-09-10T18:28:07.808" v="104" actId="1076"/>
          <ac:cxnSpMkLst>
            <pc:docMk/>
            <pc:sldMk cId="3001261209" sldId="613"/>
            <ac:cxnSpMk id="15" creationId="{CFF1E3FB-3F97-F8A2-569B-5E18014B43B4}"/>
          </ac:cxnSpMkLst>
        </pc:cxnChg>
        <pc:cxnChg chg="add mod">
          <ac:chgData name="Fabio Di Troia" userId="7de80edd88c2c9de" providerId="LiveId" clId="{F4109966-2F78-A349-A093-14124F2A6932}" dt="2024-09-10T18:28:07.808" v="104" actId="1076"/>
          <ac:cxnSpMkLst>
            <pc:docMk/>
            <pc:sldMk cId="3001261209" sldId="613"/>
            <ac:cxnSpMk id="18" creationId="{9F0BAD05-8441-AE74-4587-59B7E59ECCFB}"/>
          </ac:cxnSpMkLst>
        </pc:cxnChg>
        <pc:cxnChg chg="add mod">
          <ac:chgData name="Fabio Di Troia" userId="7de80edd88c2c9de" providerId="LiveId" clId="{F4109966-2F78-A349-A093-14124F2A6932}" dt="2024-09-10T18:16:18.613" v="90" actId="1076"/>
          <ac:cxnSpMkLst>
            <pc:docMk/>
            <pc:sldMk cId="3001261209" sldId="613"/>
            <ac:cxnSpMk id="21" creationId="{2FCC2735-3008-EE6E-1A97-0679A935DFE2}"/>
          </ac:cxnSpMkLst>
        </pc:cxnChg>
        <pc:cxnChg chg="add mod">
          <ac:chgData name="Fabio Di Troia" userId="7de80edd88c2c9de" providerId="LiveId" clId="{F4109966-2F78-A349-A093-14124F2A6932}" dt="2024-09-10T18:16:18.613" v="90" actId="1076"/>
          <ac:cxnSpMkLst>
            <pc:docMk/>
            <pc:sldMk cId="3001261209" sldId="613"/>
            <ac:cxnSpMk id="22" creationId="{9B0FB2B4-11BB-69F8-4BF1-AF0BBB415E04}"/>
          </ac:cxnSpMkLst>
        </pc:cxnChg>
        <pc:cxnChg chg="add mod">
          <ac:chgData name="Fabio Di Troia" userId="7de80edd88c2c9de" providerId="LiveId" clId="{F4109966-2F78-A349-A093-14124F2A6932}" dt="2024-09-10T18:16:18.613" v="90" actId="1076"/>
          <ac:cxnSpMkLst>
            <pc:docMk/>
            <pc:sldMk cId="3001261209" sldId="613"/>
            <ac:cxnSpMk id="23" creationId="{112632DB-7AF5-58AD-4617-DD5B4F7C5663}"/>
          </ac:cxnSpMkLst>
        </pc:cxnChg>
        <pc:cxnChg chg="add mod">
          <ac:chgData name="Fabio Di Troia" userId="7de80edd88c2c9de" providerId="LiveId" clId="{F4109966-2F78-A349-A093-14124F2A6932}" dt="2024-09-10T18:16:18.613" v="90" actId="1076"/>
          <ac:cxnSpMkLst>
            <pc:docMk/>
            <pc:sldMk cId="3001261209" sldId="613"/>
            <ac:cxnSpMk id="24" creationId="{D98D4D6E-0757-017C-3B06-8CE570C4421E}"/>
          </ac:cxnSpMkLst>
        </pc:cxnChg>
        <pc:cxnChg chg="add mod">
          <ac:chgData name="Fabio Di Troia" userId="7de80edd88c2c9de" providerId="LiveId" clId="{F4109966-2F78-A349-A093-14124F2A6932}" dt="2024-09-10T18:28:07.808" v="104" actId="1076"/>
          <ac:cxnSpMkLst>
            <pc:docMk/>
            <pc:sldMk cId="3001261209" sldId="613"/>
            <ac:cxnSpMk id="29" creationId="{6CEC8B90-7C82-519C-EA31-3CA010A20A44}"/>
          </ac:cxnSpMkLst>
        </pc:cxnChg>
        <pc:cxnChg chg="add mod">
          <ac:chgData name="Fabio Di Troia" userId="7de80edd88c2c9de" providerId="LiveId" clId="{F4109966-2F78-A349-A093-14124F2A6932}" dt="2024-09-10T18:28:07.808" v="104" actId="1076"/>
          <ac:cxnSpMkLst>
            <pc:docMk/>
            <pc:sldMk cId="3001261209" sldId="613"/>
            <ac:cxnSpMk id="32" creationId="{6A354D43-73D1-EA00-C3F9-8F23919D8411}"/>
          </ac:cxnSpMkLst>
        </pc:cxnChg>
        <pc:cxnChg chg="add mod">
          <ac:chgData name="Fabio Di Troia" userId="7de80edd88c2c9de" providerId="LiveId" clId="{F4109966-2F78-A349-A093-14124F2A6932}" dt="2024-09-10T18:28:07.808" v="104" actId="1076"/>
          <ac:cxnSpMkLst>
            <pc:docMk/>
            <pc:sldMk cId="3001261209" sldId="613"/>
            <ac:cxnSpMk id="35" creationId="{21F70E3C-1D0D-8F89-02BB-850E63C5ECE2}"/>
          </ac:cxnSpMkLst>
        </pc:cxnChg>
        <pc:cxnChg chg="add mod">
          <ac:chgData name="Fabio Di Troia" userId="7de80edd88c2c9de" providerId="LiveId" clId="{F4109966-2F78-A349-A093-14124F2A6932}" dt="2024-09-10T18:28:07.808" v="104" actId="1076"/>
          <ac:cxnSpMkLst>
            <pc:docMk/>
            <pc:sldMk cId="3001261209" sldId="613"/>
            <ac:cxnSpMk id="38" creationId="{055806D1-7165-6DE5-6EF9-29BA04A6C964}"/>
          </ac:cxnSpMkLst>
        </pc:cxnChg>
      </pc:sldChg>
      <pc:sldChg chg="addSp delSp modSp add mod modAnim">
        <pc:chgData name="Fabio Di Troia" userId="7de80edd88c2c9de" providerId="LiveId" clId="{F4109966-2F78-A349-A093-14124F2A6932}" dt="2024-09-10T21:47:50.405" v="551"/>
        <pc:sldMkLst>
          <pc:docMk/>
          <pc:sldMk cId="4270761221" sldId="614"/>
        </pc:sldMkLst>
        <pc:spChg chg="add mod">
          <ac:chgData name="Fabio Di Troia" userId="7de80edd88c2c9de" providerId="LiveId" clId="{F4109966-2F78-A349-A093-14124F2A6932}" dt="2024-09-10T18:36:10.274" v="341" actId="1035"/>
          <ac:spMkLst>
            <pc:docMk/>
            <pc:sldMk cId="4270761221" sldId="614"/>
            <ac:spMk id="2" creationId="{946CF1CD-4212-DC16-24B0-75040CED51D8}"/>
          </ac:spMkLst>
        </pc:spChg>
        <pc:spChg chg="add mod">
          <ac:chgData name="Fabio Di Troia" userId="7de80edd88c2c9de" providerId="LiveId" clId="{F4109966-2F78-A349-A093-14124F2A6932}" dt="2024-09-10T18:36:10.274" v="341" actId="1035"/>
          <ac:spMkLst>
            <pc:docMk/>
            <pc:sldMk cId="4270761221" sldId="614"/>
            <ac:spMk id="3" creationId="{BEF30BD0-21F7-0DE9-51C7-BF3C270B308B}"/>
          </ac:spMkLst>
        </pc:spChg>
        <pc:spChg chg="mod">
          <ac:chgData name="Fabio Di Troia" userId="7de80edd88c2c9de" providerId="LiveId" clId="{F4109966-2F78-A349-A093-14124F2A6932}" dt="2024-09-10T18:36:10.274" v="341" actId="1035"/>
          <ac:spMkLst>
            <pc:docMk/>
            <pc:sldMk cId="4270761221" sldId="614"/>
            <ac:spMk id="4" creationId="{1276EDD1-B4DC-A847-E51E-66DBF709CD5E}"/>
          </ac:spMkLst>
        </pc:spChg>
        <pc:spChg chg="mod">
          <ac:chgData name="Fabio Di Troia" userId="7de80edd88c2c9de" providerId="LiveId" clId="{F4109966-2F78-A349-A093-14124F2A6932}" dt="2024-09-10T18:36:10.274" v="341" actId="1035"/>
          <ac:spMkLst>
            <pc:docMk/>
            <pc:sldMk cId="4270761221" sldId="614"/>
            <ac:spMk id="5" creationId="{6ABC027D-9D21-0EB2-03EF-4E16C40BDC01}"/>
          </ac:spMkLst>
        </pc:spChg>
        <pc:spChg chg="mod">
          <ac:chgData name="Fabio Di Troia" userId="7de80edd88c2c9de" providerId="LiveId" clId="{F4109966-2F78-A349-A093-14124F2A6932}" dt="2024-09-10T18:36:10.274" v="341" actId="1035"/>
          <ac:spMkLst>
            <pc:docMk/>
            <pc:sldMk cId="4270761221" sldId="614"/>
            <ac:spMk id="6" creationId="{09CD8F70-6BFD-FB10-D20D-56B313B920E7}"/>
          </ac:spMkLst>
        </pc:spChg>
        <pc:spChg chg="mod">
          <ac:chgData name="Fabio Di Troia" userId="7de80edd88c2c9de" providerId="LiveId" clId="{F4109966-2F78-A349-A093-14124F2A6932}" dt="2024-09-10T18:36:10.274" v="341" actId="1035"/>
          <ac:spMkLst>
            <pc:docMk/>
            <pc:sldMk cId="4270761221" sldId="614"/>
            <ac:spMk id="7" creationId="{812A285A-23C4-5863-3809-39779081C07B}"/>
          </ac:spMkLst>
        </pc:spChg>
        <pc:spChg chg="mod">
          <ac:chgData name="Fabio Di Troia" userId="7de80edd88c2c9de" providerId="LiveId" clId="{F4109966-2F78-A349-A093-14124F2A6932}" dt="2024-09-10T18:36:10.274" v="341" actId="1035"/>
          <ac:spMkLst>
            <pc:docMk/>
            <pc:sldMk cId="4270761221" sldId="614"/>
            <ac:spMk id="8" creationId="{34FB1E8E-36FD-316B-20BB-5F43F8554CEE}"/>
          </ac:spMkLst>
        </pc:spChg>
        <pc:spChg chg="mod">
          <ac:chgData name="Fabio Di Troia" userId="7de80edd88c2c9de" providerId="LiveId" clId="{F4109966-2F78-A349-A093-14124F2A6932}" dt="2024-09-10T18:36:10.274" v="341" actId="1035"/>
          <ac:spMkLst>
            <pc:docMk/>
            <pc:sldMk cId="4270761221" sldId="614"/>
            <ac:spMk id="9" creationId="{EBBD3190-876A-3EE7-DD71-DA14E8E275F9}"/>
          </ac:spMkLst>
        </pc:spChg>
        <pc:spChg chg="add mod">
          <ac:chgData name="Fabio Di Troia" userId="7de80edd88c2c9de" providerId="LiveId" clId="{F4109966-2F78-A349-A093-14124F2A6932}" dt="2024-09-10T18:36:10.274" v="341" actId="1035"/>
          <ac:spMkLst>
            <pc:docMk/>
            <pc:sldMk cId="4270761221" sldId="614"/>
            <ac:spMk id="10" creationId="{6FC58FA1-E95D-926C-758C-CC4F0332807D}"/>
          </ac:spMkLst>
        </pc:spChg>
        <pc:spChg chg="add del mod">
          <ac:chgData name="Fabio Di Troia" userId="7de80edd88c2c9de" providerId="LiveId" clId="{F4109966-2F78-A349-A093-14124F2A6932}" dt="2024-09-10T18:34:13.784" v="277" actId="478"/>
          <ac:spMkLst>
            <pc:docMk/>
            <pc:sldMk cId="4270761221" sldId="614"/>
            <ac:spMk id="37" creationId="{91BAE8A0-0981-92D4-0880-50482E1B5079}"/>
          </ac:spMkLst>
        </pc:spChg>
        <pc:spChg chg="add del mod">
          <ac:chgData name="Fabio Di Troia" userId="7de80edd88c2c9de" providerId="LiveId" clId="{F4109966-2F78-A349-A093-14124F2A6932}" dt="2024-09-10T18:34:11.467" v="276" actId="478"/>
          <ac:spMkLst>
            <pc:docMk/>
            <pc:sldMk cId="4270761221" sldId="614"/>
            <ac:spMk id="39" creationId="{9E96BAE4-510B-EB03-559F-55C78A1E4CF6}"/>
          </ac:spMkLst>
        </pc:spChg>
        <pc:spChg chg="add del mod">
          <ac:chgData name="Fabio Di Troia" userId="7de80edd88c2c9de" providerId="LiveId" clId="{F4109966-2F78-A349-A093-14124F2A6932}" dt="2024-09-10T18:34:01.680" v="273" actId="478"/>
          <ac:spMkLst>
            <pc:docMk/>
            <pc:sldMk cId="4270761221" sldId="614"/>
            <ac:spMk id="40" creationId="{734A10DD-11ED-2AD1-9926-3A79BADDA931}"/>
          </ac:spMkLst>
        </pc:spChg>
        <pc:spChg chg="mod">
          <ac:chgData name="Fabio Di Troia" userId="7de80edd88c2c9de" providerId="LiveId" clId="{F4109966-2F78-A349-A093-14124F2A6932}" dt="2024-09-10T18:36:10.274" v="341" actId="1035"/>
          <ac:spMkLst>
            <pc:docMk/>
            <pc:sldMk cId="4270761221" sldId="614"/>
            <ac:spMk id="41" creationId="{2E6D9C3B-D96A-7114-0A3C-068DAF594B83}"/>
          </ac:spMkLst>
        </pc:spChg>
        <pc:spChg chg="del">
          <ac:chgData name="Fabio Di Troia" userId="7de80edd88c2c9de" providerId="LiveId" clId="{F4109966-2F78-A349-A093-14124F2A6932}" dt="2024-09-10T18:33:57.009" v="272" actId="478"/>
          <ac:spMkLst>
            <pc:docMk/>
            <pc:sldMk cId="4270761221" sldId="614"/>
            <ac:spMk id="42" creationId="{56E0862F-3ECC-B43C-6674-C64ADA2E37A3}"/>
          </ac:spMkLst>
        </pc:spChg>
        <pc:spChg chg="del">
          <ac:chgData name="Fabio Di Troia" userId="7de80edd88c2c9de" providerId="LiveId" clId="{F4109966-2F78-A349-A093-14124F2A6932}" dt="2024-09-10T18:34:05.350" v="274" actId="478"/>
          <ac:spMkLst>
            <pc:docMk/>
            <pc:sldMk cId="4270761221" sldId="614"/>
            <ac:spMk id="43" creationId="{7C080211-D91C-0F91-A0B1-12169CCDC284}"/>
          </ac:spMkLst>
        </pc:spChg>
        <pc:spChg chg="del">
          <ac:chgData name="Fabio Di Troia" userId="7de80edd88c2c9de" providerId="LiveId" clId="{F4109966-2F78-A349-A093-14124F2A6932}" dt="2024-09-10T18:34:09.098" v="275" actId="478"/>
          <ac:spMkLst>
            <pc:docMk/>
            <pc:sldMk cId="4270761221" sldId="614"/>
            <ac:spMk id="44" creationId="{9475DC00-EC60-9CC8-CB15-2E3F2A6FBE1A}"/>
          </ac:spMkLst>
        </pc:spChg>
        <pc:spChg chg="del">
          <ac:chgData name="Fabio Di Troia" userId="7de80edd88c2c9de" providerId="LiveId" clId="{F4109966-2F78-A349-A093-14124F2A6932}" dt="2024-09-10T18:34:34.101" v="283" actId="478"/>
          <ac:spMkLst>
            <pc:docMk/>
            <pc:sldMk cId="4270761221" sldId="614"/>
            <ac:spMk id="45" creationId="{D4F11665-B9BE-9C23-E710-F87DE1A8BFD8}"/>
          </ac:spMkLst>
        </pc:spChg>
        <pc:spChg chg="del">
          <ac:chgData name="Fabio Di Troia" userId="7de80edd88c2c9de" providerId="LiveId" clId="{F4109966-2F78-A349-A093-14124F2A6932}" dt="2024-09-10T18:34:29.620" v="281" actId="478"/>
          <ac:spMkLst>
            <pc:docMk/>
            <pc:sldMk cId="4270761221" sldId="614"/>
            <ac:spMk id="46" creationId="{92AD1519-BD01-F8D0-05CA-D53AF091FF9B}"/>
          </ac:spMkLst>
        </pc:spChg>
        <pc:spChg chg="add del mod">
          <ac:chgData name="Fabio Di Troia" userId="7de80edd88c2c9de" providerId="LiveId" clId="{F4109966-2F78-A349-A093-14124F2A6932}" dt="2024-09-10T18:34:16.280" v="278" actId="478"/>
          <ac:spMkLst>
            <pc:docMk/>
            <pc:sldMk cId="4270761221" sldId="614"/>
            <ac:spMk id="47" creationId="{9BE029A8-2DBD-B846-4642-9D406DD3FE50}"/>
          </ac:spMkLst>
        </pc:spChg>
        <pc:spChg chg="mod">
          <ac:chgData name="Fabio Di Troia" userId="7de80edd88c2c9de" providerId="LiveId" clId="{F4109966-2F78-A349-A093-14124F2A6932}" dt="2024-09-10T18:36:10.274" v="341" actId="1035"/>
          <ac:spMkLst>
            <pc:docMk/>
            <pc:sldMk cId="4270761221" sldId="614"/>
            <ac:spMk id="48" creationId="{91062ACA-6B63-4A01-3691-C09FF57C47AC}"/>
          </ac:spMkLst>
        </pc:spChg>
        <pc:spChg chg="mod">
          <ac:chgData name="Fabio Di Troia" userId="7de80edd88c2c9de" providerId="LiveId" clId="{F4109966-2F78-A349-A093-14124F2A6932}" dt="2024-09-10T18:36:10.274" v="341" actId="1035"/>
          <ac:spMkLst>
            <pc:docMk/>
            <pc:sldMk cId="4270761221" sldId="614"/>
            <ac:spMk id="49" creationId="{51744EA0-BE9D-BF81-EB81-6080D26309D6}"/>
          </ac:spMkLst>
        </pc:spChg>
        <pc:spChg chg="mod">
          <ac:chgData name="Fabio Di Troia" userId="7de80edd88c2c9de" providerId="LiveId" clId="{F4109966-2F78-A349-A093-14124F2A6932}" dt="2024-09-10T18:36:16.748" v="363" actId="1035"/>
          <ac:spMkLst>
            <pc:docMk/>
            <pc:sldMk cId="4270761221" sldId="614"/>
            <ac:spMk id="50" creationId="{1ED08F55-8A7E-5636-871F-93FB2256F647}"/>
          </ac:spMkLst>
        </pc:spChg>
        <pc:spChg chg="add del mod">
          <ac:chgData name="Fabio Di Troia" userId="7de80edd88c2c9de" providerId="LiveId" clId="{F4109966-2F78-A349-A093-14124F2A6932}" dt="2024-09-10T18:34:20.322" v="279" actId="478"/>
          <ac:spMkLst>
            <pc:docMk/>
            <pc:sldMk cId="4270761221" sldId="614"/>
            <ac:spMk id="51" creationId="{4C28E74D-CF47-9060-1736-BD529BBC98F6}"/>
          </ac:spMkLst>
        </pc:spChg>
        <pc:spChg chg="add del mod">
          <ac:chgData name="Fabio Di Troia" userId="7de80edd88c2c9de" providerId="LiveId" clId="{F4109966-2F78-A349-A093-14124F2A6932}" dt="2024-09-10T18:34:22.449" v="280" actId="478"/>
          <ac:spMkLst>
            <pc:docMk/>
            <pc:sldMk cId="4270761221" sldId="614"/>
            <ac:spMk id="52" creationId="{8B1A3566-D504-F869-1E18-BC32E1406248}"/>
          </ac:spMkLst>
        </pc:spChg>
        <pc:spChg chg="add del mod">
          <ac:chgData name="Fabio Di Troia" userId="7de80edd88c2c9de" providerId="LiveId" clId="{F4109966-2F78-A349-A093-14124F2A6932}" dt="2024-09-10T18:34:31.729" v="282" actId="478"/>
          <ac:spMkLst>
            <pc:docMk/>
            <pc:sldMk cId="4270761221" sldId="614"/>
            <ac:spMk id="53" creationId="{0AA4C038-B0DD-920B-C996-196C35C346DA}"/>
          </ac:spMkLst>
        </pc:spChg>
        <pc:spChg chg="add mod">
          <ac:chgData name="Fabio Di Troia" userId="7de80edd88c2c9de" providerId="LiveId" clId="{F4109966-2F78-A349-A093-14124F2A6932}" dt="2024-09-10T18:36:26.935" v="395" actId="1036"/>
          <ac:spMkLst>
            <pc:docMk/>
            <pc:sldMk cId="4270761221" sldId="614"/>
            <ac:spMk id="66" creationId="{420CED95-B92A-2B71-3BB6-59CB38FCE61C}"/>
          </ac:spMkLst>
        </pc:spChg>
        <pc:cxnChg chg="mod">
          <ac:chgData name="Fabio Di Troia" userId="7de80edd88c2c9de" providerId="LiveId" clId="{F4109966-2F78-A349-A093-14124F2A6932}" dt="2024-09-10T18:36:10.274" v="341" actId="1035"/>
          <ac:cxnSpMkLst>
            <pc:docMk/>
            <pc:sldMk cId="4270761221" sldId="614"/>
            <ac:cxnSpMk id="11" creationId="{45FD589A-7C31-C14F-ACC9-C08C3675D309}"/>
          </ac:cxnSpMkLst>
        </pc:cxnChg>
        <pc:cxnChg chg="mod">
          <ac:chgData name="Fabio Di Troia" userId="7de80edd88c2c9de" providerId="LiveId" clId="{F4109966-2F78-A349-A093-14124F2A6932}" dt="2024-09-10T18:36:10.274" v="341" actId="1035"/>
          <ac:cxnSpMkLst>
            <pc:docMk/>
            <pc:sldMk cId="4270761221" sldId="614"/>
            <ac:cxnSpMk id="12" creationId="{6D31460D-5C04-6249-79DD-7DDF1B274955}"/>
          </ac:cxnSpMkLst>
        </pc:cxnChg>
        <pc:cxnChg chg="add mod">
          <ac:chgData name="Fabio Di Troia" userId="7de80edd88c2c9de" providerId="LiveId" clId="{F4109966-2F78-A349-A093-14124F2A6932}" dt="2024-09-10T18:36:10.274" v="341" actId="1035"/>
          <ac:cxnSpMkLst>
            <pc:docMk/>
            <pc:sldMk cId="4270761221" sldId="614"/>
            <ac:cxnSpMk id="13" creationId="{EC812258-B699-080B-C16C-2E1ED354868A}"/>
          </ac:cxnSpMkLst>
        </pc:cxnChg>
        <pc:cxnChg chg="mod">
          <ac:chgData name="Fabio Di Troia" userId="7de80edd88c2c9de" providerId="LiveId" clId="{F4109966-2F78-A349-A093-14124F2A6932}" dt="2024-09-10T18:36:10.274" v="341" actId="1035"/>
          <ac:cxnSpMkLst>
            <pc:docMk/>
            <pc:sldMk cId="4270761221" sldId="614"/>
            <ac:cxnSpMk id="15" creationId="{CFF1E3FB-3F97-F8A2-569B-5E18014B43B4}"/>
          </ac:cxnSpMkLst>
        </pc:cxnChg>
        <pc:cxnChg chg="add mod">
          <ac:chgData name="Fabio Di Troia" userId="7de80edd88c2c9de" providerId="LiveId" clId="{F4109966-2F78-A349-A093-14124F2A6932}" dt="2024-09-10T18:36:10.274" v="341" actId="1035"/>
          <ac:cxnSpMkLst>
            <pc:docMk/>
            <pc:sldMk cId="4270761221" sldId="614"/>
            <ac:cxnSpMk id="17" creationId="{CE576961-3B69-B46C-C9AE-057212A9E335}"/>
          </ac:cxnSpMkLst>
        </pc:cxnChg>
        <pc:cxnChg chg="mod">
          <ac:chgData name="Fabio Di Troia" userId="7de80edd88c2c9de" providerId="LiveId" clId="{F4109966-2F78-A349-A093-14124F2A6932}" dt="2024-09-10T18:36:10.274" v="341" actId="1035"/>
          <ac:cxnSpMkLst>
            <pc:docMk/>
            <pc:sldMk cId="4270761221" sldId="614"/>
            <ac:cxnSpMk id="18" creationId="{9F0BAD05-8441-AE74-4587-59B7E59ECCFB}"/>
          </ac:cxnSpMkLst>
        </pc:cxnChg>
        <pc:cxnChg chg="add mod">
          <ac:chgData name="Fabio Di Troia" userId="7de80edd88c2c9de" providerId="LiveId" clId="{F4109966-2F78-A349-A093-14124F2A6932}" dt="2024-09-10T18:36:10.274" v="341" actId="1035"/>
          <ac:cxnSpMkLst>
            <pc:docMk/>
            <pc:sldMk cId="4270761221" sldId="614"/>
            <ac:cxnSpMk id="22" creationId="{E1D668A7-CAAD-6E35-2B2B-7CA4D2F14024}"/>
          </ac:cxnSpMkLst>
        </pc:cxnChg>
        <pc:cxnChg chg="add mod">
          <ac:chgData name="Fabio Di Troia" userId="7de80edd88c2c9de" providerId="LiveId" clId="{F4109966-2F78-A349-A093-14124F2A6932}" dt="2024-09-10T18:36:10.274" v="341" actId="1035"/>
          <ac:cxnSpMkLst>
            <pc:docMk/>
            <pc:sldMk cId="4270761221" sldId="614"/>
            <ac:cxnSpMk id="25" creationId="{1C53E808-D844-B4B0-6A44-06123E44B801}"/>
          </ac:cxnSpMkLst>
        </pc:cxnChg>
        <pc:cxnChg chg="add mod">
          <ac:chgData name="Fabio Di Troia" userId="7de80edd88c2c9de" providerId="LiveId" clId="{F4109966-2F78-A349-A093-14124F2A6932}" dt="2024-09-10T18:36:10.274" v="341" actId="1035"/>
          <ac:cxnSpMkLst>
            <pc:docMk/>
            <pc:sldMk cId="4270761221" sldId="614"/>
            <ac:cxnSpMk id="28" creationId="{DCFBEED7-4A08-7B4E-AA3B-E8BCC9EB9A9C}"/>
          </ac:cxnSpMkLst>
        </pc:cxnChg>
        <pc:cxnChg chg="mod">
          <ac:chgData name="Fabio Di Troia" userId="7de80edd88c2c9de" providerId="LiveId" clId="{F4109966-2F78-A349-A093-14124F2A6932}" dt="2024-09-10T18:36:10.274" v="341" actId="1035"/>
          <ac:cxnSpMkLst>
            <pc:docMk/>
            <pc:sldMk cId="4270761221" sldId="614"/>
            <ac:cxnSpMk id="29" creationId="{6CEC8B90-7C82-519C-EA31-3CA010A20A44}"/>
          </ac:cxnSpMkLst>
        </pc:cxnChg>
        <pc:cxnChg chg="mod">
          <ac:chgData name="Fabio Di Troia" userId="7de80edd88c2c9de" providerId="LiveId" clId="{F4109966-2F78-A349-A093-14124F2A6932}" dt="2024-09-10T18:36:10.274" v="341" actId="1035"/>
          <ac:cxnSpMkLst>
            <pc:docMk/>
            <pc:sldMk cId="4270761221" sldId="614"/>
            <ac:cxnSpMk id="32" creationId="{6A354D43-73D1-EA00-C3F9-8F23919D8411}"/>
          </ac:cxnSpMkLst>
        </pc:cxnChg>
        <pc:cxnChg chg="add mod">
          <ac:chgData name="Fabio Di Troia" userId="7de80edd88c2c9de" providerId="LiveId" clId="{F4109966-2F78-A349-A093-14124F2A6932}" dt="2024-09-10T18:36:10.274" v="341" actId="1035"/>
          <ac:cxnSpMkLst>
            <pc:docMk/>
            <pc:sldMk cId="4270761221" sldId="614"/>
            <ac:cxnSpMk id="33" creationId="{0607EAE0-1FCB-BED4-CB03-7FDC046F5F18}"/>
          </ac:cxnSpMkLst>
        </pc:cxnChg>
        <pc:cxnChg chg="mod">
          <ac:chgData name="Fabio Di Troia" userId="7de80edd88c2c9de" providerId="LiveId" clId="{F4109966-2F78-A349-A093-14124F2A6932}" dt="2024-09-10T18:36:10.274" v="341" actId="1035"/>
          <ac:cxnSpMkLst>
            <pc:docMk/>
            <pc:sldMk cId="4270761221" sldId="614"/>
            <ac:cxnSpMk id="35" creationId="{21F70E3C-1D0D-8F89-02BB-850E63C5ECE2}"/>
          </ac:cxnSpMkLst>
        </pc:cxnChg>
        <pc:cxnChg chg="mod">
          <ac:chgData name="Fabio Di Troia" userId="7de80edd88c2c9de" providerId="LiveId" clId="{F4109966-2F78-A349-A093-14124F2A6932}" dt="2024-09-10T18:36:10.274" v="341" actId="1035"/>
          <ac:cxnSpMkLst>
            <pc:docMk/>
            <pc:sldMk cId="4270761221" sldId="614"/>
            <ac:cxnSpMk id="38" creationId="{055806D1-7165-6DE5-6EF9-29BA04A6C964}"/>
          </ac:cxnSpMkLst>
        </pc:cxnChg>
        <pc:cxnChg chg="add mod">
          <ac:chgData name="Fabio Di Troia" userId="7de80edd88c2c9de" providerId="LiveId" clId="{F4109966-2F78-A349-A093-14124F2A6932}" dt="2024-09-10T18:36:10.274" v="341" actId="1035"/>
          <ac:cxnSpMkLst>
            <pc:docMk/>
            <pc:sldMk cId="4270761221" sldId="614"/>
            <ac:cxnSpMk id="54" creationId="{2C8B0317-C7A8-2328-07FC-8B326A963BF0}"/>
          </ac:cxnSpMkLst>
        </pc:cxnChg>
        <pc:cxnChg chg="add mod">
          <ac:chgData name="Fabio Di Troia" userId="7de80edd88c2c9de" providerId="LiveId" clId="{F4109966-2F78-A349-A093-14124F2A6932}" dt="2024-09-10T18:36:10.274" v="341" actId="1035"/>
          <ac:cxnSpMkLst>
            <pc:docMk/>
            <pc:sldMk cId="4270761221" sldId="614"/>
            <ac:cxnSpMk id="57" creationId="{1D1FE480-24DC-2C8A-F2EF-17BF20AD0996}"/>
          </ac:cxnSpMkLst>
        </pc:cxnChg>
        <pc:cxnChg chg="add mod">
          <ac:chgData name="Fabio Di Troia" userId="7de80edd88c2c9de" providerId="LiveId" clId="{F4109966-2F78-A349-A093-14124F2A6932}" dt="2024-09-10T18:36:10.274" v="341" actId="1035"/>
          <ac:cxnSpMkLst>
            <pc:docMk/>
            <pc:sldMk cId="4270761221" sldId="614"/>
            <ac:cxnSpMk id="60" creationId="{9F6181C3-38A3-1BBF-F00D-FFF4F8258C58}"/>
          </ac:cxnSpMkLst>
        </pc:cxnChg>
        <pc:cxnChg chg="add mod">
          <ac:chgData name="Fabio Di Troia" userId="7de80edd88c2c9de" providerId="LiveId" clId="{F4109966-2F78-A349-A093-14124F2A6932}" dt="2024-09-10T18:36:10.274" v="341" actId="1035"/>
          <ac:cxnSpMkLst>
            <pc:docMk/>
            <pc:sldMk cId="4270761221" sldId="614"/>
            <ac:cxnSpMk id="63" creationId="{C1E84296-ABD9-97E3-70C5-41DB495ED5E6}"/>
          </ac:cxnSpMkLst>
        </pc:cxnChg>
      </pc:sldChg>
      <pc:sldChg chg="addSp delSp modSp add mod">
        <pc:chgData name="Fabio Di Troia" userId="7de80edd88c2c9de" providerId="LiveId" clId="{F4109966-2F78-A349-A093-14124F2A6932}" dt="2024-09-10T21:58:42.706" v="556" actId="478"/>
        <pc:sldMkLst>
          <pc:docMk/>
          <pc:sldMk cId="1867783676" sldId="615"/>
        </pc:sldMkLst>
        <pc:spChg chg="add del mod">
          <ac:chgData name="Fabio Di Troia" userId="7de80edd88c2c9de" providerId="LiveId" clId="{F4109966-2F78-A349-A093-14124F2A6932}" dt="2024-09-10T18:37:38.863" v="403"/>
          <ac:spMkLst>
            <pc:docMk/>
            <pc:sldMk cId="1867783676" sldId="615"/>
            <ac:spMk id="2" creationId="{2E576860-F4C7-D698-4BD8-CB3A9F62EC39}"/>
          </ac:spMkLst>
        </pc:spChg>
        <pc:spChg chg="mod">
          <ac:chgData name="Fabio Di Troia" userId="7de80edd88c2c9de" providerId="LiveId" clId="{F4109966-2F78-A349-A093-14124F2A6932}" dt="2024-09-10T18:39:48.746" v="475" actId="20577"/>
          <ac:spMkLst>
            <pc:docMk/>
            <pc:sldMk cId="1867783676" sldId="615"/>
            <ac:spMk id="6" creationId="{09CD8F70-6BFD-FB10-D20D-56B313B920E7}"/>
          </ac:spMkLst>
        </pc:spChg>
        <pc:spChg chg="mod">
          <ac:chgData name="Fabio Di Troia" userId="7de80edd88c2c9de" providerId="LiveId" clId="{F4109966-2F78-A349-A093-14124F2A6932}" dt="2024-09-10T18:40:06.666" v="479" actId="20577"/>
          <ac:spMkLst>
            <pc:docMk/>
            <pc:sldMk cId="1867783676" sldId="615"/>
            <ac:spMk id="7" creationId="{812A285A-23C4-5863-3809-39779081C07B}"/>
          </ac:spMkLst>
        </pc:spChg>
        <pc:spChg chg="mod">
          <ac:chgData name="Fabio Di Troia" userId="7de80edd88c2c9de" providerId="LiveId" clId="{F4109966-2F78-A349-A093-14124F2A6932}" dt="2024-09-10T18:40:45.340" v="491" actId="255"/>
          <ac:spMkLst>
            <pc:docMk/>
            <pc:sldMk cId="1867783676" sldId="615"/>
            <ac:spMk id="8" creationId="{34FB1E8E-36FD-316B-20BB-5F43F8554CEE}"/>
          </ac:spMkLst>
        </pc:spChg>
        <pc:spChg chg="mod">
          <ac:chgData name="Fabio Di Troia" userId="7de80edd88c2c9de" providerId="LiveId" clId="{F4109966-2F78-A349-A093-14124F2A6932}" dt="2024-09-10T18:41:07.769" v="497" actId="255"/>
          <ac:spMkLst>
            <pc:docMk/>
            <pc:sldMk cId="1867783676" sldId="615"/>
            <ac:spMk id="9" creationId="{EBBD3190-876A-3EE7-DD71-DA14E8E275F9}"/>
          </ac:spMkLst>
        </pc:spChg>
        <pc:spChg chg="add mod">
          <ac:chgData name="Fabio Di Troia" userId="7de80edd88c2c9de" providerId="LiveId" clId="{F4109966-2F78-A349-A093-14124F2A6932}" dt="2024-09-10T18:42:47.227" v="550" actId="1076"/>
          <ac:spMkLst>
            <pc:docMk/>
            <pc:sldMk cId="1867783676" sldId="615"/>
            <ac:spMk id="10" creationId="{6E7BA115-5572-6E67-68E1-97E98E215D5E}"/>
          </ac:spMkLst>
        </pc:spChg>
        <pc:spChg chg="mod">
          <ac:chgData name="Fabio Di Troia" userId="7de80edd88c2c9de" providerId="LiveId" clId="{F4109966-2F78-A349-A093-14124F2A6932}" dt="2024-09-10T18:39:05.657" v="452" actId="14100"/>
          <ac:spMkLst>
            <pc:docMk/>
            <pc:sldMk cId="1867783676" sldId="615"/>
            <ac:spMk id="41" creationId="{2E6D9C3B-D96A-7114-0A3C-068DAF594B83}"/>
          </ac:spMkLst>
        </pc:spChg>
        <pc:spChg chg="mod">
          <ac:chgData name="Fabio Di Troia" userId="7de80edd88c2c9de" providerId="LiveId" clId="{F4109966-2F78-A349-A093-14124F2A6932}" dt="2024-09-10T18:39:13.758" v="457" actId="14100"/>
          <ac:spMkLst>
            <pc:docMk/>
            <pc:sldMk cId="1867783676" sldId="615"/>
            <ac:spMk id="42" creationId="{56E0862F-3ECC-B43C-6674-C64ADA2E37A3}"/>
          </ac:spMkLst>
        </pc:spChg>
        <pc:spChg chg="mod">
          <ac:chgData name="Fabio Di Troia" userId="7de80edd88c2c9de" providerId="LiveId" clId="{F4109966-2F78-A349-A093-14124F2A6932}" dt="2024-09-10T18:39:17.766" v="460" actId="14100"/>
          <ac:spMkLst>
            <pc:docMk/>
            <pc:sldMk cId="1867783676" sldId="615"/>
            <ac:spMk id="43" creationId="{7C080211-D91C-0F91-A0B1-12169CCDC284}"/>
          </ac:spMkLst>
        </pc:spChg>
        <pc:spChg chg="mod">
          <ac:chgData name="Fabio Di Troia" userId="7de80edd88c2c9de" providerId="LiveId" clId="{F4109966-2F78-A349-A093-14124F2A6932}" dt="2024-09-10T18:39:21.975" v="465" actId="14100"/>
          <ac:spMkLst>
            <pc:docMk/>
            <pc:sldMk cId="1867783676" sldId="615"/>
            <ac:spMk id="44" creationId="{9475DC00-EC60-9CC8-CB15-2E3F2A6FBE1A}"/>
          </ac:spMkLst>
        </pc:spChg>
        <pc:spChg chg="mod">
          <ac:chgData name="Fabio Di Troia" userId="7de80edd88c2c9de" providerId="LiveId" clId="{F4109966-2F78-A349-A093-14124F2A6932}" dt="2024-09-10T18:39:28.308" v="468" actId="14100"/>
          <ac:spMkLst>
            <pc:docMk/>
            <pc:sldMk cId="1867783676" sldId="615"/>
            <ac:spMk id="45" creationId="{D4F11665-B9BE-9C23-E710-F87DE1A8BFD8}"/>
          </ac:spMkLst>
        </pc:spChg>
        <pc:spChg chg="mod">
          <ac:chgData name="Fabio Di Troia" userId="7de80edd88c2c9de" providerId="LiveId" clId="{F4109966-2F78-A349-A093-14124F2A6932}" dt="2024-09-10T18:39:35.364" v="471" actId="14100"/>
          <ac:spMkLst>
            <pc:docMk/>
            <pc:sldMk cId="1867783676" sldId="615"/>
            <ac:spMk id="46" creationId="{92AD1519-BD01-F8D0-05CA-D53AF091FF9B}"/>
          </ac:spMkLst>
        </pc:spChg>
        <pc:spChg chg="mod">
          <ac:chgData name="Fabio Di Troia" userId="7de80edd88c2c9de" providerId="LiveId" clId="{F4109966-2F78-A349-A093-14124F2A6932}" dt="2024-09-10T18:38:48.516" v="443" actId="14100"/>
          <ac:spMkLst>
            <pc:docMk/>
            <pc:sldMk cId="1867783676" sldId="615"/>
            <ac:spMk id="48" creationId="{91062ACA-6B63-4A01-3691-C09FF57C47AC}"/>
          </ac:spMkLst>
        </pc:spChg>
        <pc:spChg chg="mod">
          <ac:chgData name="Fabio Di Troia" userId="7de80edd88c2c9de" providerId="LiveId" clId="{F4109966-2F78-A349-A093-14124F2A6932}" dt="2024-09-10T18:38:53.178" v="446" actId="14100"/>
          <ac:spMkLst>
            <pc:docMk/>
            <pc:sldMk cId="1867783676" sldId="615"/>
            <ac:spMk id="49" creationId="{51744EA0-BE9D-BF81-EB81-6080D26309D6}"/>
          </ac:spMkLst>
        </pc:spChg>
        <pc:spChg chg="del mod">
          <ac:chgData name="Fabio Di Troia" userId="7de80edd88c2c9de" providerId="LiveId" clId="{F4109966-2F78-A349-A093-14124F2A6932}" dt="2024-09-10T21:58:42.706" v="556" actId="478"/>
          <ac:spMkLst>
            <pc:docMk/>
            <pc:sldMk cId="1867783676" sldId="615"/>
            <ac:spMk id="50" creationId="{1ED08F55-8A7E-5636-871F-93FB2256F647}"/>
          </ac:spMkLst>
        </pc:spChg>
        <pc:cxnChg chg="mod">
          <ac:chgData name="Fabio Di Troia" userId="7de80edd88c2c9de" providerId="LiveId" clId="{F4109966-2F78-A349-A093-14124F2A6932}" dt="2024-09-10T18:40:27.864" v="486" actId="14100"/>
          <ac:cxnSpMkLst>
            <pc:docMk/>
            <pc:sldMk cId="1867783676" sldId="615"/>
            <ac:cxnSpMk id="29" creationId="{6CEC8B90-7C82-519C-EA31-3CA010A20A44}"/>
          </ac:cxnSpMkLst>
        </pc:cxnChg>
        <pc:cxnChg chg="mod">
          <ac:chgData name="Fabio Di Troia" userId="7de80edd88c2c9de" providerId="LiveId" clId="{F4109966-2F78-A349-A093-14124F2A6932}" dt="2024-09-10T18:40:27.864" v="486" actId="14100"/>
          <ac:cxnSpMkLst>
            <pc:docMk/>
            <pc:sldMk cId="1867783676" sldId="615"/>
            <ac:cxnSpMk id="35" creationId="{21F70E3C-1D0D-8F89-02BB-850E63C5ECE2}"/>
          </ac:cxnSpMkLst>
        </pc:cxnChg>
      </pc:sldChg>
      <pc:sldChg chg="addSp delSp modSp add mod ord">
        <pc:chgData name="Fabio Di Troia" userId="7de80edd88c2c9de" providerId="LiveId" clId="{F4109966-2F78-A349-A093-14124F2A6932}" dt="2024-09-10T21:58:39.235" v="555" actId="478"/>
        <pc:sldMkLst>
          <pc:docMk/>
          <pc:sldMk cId="215163896" sldId="616"/>
        </pc:sldMkLst>
        <pc:spChg chg="add mod">
          <ac:chgData name="Fabio Di Troia" userId="7de80edd88c2c9de" providerId="LiveId" clId="{F4109966-2F78-A349-A093-14124F2A6932}" dt="2024-09-10T18:42:39.732" v="548" actId="255"/>
          <ac:spMkLst>
            <pc:docMk/>
            <pc:sldMk cId="215163896" sldId="616"/>
            <ac:spMk id="14" creationId="{6C589227-84CD-332C-02CF-1A4CB90EB22A}"/>
          </ac:spMkLst>
        </pc:spChg>
        <pc:spChg chg="del">
          <ac:chgData name="Fabio Di Troia" userId="7de80edd88c2c9de" providerId="LiveId" clId="{F4109966-2F78-A349-A093-14124F2A6932}" dt="2024-09-10T21:58:31.855" v="553" actId="478"/>
          <ac:spMkLst>
            <pc:docMk/>
            <pc:sldMk cId="215163896" sldId="616"/>
            <ac:spMk id="41" creationId="{2E6D9C3B-D96A-7114-0A3C-068DAF594B83}"/>
          </ac:spMkLst>
        </pc:spChg>
        <pc:spChg chg="del">
          <ac:chgData name="Fabio Di Troia" userId="7de80edd88c2c9de" providerId="LiveId" clId="{F4109966-2F78-A349-A093-14124F2A6932}" dt="2024-09-10T21:58:35.234" v="554" actId="478"/>
          <ac:spMkLst>
            <pc:docMk/>
            <pc:sldMk cId="215163896" sldId="616"/>
            <ac:spMk id="48" creationId="{91062ACA-6B63-4A01-3691-C09FF57C47AC}"/>
          </ac:spMkLst>
        </pc:spChg>
        <pc:spChg chg="del">
          <ac:chgData name="Fabio Di Troia" userId="7de80edd88c2c9de" providerId="LiveId" clId="{F4109966-2F78-A349-A093-14124F2A6932}" dt="2024-09-10T21:58:39.235" v="555" actId="478"/>
          <ac:spMkLst>
            <pc:docMk/>
            <pc:sldMk cId="215163896" sldId="616"/>
            <ac:spMk id="49" creationId="{51744EA0-BE9D-BF81-EB81-6080D26309D6}"/>
          </ac:spMkLst>
        </pc:spChg>
        <pc:spChg chg="del">
          <ac:chgData name="Fabio Di Troia" userId="7de80edd88c2c9de" providerId="LiveId" clId="{F4109966-2F78-A349-A093-14124F2A6932}" dt="2024-09-10T21:58:28.090" v="552" actId="478"/>
          <ac:spMkLst>
            <pc:docMk/>
            <pc:sldMk cId="215163896" sldId="616"/>
            <ac:spMk id="50" creationId="{1ED08F55-8A7E-5636-871F-93FB2256F647}"/>
          </ac:spMkLst>
        </pc:spChg>
        <pc:spChg chg="del">
          <ac:chgData name="Fabio Di Troia" userId="7de80edd88c2c9de" providerId="LiveId" clId="{F4109966-2F78-A349-A093-14124F2A6932}" dt="2024-09-10T18:42:04.841" v="532" actId="478"/>
          <ac:spMkLst>
            <pc:docMk/>
            <pc:sldMk cId="215163896" sldId="616"/>
            <ac:spMk id="66" creationId="{420CED95-B92A-2B71-3BB6-59CB38FCE61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Sheet1!$F$7:$F$9</c:f>
              <c:numCache>
                <c:formatCode>General</c:formatCode>
                <c:ptCount val="3"/>
                <c:pt idx="0">
                  <c:v>0.75</c:v>
                </c:pt>
                <c:pt idx="1">
                  <c:v>0</c:v>
                </c:pt>
                <c:pt idx="2">
                  <c:v>0.25</c:v>
                </c:pt>
              </c:numCache>
            </c:numRef>
          </c:val>
          <c:extLst>
            <c:ext xmlns:c16="http://schemas.microsoft.com/office/drawing/2014/chart" uri="{C3380CC4-5D6E-409C-BE32-E72D297353CC}">
              <c16:uniqueId val="{00000000-6675-8247-BD71-71B2CBF56F05}"/>
            </c:ext>
          </c:extLst>
        </c:ser>
        <c:dLbls>
          <c:showLegendKey val="0"/>
          <c:showVal val="0"/>
          <c:showCatName val="0"/>
          <c:showSerName val="0"/>
          <c:showPercent val="0"/>
          <c:showBubbleSize val="0"/>
        </c:dLbls>
        <c:gapWidth val="219"/>
        <c:overlap val="-27"/>
        <c:axId val="1793910799"/>
        <c:axId val="1793902639"/>
      </c:barChart>
      <c:catAx>
        <c:axId val="179391079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3902639"/>
        <c:crosses val="autoZero"/>
        <c:auto val="1"/>
        <c:lblAlgn val="ctr"/>
        <c:lblOffset val="100"/>
        <c:noMultiLvlLbl val="0"/>
      </c:catAx>
      <c:valAx>
        <c:axId val="1793902639"/>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3910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Sheet1!$G$24:$G$26</c:f>
              <c:numCache>
                <c:formatCode>0.00</c:formatCode>
                <c:ptCount val="3"/>
                <c:pt idx="0">
                  <c:v>0.84405212274064734</c:v>
                </c:pt>
                <c:pt idx="1">
                  <c:v>4.2034468263976464E-2</c:v>
                </c:pt>
                <c:pt idx="2">
                  <c:v>0.11391340899537621</c:v>
                </c:pt>
              </c:numCache>
            </c:numRef>
          </c:val>
          <c:extLst>
            <c:ext xmlns:c16="http://schemas.microsoft.com/office/drawing/2014/chart" uri="{C3380CC4-5D6E-409C-BE32-E72D297353CC}">
              <c16:uniqueId val="{00000000-029E-E44D-82CE-AB3CFB327BE7}"/>
            </c:ext>
          </c:extLst>
        </c:ser>
        <c:dLbls>
          <c:showLegendKey val="0"/>
          <c:showVal val="0"/>
          <c:showCatName val="0"/>
          <c:showSerName val="0"/>
          <c:showPercent val="0"/>
          <c:showBubbleSize val="0"/>
        </c:dLbls>
        <c:gapWidth val="219"/>
        <c:overlap val="-27"/>
        <c:axId val="1793910799"/>
        <c:axId val="1793902639"/>
      </c:barChart>
      <c:catAx>
        <c:axId val="179391079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3902639"/>
        <c:crosses val="autoZero"/>
        <c:auto val="1"/>
        <c:lblAlgn val="ctr"/>
        <c:lblOffset val="100"/>
        <c:noMultiLvlLbl val="0"/>
      </c:catAx>
      <c:valAx>
        <c:axId val="1793902639"/>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3910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21:03:42.791"/>
    </inkml:context>
    <inkml:brush xml:id="br0">
      <inkml:brushProperty name="width" value="0.05292" units="cm"/>
      <inkml:brushProperty name="height" value="0.05292" units="cm"/>
      <inkml:brushProperty name="color" value="#FF0000"/>
    </inkml:brush>
  </inkml:definitions>
  <inkml:trace contextRef="#ctx0" brushRef="#br0">20054 6698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2T21:03:42.791"/>
    </inkml:context>
    <inkml:brush xml:id="br0">
      <inkml:brushProperty name="width" value="0.05292" units="cm"/>
      <inkml:brushProperty name="height" value="0.05292" units="cm"/>
      <inkml:brushProperty name="color" value="#FF0000"/>
    </inkml:brush>
  </inkml:definitions>
  <inkml:trace contextRef="#ctx0" brushRef="#br0">20054 6698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80AA99-7690-40D3-A07B-E295182C4C0B}" type="datetimeFigureOut">
              <a:rPr lang="en-GB" smtClean="0"/>
              <a:t>17/09/2024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6D1E2-FEA0-40CE-976D-2788B8DD97D2}" type="slidenum">
              <a:rPr lang="en-GB" smtClean="0"/>
              <a:t>‹#›</a:t>
            </a:fld>
            <a:endParaRPr lang="en-GB"/>
          </a:p>
        </p:txBody>
      </p:sp>
    </p:spTree>
    <p:extLst>
      <p:ext uri="{BB962C8B-B14F-4D97-AF65-F5344CB8AC3E}">
        <p14:creationId xmlns:p14="http://schemas.microsoft.com/office/powerpoint/2010/main" val="335773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mineetha.com/2020/06/25/bias-variance-tradeoff/"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2</a:t>
            </a:fld>
            <a:endParaRPr lang="en-GB"/>
          </a:p>
        </p:txBody>
      </p:sp>
    </p:spTree>
    <p:extLst>
      <p:ext uri="{BB962C8B-B14F-4D97-AF65-F5344CB8AC3E}">
        <p14:creationId xmlns:p14="http://schemas.microsoft.com/office/powerpoint/2010/main" val="4145563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F75C7F-F00A-428E-A8A3-B3652EA486E4}" type="slidenum">
              <a:rPr lang="en-GB" smtClean="0"/>
              <a:t>26</a:t>
            </a:fld>
            <a:endParaRPr lang="en-GB"/>
          </a:p>
        </p:txBody>
      </p:sp>
    </p:spTree>
    <p:extLst>
      <p:ext uri="{BB962C8B-B14F-4D97-AF65-F5344CB8AC3E}">
        <p14:creationId xmlns:p14="http://schemas.microsoft.com/office/powerpoint/2010/main" val="17679555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hidden layers are more than enough in this case</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225</a:t>
            </a:fld>
            <a:endParaRPr lang="en-GB"/>
          </a:p>
        </p:txBody>
      </p:sp>
    </p:spTree>
    <p:extLst>
      <p:ext uri="{BB962C8B-B14F-4D97-AF65-F5344CB8AC3E}">
        <p14:creationId xmlns:p14="http://schemas.microsoft.com/office/powerpoint/2010/main" val="4269566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hidden layers are more than enough in this case</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226</a:t>
            </a:fld>
            <a:endParaRPr lang="en-GB"/>
          </a:p>
        </p:txBody>
      </p:sp>
    </p:spTree>
    <p:extLst>
      <p:ext uri="{BB962C8B-B14F-4D97-AF65-F5344CB8AC3E}">
        <p14:creationId xmlns:p14="http://schemas.microsoft.com/office/powerpoint/2010/main" val="33619170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228</a:t>
            </a:fld>
            <a:endParaRPr lang="en-GB"/>
          </a:p>
        </p:txBody>
      </p:sp>
    </p:spTree>
    <p:extLst>
      <p:ext uri="{BB962C8B-B14F-4D97-AF65-F5344CB8AC3E}">
        <p14:creationId xmlns:p14="http://schemas.microsoft.com/office/powerpoint/2010/main" val="14189869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datasets will be stored in </a:t>
            </a:r>
            <a:r>
              <a:rPr lang="en-US">
                <a:latin typeface="Consolas" panose="020B0609020204030204" pitchFamily="49" charset="0"/>
              </a:rPr>
              <a:t>C:\Users\*USERNAME*\tensorflow_datasets\...</a:t>
            </a:r>
          </a:p>
          <a:p>
            <a:r>
              <a:rPr lang="en-US"/>
              <a:t># the first time you download a dataset, it is stored in the respective folder </a:t>
            </a:r>
          </a:p>
          <a:p>
            <a:r>
              <a:rPr lang="en-US"/>
              <a:t># every other time, it is automatically loading the copy on your computer </a:t>
            </a:r>
          </a:p>
        </p:txBody>
      </p:sp>
      <p:sp>
        <p:nvSpPr>
          <p:cNvPr id="4" name="Slide Number Placeholder 3"/>
          <p:cNvSpPr>
            <a:spLocks noGrp="1"/>
          </p:cNvSpPr>
          <p:nvPr>
            <p:ph type="sldNum" sz="quarter" idx="5"/>
          </p:nvPr>
        </p:nvSpPr>
        <p:spPr/>
        <p:txBody>
          <a:bodyPr/>
          <a:lstStyle/>
          <a:p>
            <a:fld id="{29A6D1E2-FEA0-40CE-976D-2788B8DD97D2}" type="slidenum">
              <a:rPr lang="en-GB" smtClean="0"/>
              <a:t>229</a:t>
            </a:fld>
            <a:endParaRPr lang="en-GB"/>
          </a:p>
        </p:txBody>
      </p:sp>
    </p:spTree>
    <p:extLst>
      <p:ext uri="{BB962C8B-B14F-4D97-AF65-F5344CB8AC3E}">
        <p14:creationId xmlns:p14="http://schemas.microsoft.com/office/powerpoint/2010/main" val="29695798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datasets will be stored in </a:t>
            </a:r>
            <a:r>
              <a:rPr lang="en-US">
                <a:latin typeface="Consolas" panose="020B0609020204030204" pitchFamily="49" charset="0"/>
              </a:rPr>
              <a:t>C:\Users\*USERNAME*\tensorflow_datasets\...</a:t>
            </a:r>
          </a:p>
          <a:p>
            <a:r>
              <a:rPr lang="en-US"/>
              <a:t># the first time you download a dataset, it is stored in the respective folder </a:t>
            </a:r>
          </a:p>
          <a:p>
            <a:r>
              <a:rPr lang="en-US"/>
              <a:t># every other time, it is automatically loading the copy on your computer </a:t>
            </a:r>
          </a:p>
        </p:txBody>
      </p:sp>
      <p:sp>
        <p:nvSpPr>
          <p:cNvPr id="4" name="Slide Number Placeholder 3"/>
          <p:cNvSpPr>
            <a:spLocks noGrp="1"/>
          </p:cNvSpPr>
          <p:nvPr>
            <p:ph type="sldNum" sz="quarter" idx="5"/>
          </p:nvPr>
        </p:nvSpPr>
        <p:spPr/>
        <p:txBody>
          <a:bodyPr/>
          <a:lstStyle/>
          <a:p>
            <a:fld id="{29A6D1E2-FEA0-40CE-976D-2788B8DD97D2}" type="slidenum">
              <a:rPr lang="en-GB" smtClean="0"/>
              <a:t>230</a:t>
            </a:fld>
            <a:endParaRPr lang="en-GB"/>
          </a:p>
        </p:txBody>
      </p:sp>
    </p:spTree>
    <p:extLst>
      <p:ext uri="{BB962C8B-B14F-4D97-AF65-F5344CB8AC3E}">
        <p14:creationId xmlns:p14="http://schemas.microsoft.com/office/powerpoint/2010/main" val="23092805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255. dot in the end indicates that we want a float, of course</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235</a:t>
            </a:fld>
            <a:endParaRPr lang="en-GB"/>
          </a:p>
        </p:txBody>
      </p:sp>
    </p:spTree>
    <p:extLst>
      <p:ext uri="{BB962C8B-B14F-4D97-AF65-F5344CB8AC3E}">
        <p14:creationId xmlns:p14="http://schemas.microsoft.com/office/powerpoint/2010/main" val="9875082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accepts functions that have two inputs, data and label, and that’s the reason because we defined scale() with and returning these two inputs</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236</a:t>
            </a:fld>
            <a:endParaRPr lang="en-GB"/>
          </a:p>
        </p:txBody>
      </p:sp>
    </p:spTree>
    <p:extLst>
      <p:ext uri="{BB962C8B-B14F-4D97-AF65-F5344CB8AC3E}">
        <p14:creationId xmlns:p14="http://schemas.microsoft.com/office/powerpoint/2010/main" val="31990771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241</a:t>
            </a:fld>
            <a:endParaRPr lang="en-GB"/>
          </a:p>
        </p:txBody>
      </p:sp>
    </p:spTree>
    <p:extLst>
      <p:ext uri="{BB962C8B-B14F-4D97-AF65-F5344CB8AC3E}">
        <p14:creationId xmlns:p14="http://schemas.microsoft.com/office/powerpoint/2010/main" val="3197032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242</a:t>
            </a:fld>
            <a:endParaRPr lang="en-GB"/>
          </a:p>
        </p:txBody>
      </p:sp>
    </p:spTree>
    <p:extLst>
      <p:ext uri="{BB962C8B-B14F-4D97-AF65-F5344CB8AC3E}">
        <p14:creationId xmlns:p14="http://schemas.microsoft.com/office/powerpoint/2010/main" val="6521289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243</a:t>
            </a:fld>
            <a:endParaRPr lang="en-GB"/>
          </a:p>
        </p:txBody>
      </p:sp>
    </p:spTree>
    <p:extLst>
      <p:ext uri="{BB962C8B-B14F-4D97-AF65-F5344CB8AC3E}">
        <p14:creationId xmlns:p14="http://schemas.microsoft.com/office/powerpoint/2010/main" val="54528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30</a:t>
            </a:fld>
            <a:endParaRPr lang="en-GB"/>
          </a:p>
        </p:txBody>
      </p:sp>
    </p:spTree>
    <p:extLst>
      <p:ext uri="{BB962C8B-B14F-4D97-AF65-F5344CB8AC3E}">
        <p14:creationId xmlns:p14="http://schemas.microsoft.com/office/powerpoint/2010/main" val="20541013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.batch would obviously “batch” the data in batches</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244</a:t>
            </a:fld>
            <a:endParaRPr lang="en-GB"/>
          </a:p>
        </p:txBody>
      </p:sp>
    </p:spTree>
    <p:extLst>
      <p:ext uri="{BB962C8B-B14F-4D97-AF65-F5344CB8AC3E}">
        <p14:creationId xmlns:p14="http://schemas.microsoft.com/office/powerpoint/2010/main" val="39431086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already know that </a:t>
            </a:r>
            <a:r>
              <a:rPr lang="en-US" err="1"/>
              <a:t>relu</a:t>
            </a:r>
            <a:r>
              <a:rPr lang="en-US"/>
              <a:t> works fine for this problem</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251</a:t>
            </a:fld>
            <a:endParaRPr lang="en-GB"/>
          </a:p>
        </p:txBody>
      </p:sp>
    </p:spTree>
    <p:extLst>
      <p:ext uri="{BB962C8B-B14F-4D97-AF65-F5344CB8AC3E}">
        <p14:creationId xmlns:p14="http://schemas.microsoft.com/office/powerpoint/2010/main" val="18904483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metrics are what we are interested in obtaining at each iteration</a:t>
            </a:r>
          </a:p>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253</a:t>
            </a:fld>
            <a:endParaRPr lang="en-GB"/>
          </a:p>
        </p:txBody>
      </p:sp>
    </p:spTree>
    <p:extLst>
      <p:ext uri="{BB962C8B-B14F-4D97-AF65-F5344CB8AC3E}">
        <p14:creationId xmlns:p14="http://schemas.microsoft.com/office/powerpoint/2010/main" val="12569733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Accuracy is a typical choice </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256</a:t>
            </a:fld>
            <a:endParaRPr lang="en-GB"/>
          </a:p>
        </p:txBody>
      </p:sp>
    </p:spTree>
    <p:extLst>
      <p:ext uri="{BB962C8B-B14F-4D97-AF65-F5344CB8AC3E}">
        <p14:creationId xmlns:p14="http://schemas.microsoft.com/office/powerpoint/2010/main" val="606458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a videogame</a:t>
            </a:r>
            <a:endParaRPr lang="en-GB"/>
          </a:p>
        </p:txBody>
      </p:sp>
      <p:sp>
        <p:nvSpPr>
          <p:cNvPr id="4" name="Slide Number Placeholder 3"/>
          <p:cNvSpPr>
            <a:spLocks noGrp="1"/>
          </p:cNvSpPr>
          <p:nvPr>
            <p:ph type="sldNum" sz="quarter" idx="5"/>
          </p:nvPr>
        </p:nvSpPr>
        <p:spPr/>
        <p:txBody>
          <a:bodyPr/>
          <a:lstStyle/>
          <a:p>
            <a:fld id="{089531E5-BFF4-4473-911D-5BCAD7E434C8}" type="slidenum">
              <a:rPr lang="en-GB" smtClean="0"/>
              <a:t>32</a:t>
            </a:fld>
            <a:endParaRPr lang="en-GB"/>
          </a:p>
        </p:txBody>
      </p:sp>
    </p:spTree>
    <p:extLst>
      <p:ext uri="{BB962C8B-B14F-4D97-AF65-F5344CB8AC3E}">
        <p14:creationId xmlns:p14="http://schemas.microsoft.com/office/powerpoint/2010/main" val="855127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36</a:t>
            </a:fld>
            <a:endParaRPr lang="en-GB"/>
          </a:p>
        </p:txBody>
      </p:sp>
    </p:spTree>
    <p:extLst>
      <p:ext uri="{BB962C8B-B14F-4D97-AF65-F5344CB8AC3E}">
        <p14:creationId xmlns:p14="http://schemas.microsoft.com/office/powerpoint/2010/main" val="3680898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natural algorithm is just a convention, other bases could be used. It is mainly used in math for its simplicity to be derived. Interesting Quora analysis on this can be found at: https://www.quora.com/Why-do-mathematicians-use-log-for-the-natural-logarithm-but-scientists-use-it-for-the-base-10-logarithm</a:t>
            </a:r>
          </a:p>
        </p:txBody>
      </p:sp>
      <p:sp>
        <p:nvSpPr>
          <p:cNvPr id="4" name="Slide Number Placeholder 3"/>
          <p:cNvSpPr>
            <a:spLocks noGrp="1"/>
          </p:cNvSpPr>
          <p:nvPr>
            <p:ph type="sldNum" sz="quarter" idx="5"/>
          </p:nvPr>
        </p:nvSpPr>
        <p:spPr/>
        <p:txBody>
          <a:bodyPr/>
          <a:lstStyle/>
          <a:p>
            <a:fld id="{26F75C7F-F00A-428E-A8A3-B3652EA486E4}" type="slidenum">
              <a:rPr lang="en-GB" smtClean="0"/>
              <a:t>37</a:t>
            </a:fld>
            <a:endParaRPr lang="en-GB"/>
          </a:p>
        </p:txBody>
      </p:sp>
    </p:spTree>
    <p:extLst>
      <p:ext uri="{BB962C8B-B14F-4D97-AF65-F5344CB8AC3E}">
        <p14:creationId xmlns:p14="http://schemas.microsoft.com/office/powerpoint/2010/main" val="265636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F75C7F-F00A-428E-A8A3-B3652EA486E4}" type="slidenum">
              <a:rPr lang="en-GB" smtClean="0"/>
              <a:t>40</a:t>
            </a:fld>
            <a:endParaRPr lang="en-GB"/>
          </a:p>
        </p:txBody>
      </p:sp>
    </p:spTree>
    <p:extLst>
      <p:ext uri="{BB962C8B-B14F-4D97-AF65-F5344CB8AC3E}">
        <p14:creationId xmlns:p14="http://schemas.microsoft.com/office/powerpoint/2010/main" val="85134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42</a:t>
            </a:fld>
            <a:endParaRPr lang="en-GB"/>
          </a:p>
        </p:txBody>
      </p:sp>
    </p:spTree>
    <p:extLst>
      <p:ext uri="{BB962C8B-B14F-4D97-AF65-F5344CB8AC3E}">
        <p14:creationId xmlns:p14="http://schemas.microsoft.com/office/powerpoint/2010/main" val="165867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44</a:t>
            </a:fld>
            <a:endParaRPr lang="en-GB"/>
          </a:p>
        </p:txBody>
      </p:sp>
    </p:spTree>
    <p:extLst>
      <p:ext uri="{BB962C8B-B14F-4D97-AF65-F5344CB8AC3E}">
        <p14:creationId xmlns:p14="http://schemas.microsoft.com/office/powerpoint/2010/main" val="861755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“Deep Learning”, Goodfellow and </a:t>
            </a:r>
            <a:r>
              <a:rPr lang="en-US" err="1"/>
              <a:t>Bengio</a:t>
            </a:r>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47</a:t>
            </a:fld>
            <a:endParaRPr lang="en-GB"/>
          </a:p>
        </p:txBody>
      </p:sp>
    </p:spTree>
    <p:extLst>
      <p:ext uri="{BB962C8B-B14F-4D97-AF65-F5344CB8AC3E}">
        <p14:creationId xmlns:p14="http://schemas.microsoft.com/office/powerpoint/2010/main" val="3590189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1B41B-9E59-9054-6E61-6C9479F06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3C94DB-8958-3034-FA08-4439B0F307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88FF6-3D62-7B63-2542-0D898BF5AD5D}"/>
              </a:ext>
            </a:extLst>
          </p:cNvPr>
          <p:cNvSpPr>
            <a:spLocks noGrp="1"/>
          </p:cNvSpPr>
          <p:nvPr>
            <p:ph type="body" idx="1"/>
          </p:nvPr>
        </p:nvSpPr>
        <p:spPr/>
        <p:txBody>
          <a:bodyPr/>
          <a:lstStyle/>
          <a:p>
            <a:r>
              <a:rPr lang="en-US"/>
              <a:t>Image from “Deep Learning”, Goodfellow and </a:t>
            </a:r>
            <a:r>
              <a:rPr lang="en-US" err="1"/>
              <a:t>Bengio</a:t>
            </a:r>
            <a:endParaRPr lang="en-US"/>
          </a:p>
        </p:txBody>
      </p:sp>
      <p:sp>
        <p:nvSpPr>
          <p:cNvPr id="4" name="Slide Number Placeholder 3">
            <a:extLst>
              <a:ext uri="{FF2B5EF4-FFF2-40B4-BE49-F238E27FC236}">
                <a16:creationId xmlns:a16="http://schemas.microsoft.com/office/drawing/2014/main" id="{69749514-13DB-BCA2-0D62-77EF8EB60576}"/>
              </a:ext>
            </a:extLst>
          </p:cNvPr>
          <p:cNvSpPr>
            <a:spLocks noGrp="1"/>
          </p:cNvSpPr>
          <p:nvPr>
            <p:ph type="sldNum" sz="quarter" idx="5"/>
          </p:nvPr>
        </p:nvSpPr>
        <p:spPr/>
        <p:txBody>
          <a:bodyPr/>
          <a:lstStyle/>
          <a:p>
            <a:fld id="{29A6D1E2-FEA0-40CE-976D-2788B8DD97D2}" type="slidenum">
              <a:rPr lang="en-GB" smtClean="0"/>
              <a:t>48</a:t>
            </a:fld>
            <a:endParaRPr lang="en-GB"/>
          </a:p>
        </p:txBody>
      </p:sp>
    </p:spTree>
    <p:extLst>
      <p:ext uri="{BB962C8B-B14F-4D97-AF65-F5344CB8AC3E}">
        <p14:creationId xmlns:p14="http://schemas.microsoft.com/office/powerpoint/2010/main" val="140877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5</a:t>
            </a:fld>
            <a:endParaRPr lang="en-GB"/>
          </a:p>
        </p:txBody>
      </p:sp>
    </p:spTree>
    <p:extLst>
      <p:ext uri="{BB962C8B-B14F-4D97-AF65-F5344CB8AC3E}">
        <p14:creationId xmlns:p14="http://schemas.microsoft.com/office/powerpoint/2010/main" val="3590706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the gradients of each individual component (dimensions) of the function</a:t>
            </a:r>
          </a:p>
          <a:p>
            <a:r>
              <a:rPr lang="en-US"/>
              <a:t>For the Hessian, the function must be twice differentiable of course</a:t>
            </a:r>
          </a:p>
          <a:p>
            <a:r>
              <a:rPr lang="en-US"/>
              <a:t>Also, the Hessian is the Jacobian of the gradient…</a:t>
            </a:r>
          </a:p>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50</a:t>
            </a:fld>
            <a:endParaRPr lang="en-GB"/>
          </a:p>
        </p:txBody>
      </p:sp>
    </p:spTree>
    <p:extLst>
      <p:ext uri="{BB962C8B-B14F-4D97-AF65-F5344CB8AC3E}">
        <p14:creationId xmlns:p14="http://schemas.microsoft.com/office/powerpoint/2010/main" val="157339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09980-58FF-6C1B-D43F-9C4967910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88C5D7-5992-2F3F-FF50-A713EE1817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C6D60-87A9-CE6A-D501-863CD943BC7D}"/>
              </a:ext>
            </a:extLst>
          </p:cNvPr>
          <p:cNvSpPr>
            <a:spLocks noGrp="1"/>
          </p:cNvSpPr>
          <p:nvPr>
            <p:ph type="body" idx="1"/>
          </p:nvPr>
        </p:nvSpPr>
        <p:spPr/>
        <p:txBody>
          <a:bodyPr/>
          <a:lstStyle/>
          <a:p>
            <a:r>
              <a:rPr lang="en-US"/>
              <a:t>If negative, it is a maximum</a:t>
            </a:r>
          </a:p>
          <a:p>
            <a:endParaRPr lang="en-US"/>
          </a:p>
        </p:txBody>
      </p:sp>
      <p:sp>
        <p:nvSpPr>
          <p:cNvPr id="4" name="Slide Number Placeholder 3">
            <a:extLst>
              <a:ext uri="{FF2B5EF4-FFF2-40B4-BE49-F238E27FC236}">
                <a16:creationId xmlns:a16="http://schemas.microsoft.com/office/drawing/2014/main" id="{77A0D8A7-29C7-55A0-0B04-F0C5ABA791A8}"/>
              </a:ext>
            </a:extLst>
          </p:cNvPr>
          <p:cNvSpPr>
            <a:spLocks noGrp="1"/>
          </p:cNvSpPr>
          <p:nvPr>
            <p:ph type="sldNum" sz="quarter" idx="5"/>
          </p:nvPr>
        </p:nvSpPr>
        <p:spPr/>
        <p:txBody>
          <a:bodyPr/>
          <a:lstStyle/>
          <a:p>
            <a:fld id="{29A6D1E2-FEA0-40CE-976D-2788B8DD97D2}" type="slidenum">
              <a:rPr lang="en-GB" smtClean="0"/>
              <a:t>51</a:t>
            </a:fld>
            <a:endParaRPr lang="en-GB"/>
          </a:p>
        </p:txBody>
      </p:sp>
    </p:spTree>
    <p:extLst>
      <p:ext uri="{BB962C8B-B14F-4D97-AF65-F5344CB8AC3E}">
        <p14:creationId xmlns:p14="http://schemas.microsoft.com/office/powerpoint/2010/main" val="342942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4C387-9179-DAC0-7773-04B82AD94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AC751-894D-20D1-43FB-75189A6C4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01D8A-1326-A4C0-923F-5A502B82FB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BC0CC0-2C6D-4E97-CD53-4D05F8D0C0A6}"/>
              </a:ext>
            </a:extLst>
          </p:cNvPr>
          <p:cNvSpPr>
            <a:spLocks noGrp="1"/>
          </p:cNvSpPr>
          <p:nvPr>
            <p:ph type="sldNum" sz="quarter" idx="5"/>
          </p:nvPr>
        </p:nvSpPr>
        <p:spPr/>
        <p:txBody>
          <a:bodyPr/>
          <a:lstStyle/>
          <a:p>
            <a:fld id="{29A6D1E2-FEA0-40CE-976D-2788B8DD97D2}" type="slidenum">
              <a:rPr lang="en-GB" smtClean="0"/>
              <a:t>52</a:t>
            </a:fld>
            <a:endParaRPr lang="en-GB"/>
          </a:p>
        </p:txBody>
      </p:sp>
    </p:spTree>
    <p:extLst>
      <p:ext uri="{BB962C8B-B14F-4D97-AF65-F5344CB8AC3E}">
        <p14:creationId xmlns:p14="http://schemas.microsoft.com/office/powerpoint/2010/main" val="2369445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C5820-11D4-0FC9-AE95-B1AEC99C6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89757F-E76E-99D9-C311-074395CC3A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89D7E-992A-9984-6597-24F8D28EA9A6}"/>
              </a:ext>
            </a:extLst>
          </p:cNvPr>
          <p:cNvSpPr>
            <a:spLocks noGrp="1"/>
          </p:cNvSpPr>
          <p:nvPr>
            <p:ph type="body" idx="1"/>
          </p:nvPr>
        </p:nvSpPr>
        <p:spPr/>
        <p:txBody>
          <a:bodyPr/>
          <a:lstStyle/>
          <a:p>
            <a:r>
              <a:rPr lang="en-US"/>
              <a:t>X=0 and X=2 both works, so for Y</a:t>
            </a:r>
          </a:p>
        </p:txBody>
      </p:sp>
      <p:sp>
        <p:nvSpPr>
          <p:cNvPr id="4" name="Slide Number Placeholder 3">
            <a:extLst>
              <a:ext uri="{FF2B5EF4-FFF2-40B4-BE49-F238E27FC236}">
                <a16:creationId xmlns:a16="http://schemas.microsoft.com/office/drawing/2014/main" id="{0D48C792-07DD-88A1-0D3F-D21A9304879C}"/>
              </a:ext>
            </a:extLst>
          </p:cNvPr>
          <p:cNvSpPr>
            <a:spLocks noGrp="1"/>
          </p:cNvSpPr>
          <p:nvPr>
            <p:ph type="sldNum" sz="quarter" idx="5"/>
          </p:nvPr>
        </p:nvSpPr>
        <p:spPr/>
        <p:txBody>
          <a:bodyPr/>
          <a:lstStyle/>
          <a:p>
            <a:fld id="{29A6D1E2-FEA0-40CE-976D-2788B8DD97D2}" type="slidenum">
              <a:rPr lang="en-GB" smtClean="0"/>
              <a:t>53</a:t>
            </a:fld>
            <a:endParaRPr lang="en-GB"/>
          </a:p>
        </p:txBody>
      </p:sp>
    </p:spTree>
    <p:extLst>
      <p:ext uri="{BB962C8B-B14F-4D97-AF65-F5344CB8AC3E}">
        <p14:creationId xmlns:p14="http://schemas.microsoft.com/office/powerpoint/2010/main" val="324647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9D8F8-53E5-D77F-D8EB-65DBB80E06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5AADA-9A55-AC1C-1B2D-5C4F9FC29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EF1A1-29AC-1C1B-F375-8CD3FE742193}"/>
              </a:ext>
            </a:extLst>
          </p:cNvPr>
          <p:cNvSpPr>
            <a:spLocks noGrp="1"/>
          </p:cNvSpPr>
          <p:nvPr>
            <p:ph type="body" idx="1"/>
          </p:nvPr>
        </p:nvSpPr>
        <p:spPr/>
        <p:txBody>
          <a:bodyPr/>
          <a:lstStyle/>
          <a:p>
            <a:r>
              <a:rPr lang="en-US"/>
              <a:t>You can continue with the other points</a:t>
            </a:r>
          </a:p>
        </p:txBody>
      </p:sp>
      <p:sp>
        <p:nvSpPr>
          <p:cNvPr id="4" name="Slide Number Placeholder 3">
            <a:extLst>
              <a:ext uri="{FF2B5EF4-FFF2-40B4-BE49-F238E27FC236}">
                <a16:creationId xmlns:a16="http://schemas.microsoft.com/office/drawing/2014/main" id="{9A1BCCDB-96E4-6240-A914-D9189ABC59D1}"/>
              </a:ext>
            </a:extLst>
          </p:cNvPr>
          <p:cNvSpPr>
            <a:spLocks noGrp="1"/>
          </p:cNvSpPr>
          <p:nvPr>
            <p:ph type="sldNum" sz="quarter" idx="5"/>
          </p:nvPr>
        </p:nvSpPr>
        <p:spPr/>
        <p:txBody>
          <a:bodyPr/>
          <a:lstStyle/>
          <a:p>
            <a:fld id="{29A6D1E2-FEA0-40CE-976D-2788B8DD97D2}" type="slidenum">
              <a:rPr lang="en-GB" smtClean="0"/>
              <a:t>54</a:t>
            </a:fld>
            <a:endParaRPr lang="en-GB"/>
          </a:p>
        </p:txBody>
      </p:sp>
    </p:spTree>
    <p:extLst>
      <p:ext uri="{BB962C8B-B14F-4D97-AF65-F5344CB8AC3E}">
        <p14:creationId xmlns:p14="http://schemas.microsoft.com/office/powerpoint/2010/main" val="1871120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F88C2-0868-01C9-0172-CB51320D0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7B0EA-6CCF-0204-F12B-9D364847EE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0749C-08C3-7390-549E-49F93A0BF15D}"/>
              </a:ext>
            </a:extLst>
          </p:cNvPr>
          <p:cNvSpPr>
            <a:spLocks noGrp="1"/>
          </p:cNvSpPr>
          <p:nvPr>
            <p:ph type="body" idx="1"/>
          </p:nvPr>
        </p:nvSpPr>
        <p:spPr/>
        <p:txBody>
          <a:bodyPr/>
          <a:lstStyle/>
          <a:p>
            <a:r>
              <a:rPr lang="en-US"/>
              <a:t>(0,0) max</a:t>
            </a:r>
          </a:p>
          <a:p>
            <a:r>
              <a:rPr lang="en-US"/>
              <a:t>(2,0) &amp; (0,2) saddle </a:t>
            </a:r>
          </a:p>
          <a:p>
            <a:r>
              <a:rPr lang="en-US"/>
              <a:t>(2,2) min</a:t>
            </a:r>
          </a:p>
        </p:txBody>
      </p:sp>
      <p:sp>
        <p:nvSpPr>
          <p:cNvPr id="4" name="Slide Number Placeholder 3">
            <a:extLst>
              <a:ext uri="{FF2B5EF4-FFF2-40B4-BE49-F238E27FC236}">
                <a16:creationId xmlns:a16="http://schemas.microsoft.com/office/drawing/2014/main" id="{E969D53A-0714-63DA-1104-4B004A5D04E3}"/>
              </a:ext>
            </a:extLst>
          </p:cNvPr>
          <p:cNvSpPr>
            <a:spLocks noGrp="1"/>
          </p:cNvSpPr>
          <p:nvPr>
            <p:ph type="sldNum" sz="quarter" idx="5"/>
          </p:nvPr>
        </p:nvSpPr>
        <p:spPr/>
        <p:txBody>
          <a:bodyPr/>
          <a:lstStyle/>
          <a:p>
            <a:fld id="{29A6D1E2-FEA0-40CE-976D-2788B8DD97D2}" type="slidenum">
              <a:rPr lang="en-GB" smtClean="0"/>
              <a:t>55</a:t>
            </a:fld>
            <a:endParaRPr lang="en-GB"/>
          </a:p>
        </p:txBody>
      </p:sp>
    </p:spTree>
    <p:extLst>
      <p:ext uri="{BB962C8B-B14F-4D97-AF65-F5344CB8AC3E}">
        <p14:creationId xmlns:p14="http://schemas.microsoft.com/office/powerpoint/2010/main" val="1532738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SFRM1000"/>
              </a:rPr>
              <a:t>Local optimum is the best possible local minima</a:t>
            </a:r>
            <a:endParaRPr lang="en-US"/>
          </a:p>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56</a:t>
            </a:fld>
            <a:endParaRPr lang="en-GB"/>
          </a:p>
        </p:txBody>
      </p:sp>
    </p:spTree>
    <p:extLst>
      <p:ext uri="{BB962C8B-B14F-4D97-AF65-F5344CB8AC3E}">
        <p14:creationId xmlns:p14="http://schemas.microsoft.com/office/powerpoint/2010/main" val="3826224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second-order example is the Newton’s method</a:t>
            </a:r>
          </a:p>
        </p:txBody>
      </p:sp>
      <p:sp>
        <p:nvSpPr>
          <p:cNvPr id="4" name="Slide Number Placeholder 3"/>
          <p:cNvSpPr>
            <a:spLocks noGrp="1"/>
          </p:cNvSpPr>
          <p:nvPr>
            <p:ph type="sldNum" sz="quarter" idx="5"/>
          </p:nvPr>
        </p:nvSpPr>
        <p:spPr/>
        <p:txBody>
          <a:bodyPr/>
          <a:lstStyle/>
          <a:p>
            <a:fld id="{29A6D1E2-FEA0-40CE-976D-2788B8DD97D2}" type="slidenum">
              <a:rPr lang="en-GB" smtClean="0"/>
              <a:t>67</a:t>
            </a:fld>
            <a:endParaRPr lang="en-GB"/>
          </a:p>
        </p:txBody>
      </p:sp>
    </p:spTree>
    <p:extLst>
      <p:ext uri="{BB962C8B-B14F-4D97-AF65-F5344CB8AC3E}">
        <p14:creationId xmlns:p14="http://schemas.microsoft.com/office/powerpoint/2010/main" val="2063264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could also have C(</a:t>
            </a:r>
            <a:r>
              <a:rPr lang="en-US" err="1"/>
              <a:t>y,t</a:t>
            </a:r>
            <a:r>
              <a:rPr lang="en-US"/>
              <a:t>) [cost] or E(</a:t>
            </a:r>
            <a:r>
              <a:rPr lang="en-US" err="1"/>
              <a:t>y,t</a:t>
            </a:r>
            <a:r>
              <a:rPr lang="en-US"/>
              <a:t>) [error]</a:t>
            </a:r>
          </a:p>
          <a:p>
            <a:r>
              <a:rPr lang="en-US"/>
              <a:t>Also, remember that dividing by two doesn’t change the properties of the Loss function</a:t>
            </a:r>
            <a:endParaRPr lang="en-GB"/>
          </a:p>
        </p:txBody>
      </p:sp>
      <p:sp>
        <p:nvSpPr>
          <p:cNvPr id="4" name="Slide Number Placeholder 3"/>
          <p:cNvSpPr>
            <a:spLocks noGrp="1"/>
          </p:cNvSpPr>
          <p:nvPr>
            <p:ph type="sldNum" sz="quarter" idx="5"/>
          </p:nvPr>
        </p:nvSpPr>
        <p:spPr/>
        <p:txBody>
          <a:bodyPr/>
          <a:lstStyle/>
          <a:p>
            <a:fld id="{089531E5-BFF4-4473-911D-5BCAD7E434C8}" type="slidenum">
              <a:rPr lang="en-GB" smtClean="0"/>
              <a:t>69</a:t>
            </a:fld>
            <a:endParaRPr lang="en-GB"/>
          </a:p>
        </p:txBody>
      </p:sp>
    </p:spTree>
    <p:extLst>
      <p:ext uri="{BB962C8B-B14F-4D97-AF65-F5344CB8AC3E}">
        <p14:creationId xmlns:p14="http://schemas.microsoft.com/office/powerpoint/2010/main" val="3398890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that the derivative is in w, so that’s why d(</a:t>
            </a:r>
            <a:r>
              <a:rPr lang="en-US" err="1"/>
              <a:t>xw+b</a:t>
            </a:r>
            <a:r>
              <a:rPr lang="en-US"/>
              <a:t> – t) = x </a:t>
            </a:r>
            <a:endParaRPr lang="en-GB"/>
          </a:p>
        </p:txBody>
      </p:sp>
      <p:sp>
        <p:nvSpPr>
          <p:cNvPr id="4" name="Slide Number Placeholder 3"/>
          <p:cNvSpPr>
            <a:spLocks noGrp="1"/>
          </p:cNvSpPr>
          <p:nvPr>
            <p:ph type="sldNum" sz="quarter" idx="5"/>
          </p:nvPr>
        </p:nvSpPr>
        <p:spPr/>
        <p:txBody>
          <a:bodyPr/>
          <a:lstStyle/>
          <a:p>
            <a:fld id="{EA6D117F-C61D-4D4B-9329-BB1DC198BE30}" type="slidenum">
              <a:rPr lang="en-GB" smtClean="0"/>
              <a:t>72</a:t>
            </a:fld>
            <a:endParaRPr lang="en-GB"/>
          </a:p>
        </p:txBody>
      </p:sp>
    </p:spTree>
    <p:extLst>
      <p:ext uri="{BB962C8B-B14F-4D97-AF65-F5344CB8AC3E}">
        <p14:creationId xmlns:p14="http://schemas.microsoft.com/office/powerpoint/2010/main" val="336822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6</a:t>
            </a:fld>
            <a:endParaRPr lang="en-GB"/>
          </a:p>
        </p:txBody>
      </p:sp>
    </p:spTree>
    <p:extLst>
      <p:ext uri="{BB962C8B-B14F-4D97-AF65-F5344CB8AC3E}">
        <p14:creationId xmlns:p14="http://schemas.microsoft.com/office/powerpoint/2010/main" val="212392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you can find all the steps of the derivative</a:t>
            </a:r>
            <a:endParaRPr lang="en-GB"/>
          </a:p>
        </p:txBody>
      </p:sp>
      <p:sp>
        <p:nvSpPr>
          <p:cNvPr id="4" name="Slide Number Placeholder 3"/>
          <p:cNvSpPr>
            <a:spLocks noGrp="1"/>
          </p:cNvSpPr>
          <p:nvPr>
            <p:ph type="sldNum" sz="quarter" idx="5"/>
          </p:nvPr>
        </p:nvSpPr>
        <p:spPr/>
        <p:txBody>
          <a:bodyPr/>
          <a:lstStyle/>
          <a:p>
            <a:fld id="{089531E5-BFF4-4473-911D-5BCAD7E434C8}" type="slidenum">
              <a:rPr lang="en-GB" smtClean="0"/>
              <a:t>73</a:t>
            </a:fld>
            <a:endParaRPr lang="en-GB"/>
          </a:p>
        </p:txBody>
      </p:sp>
    </p:spTree>
    <p:extLst>
      <p:ext uri="{BB962C8B-B14F-4D97-AF65-F5344CB8AC3E}">
        <p14:creationId xmlns:p14="http://schemas.microsoft.com/office/powerpoint/2010/main" val="1523590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could also have C(</a:t>
            </a:r>
            <a:r>
              <a:rPr lang="en-US" err="1"/>
              <a:t>y,t</a:t>
            </a:r>
            <a:r>
              <a:rPr lang="en-US"/>
              <a:t>) [cost] or E(</a:t>
            </a:r>
            <a:r>
              <a:rPr lang="en-US" err="1"/>
              <a:t>y,t</a:t>
            </a:r>
            <a:r>
              <a:rPr lang="en-US"/>
              <a:t>) [error]</a:t>
            </a:r>
          </a:p>
          <a:p>
            <a:r>
              <a:rPr lang="en-US"/>
              <a:t>Also, remember that dividing by two doesn’t change the properties of the Loss function</a:t>
            </a:r>
            <a:endParaRPr lang="en-GB"/>
          </a:p>
        </p:txBody>
      </p:sp>
      <p:sp>
        <p:nvSpPr>
          <p:cNvPr id="4" name="Slide Number Placeholder 3"/>
          <p:cNvSpPr>
            <a:spLocks noGrp="1"/>
          </p:cNvSpPr>
          <p:nvPr>
            <p:ph type="sldNum" sz="quarter" idx="5"/>
          </p:nvPr>
        </p:nvSpPr>
        <p:spPr/>
        <p:txBody>
          <a:bodyPr/>
          <a:lstStyle/>
          <a:p>
            <a:fld id="{089531E5-BFF4-4473-911D-5BCAD7E434C8}" type="slidenum">
              <a:rPr lang="en-GB" smtClean="0"/>
              <a:t>75</a:t>
            </a:fld>
            <a:endParaRPr lang="en-GB"/>
          </a:p>
        </p:txBody>
      </p:sp>
    </p:spTree>
    <p:extLst>
      <p:ext uri="{BB962C8B-B14F-4D97-AF65-F5344CB8AC3E}">
        <p14:creationId xmlns:p14="http://schemas.microsoft.com/office/powerpoint/2010/main" val="3945597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Src</a:t>
            </a:r>
            <a:r>
              <a:rPr lang="en-US">
                <a:cs typeface="Calibri"/>
              </a:rPr>
              <a:t>: </a:t>
            </a:r>
            <a:r>
              <a:rPr lang="en-US" err="1">
                <a:cs typeface="Calibri"/>
              </a:rPr>
              <a:t>wikipedia</a:t>
            </a:r>
            <a:r>
              <a:rPr lang="en-US">
                <a:cs typeface="Calibri"/>
              </a:rPr>
              <a:t>/Neuron</a:t>
            </a:r>
            <a:endParaRPr lang="en-US"/>
          </a:p>
        </p:txBody>
      </p:sp>
      <p:sp>
        <p:nvSpPr>
          <p:cNvPr id="4" name="Slide Number Placeholder 3"/>
          <p:cNvSpPr>
            <a:spLocks noGrp="1"/>
          </p:cNvSpPr>
          <p:nvPr>
            <p:ph type="sldNum" sz="quarter" idx="10"/>
          </p:nvPr>
        </p:nvSpPr>
        <p:spPr/>
        <p:txBody>
          <a:bodyPr/>
          <a:lstStyle/>
          <a:p>
            <a:fld id="{2144808D-F135-4885-BAC6-2357CD092A42}" type="slidenum">
              <a:rPr lang="en-US" smtClean="0"/>
              <a:t>79</a:t>
            </a:fld>
            <a:endParaRPr lang="en-US"/>
          </a:p>
        </p:txBody>
      </p:sp>
    </p:spTree>
    <p:extLst>
      <p:ext uri="{BB962C8B-B14F-4D97-AF65-F5344CB8AC3E}">
        <p14:creationId xmlns:p14="http://schemas.microsoft.com/office/powerpoint/2010/main" val="1467545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Optimal Bayesian approach is often computationally intractable</a:t>
            </a:r>
          </a:p>
        </p:txBody>
      </p:sp>
      <p:sp>
        <p:nvSpPr>
          <p:cNvPr id="4" name="Slide Number Placeholder 3"/>
          <p:cNvSpPr>
            <a:spLocks noGrp="1"/>
          </p:cNvSpPr>
          <p:nvPr>
            <p:ph type="sldNum" sz="quarter" idx="5"/>
          </p:nvPr>
        </p:nvSpPr>
        <p:spPr/>
        <p:txBody>
          <a:bodyPr/>
          <a:lstStyle/>
          <a:p>
            <a:fld id="{29A6D1E2-FEA0-40CE-976D-2788B8DD97D2}" type="slidenum">
              <a:rPr lang="en-GB" smtClean="0"/>
              <a:t>81</a:t>
            </a:fld>
            <a:endParaRPr lang="en-GB"/>
          </a:p>
        </p:txBody>
      </p:sp>
    </p:spTree>
    <p:extLst>
      <p:ext uri="{BB962C8B-B14F-4D97-AF65-F5344CB8AC3E}">
        <p14:creationId xmlns:p14="http://schemas.microsoft.com/office/powerpoint/2010/main" val="3446183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Sometimes also called the logistic function</a:t>
            </a:r>
          </a:p>
          <a:p>
            <a:r>
              <a:rPr lang="en-US" sz="1200"/>
              <a:t>Note how smooth it is in comparison to a step function that would jump to 1 as soon as the threshold is reached</a:t>
            </a:r>
          </a:p>
          <a:p>
            <a:r>
              <a:rPr lang="en-US" sz="1200"/>
              <a:t>Note: x is the Sum of the dot products (it will be clarified in the next few slides)</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86</a:t>
            </a:fld>
            <a:endParaRPr lang="en-GB"/>
          </a:p>
        </p:txBody>
      </p:sp>
    </p:spTree>
    <p:extLst>
      <p:ext uri="{BB962C8B-B14F-4D97-AF65-F5344CB8AC3E}">
        <p14:creationId xmlns:p14="http://schemas.microsoft.com/office/powerpoint/2010/main" val="3843230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that we also have the same non-linearity added “to the arrows”</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93</a:t>
            </a:fld>
            <a:endParaRPr lang="en-GB"/>
          </a:p>
        </p:txBody>
      </p:sp>
    </p:spTree>
    <p:extLst>
      <p:ext uri="{BB962C8B-B14F-4D97-AF65-F5344CB8AC3E}">
        <p14:creationId xmlns:p14="http://schemas.microsoft.com/office/powerpoint/2010/main" val="4081349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h in the first formula is the output of the linear model</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98</a:t>
            </a:fld>
            <a:endParaRPr lang="en-GB"/>
          </a:p>
        </p:txBody>
      </p:sp>
    </p:spTree>
    <p:extLst>
      <p:ext uri="{BB962C8B-B14F-4D97-AF65-F5344CB8AC3E}">
        <p14:creationId xmlns:p14="http://schemas.microsoft.com/office/powerpoint/2010/main" val="140152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h in the first formula is the output of the linear model</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99</a:t>
            </a:fld>
            <a:endParaRPr lang="en-GB"/>
          </a:p>
        </p:txBody>
      </p:sp>
    </p:spTree>
    <p:extLst>
      <p:ext uri="{BB962C8B-B14F-4D97-AF65-F5344CB8AC3E}">
        <p14:creationId xmlns:p14="http://schemas.microsoft.com/office/powerpoint/2010/main" val="2477483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h in the first formula is the output of the linear model</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100</a:t>
            </a:fld>
            <a:endParaRPr lang="en-GB"/>
          </a:p>
        </p:txBody>
      </p:sp>
    </p:spTree>
    <p:extLst>
      <p:ext uri="{BB962C8B-B14F-4D97-AF65-F5344CB8AC3E}">
        <p14:creationId xmlns:p14="http://schemas.microsoft.com/office/powerpoint/2010/main" val="790299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h in the first formula is the output of the linear model</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101</a:t>
            </a:fld>
            <a:endParaRPr lang="en-GB"/>
          </a:p>
        </p:txBody>
      </p:sp>
    </p:spTree>
    <p:extLst>
      <p:ext uri="{BB962C8B-B14F-4D97-AF65-F5344CB8AC3E}">
        <p14:creationId xmlns:p14="http://schemas.microsoft.com/office/powerpoint/2010/main" val="345072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7</a:t>
            </a:fld>
            <a:endParaRPr lang="en-GB"/>
          </a:p>
        </p:txBody>
      </p:sp>
    </p:spTree>
    <p:extLst>
      <p:ext uri="{BB962C8B-B14F-4D97-AF65-F5344CB8AC3E}">
        <p14:creationId xmlns:p14="http://schemas.microsoft.com/office/powerpoint/2010/main" val="1042241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isn't great because it means that the data reaching neurons in later layers of a Neural Network isn't centered around zero. This can mess with how gradient descent works. If the data is always positive when it enters a neuron, the gradient on the weights will either be all positive or all negative during backpropagation. This could lead to weird back-and-forth updates in the weights. But, when you add up these gradients over a batch of data, the final weight update can have different signs, which kind of helps with this issue. So, it's a bit of a hassle, but not as big a deal as the saturated activation problem mentioned earlier.</a:t>
            </a:r>
          </a:p>
          <a:p>
            <a:endParaRPr lang="en-US"/>
          </a:p>
          <a:p>
            <a:r>
              <a:rPr lang="en-US"/>
              <a:t>It is also exponential in nature, so it is “slow”. </a:t>
            </a:r>
          </a:p>
        </p:txBody>
      </p:sp>
      <p:sp>
        <p:nvSpPr>
          <p:cNvPr id="4" name="Slide Number Placeholder 3"/>
          <p:cNvSpPr>
            <a:spLocks noGrp="1"/>
          </p:cNvSpPr>
          <p:nvPr>
            <p:ph type="sldNum" sz="quarter" idx="5"/>
          </p:nvPr>
        </p:nvSpPr>
        <p:spPr/>
        <p:txBody>
          <a:bodyPr/>
          <a:lstStyle/>
          <a:p>
            <a:fld id="{29A6D1E2-FEA0-40CE-976D-2788B8DD97D2}" type="slidenum">
              <a:rPr lang="en-GB" smtClean="0"/>
              <a:t>105</a:t>
            </a:fld>
            <a:endParaRPr lang="en-GB"/>
          </a:p>
        </p:txBody>
      </p:sp>
    </p:spTree>
    <p:extLst>
      <p:ext uri="{BB962C8B-B14F-4D97-AF65-F5344CB8AC3E}">
        <p14:creationId xmlns:p14="http://schemas.microsoft.com/office/powerpoint/2010/main" val="4041840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106</a:t>
            </a:fld>
            <a:endParaRPr lang="en-GB"/>
          </a:p>
        </p:txBody>
      </p:sp>
    </p:spTree>
    <p:extLst>
      <p:ext uri="{BB962C8B-B14F-4D97-AF65-F5344CB8AC3E}">
        <p14:creationId xmlns:p14="http://schemas.microsoft.com/office/powerpoint/2010/main" val="2247346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107</a:t>
            </a:fld>
            <a:endParaRPr lang="en-GB"/>
          </a:p>
        </p:txBody>
      </p:sp>
    </p:spTree>
    <p:extLst>
      <p:ext uri="{BB962C8B-B14F-4D97-AF65-F5344CB8AC3E}">
        <p14:creationId xmlns:p14="http://schemas.microsoft.com/office/powerpoint/2010/main" val="392579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108</a:t>
            </a:fld>
            <a:endParaRPr lang="en-GB"/>
          </a:p>
        </p:txBody>
      </p:sp>
    </p:spTree>
    <p:extLst>
      <p:ext uri="{BB962C8B-B14F-4D97-AF65-F5344CB8AC3E}">
        <p14:creationId xmlns:p14="http://schemas.microsoft.com/office/powerpoint/2010/main" val="4128548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109</a:t>
            </a:fld>
            <a:endParaRPr lang="en-GB"/>
          </a:p>
        </p:txBody>
      </p:sp>
    </p:spTree>
    <p:extLst>
      <p:ext uri="{BB962C8B-B14F-4D97-AF65-F5344CB8AC3E}">
        <p14:creationId xmlns:p14="http://schemas.microsoft.com/office/powerpoint/2010/main" val="1075959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Softmax</a:t>
            </a:r>
            <a:r>
              <a:rPr lang="en-US"/>
              <a:t> graph changes every time</a:t>
            </a:r>
          </a:p>
          <a:p>
            <a:r>
              <a:rPr lang="en-US"/>
              <a:t>Remember that the derivative is important for the gradient descent </a:t>
            </a:r>
          </a:p>
          <a:p>
            <a:r>
              <a:rPr lang="en-US"/>
              <a:t>Also, after passing through these functions, the values would fit within the corresponsive range </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110</a:t>
            </a:fld>
            <a:endParaRPr lang="en-GB"/>
          </a:p>
        </p:txBody>
      </p:sp>
    </p:spTree>
    <p:extLst>
      <p:ext uri="{BB962C8B-B14F-4D97-AF65-F5344CB8AC3E}">
        <p14:creationId xmlns:p14="http://schemas.microsoft.com/office/powerpoint/2010/main" val="3842614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Softmax</a:t>
            </a:r>
            <a:r>
              <a:rPr lang="en-US"/>
              <a:t> graph changes every time</a:t>
            </a:r>
          </a:p>
          <a:p>
            <a:r>
              <a:rPr lang="en-US"/>
              <a:t>Remember that the derivative is important for the gradient descent </a:t>
            </a:r>
          </a:p>
          <a:p>
            <a:r>
              <a:rPr lang="en-US"/>
              <a:t>Also, after passing through these functions, the values would fit within the corresponsive range </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111</a:t>
            </a:fld>
            <a:endParaRPr lang="en-GB"/>
          </a:p>
        </p:txBody>
      </p:sp>
    </p:spTree>
    <p:extLst>
      <p:ext uri="{BB962C8B-B14F-4D97-AF65-F5344CB8AC3E}">
        <p14:creationId xmlns:p14="http://schemas.microsoft.com/office/powerpoint/2010/main" val="1216144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logits and are a generalization of the log odds</a:t>
            </a:r>
          </a:p>
        </p:txBody>
      </p:sp>
      <p:sp>
        <p:nvSpPr>
          <p:cNvPr id="4" name="Slide Number Placeholder 3"/>
          <p:cNvSpPr>
            <a:spLocks noGrp="1"/>
          </p:cNvSpPr>
          <p:nvPr>
            <p:ph type="sldNum" sz="quarter" idx="5"/>
          </p:nvPr>
        </p:nvSpPr>
        <p:spPr/>
        <p:txBody>
          <a:bodyPr/>
          <a:lstStyle/>
          <a:p>
            <a:fld id="{29A6D1E2-FEA0-40CE-976D-2788B8DD97D2}" type="slidenum">
              <a:rPr lang="en-GB" smtClean="0"/>
              <a:t>112</a:t>
            </a:fld>
            <a:endParaRPr lang="en-GB"/>
          </a:p>
        </p:txBody>
      </p:sp>
    </p:spTree>
    <p:extLst>
      <p:ext uri="{BB962C8B-B14F-4D97-AF65-F5344CB8AC3E}">
        <p14:creationId xmlns:p14="http://schemas.microsoft.com/office/powerpoint/2010/main" val="3930925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64AE8-FD97-CD85-EEE4-938F962B55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145E7-DE82-F91C-7F76-B1B3014FB1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C5FF80-10F0-A5D8-FA0A-1C011EF2E87E}"/>
              </a:ext>
            </a:extLst>
          </p:cNvPr>
          <p:cNvSpPr>
            <a:spLocks noGrp="1"/>
          </p:cNvSpPr>
          <p:nvPr>
            <p:ph type="body" idx="1"/>
          </p:nvPr>
        </p:nvSpPr>
        <p:spPr/>
        <p:txBody>
          <a:bodyPr/>
          <a:lstStyle/>
          <a:p>
            <a:r>
              <a:rPr lang="en-US"/>
              <a:t>Let’s test it with and without e</a:t>
            </a:r>
          </a:p>
          <a:p>
            <a:r>
              <a:rPr lang="en-US"/>
              <a:t>This is a “winner takes all” situation</a:t>
            </a:r>
          </a:p>
        </p:txBody>
      </p:sp>
      <p:sp>
        <p:nvSpPr>
          <p:cNvPr id="4" name="Slide Number Placeholder 3">
            <a:extLst>
              <a:ext uri="{FF2B5EF4-FFF2-40B4-BE49-F238E27FC236}">
                <a16:creationId xmlns:a16="http://schemas.microsoft.com/office/drawing/2014/main" id="{F2E965F8-70C0-2CE7-6F9A-ED6F8D5D3DC8}"/>
              </a:ext>
            </a:extLst>
          </p:cNvPr>
          <p:cNvSpPr>
            <a:spLocks noGrp="1"/>
          </p:cNvSpPr>
          <p:nvPr>
            <p:ph type="sldNum" sz="quarter" idx="5"/>
          </p:nvPr>
        </p:nvSpPr>
        <p:spPr/>
        <p:txBody>
          <a:bodyPr/>
          <a:lstStyle/>
          <a:p>
            <a:fld id="{29A6D1E2-FEA0-40CE-976D-2788B8DD97D2}" type="slidenum">
              <a:rPr lang="en-GB" smtClean="0"/>
              <a:t>113</a:t>
            </a:fld>
            <a:endParaRPr lang="en-GB"/>
          </a:p>
        </p:txBody>
      </p:sp>
    </p:spTree>
    <p:extLst>
      <p:ext uri="{BB962C8B-B14F-4D97-AF65-F5344CB8AC3E}">
        <p14:creationId xmlns:p14="http://schemas.microsoft.com/office/powerpoint/2010/main" val="2674942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h</m:t>
                        </m:r>
                      </m:sub>
                    </m:sSub>
                  </m:oMath>
                </a14:m>
                <a:r>
                  <a:rPr lang="en-GB"/>
                  <a:t> is the output of </a:t>
                </a:r>
              </a:p>
            </p:txBody>
          </p:sp>
        </mc:Choice>
        <mc:Fallback>
          <p:sp>
            <p:nvSpPr>
              <p:cNvPr id="3" name="Notes Placeholder 2"/>
              <p:cNvSpPr>
                <a:spLocks noGrp="1"/>
              </p:cNvSpPr>
              <p:nvPr>
                <p:ph type="body" idx="1"/>
              </p:nvPr>
            </p:nvSpPr>
            <p:spPr/>
            <p:txBody>
              <a:bodyPr/>
              <a:lstStyle/>
              <a:p>
                <a:r>
                  <a:rPr lang="en-US" b="0" i="0">
                    <a:latin typeface="Cambria Math" panose="02040503050406030204" pitchFamily="18" charset="0"/>
                  </a:rPr>
                  <a:t>𝑎_ℎ</a:t>
                </a:r>
                <a:r>
                  <a:rPr lang="en-GB"/>
                  <a:t> is the output of </a:t>
                </a:r>
              </a:p>
            </p:txBody>
          </p:sp>
        </mc:Fallback>
      </mc:AlternateContent>
      <p:sp>
        <p:nvSpPr>
          <p:cNvPr id="4" name="Slide Number Placeholder 3"/>
          <p:cNvSpPr>
            <a:spLocks noGrp="1"/>
          </p:cNvSpPr>
          <p:nvPr>
            <p:ph type="sldNum" sz="quarter" idx="5"/>
          </p:nvPr>
        </p:nvSpPr>
        <p:spPr/>
        <p:txBody>
          <a:bodyPr/>
          <a:lstStyle/>
          <a:p>
            <a:fld id="{29A6D1E2-FEA0-40CE-976D-2788B8DD97D2}" type="slidenum">
              <a:rPr lang="en-GB" smtClean="0"/>
              <a:t>115</a:t>
            </a:fld>
            <a:endParaRPr lang="en-GB"/>
          </a:p>
        </p:txBody>
      </p:sp>
    </p:spTree>
    <p:extLst>
      <p:ext uri="{BB962C8B-B14F-4D97-AF65-F5344CB8AC3E}">
        <p14:creationId xmlns:p14="http://schemas.microsoft.com/office/powerpoint/2010/main" val="412744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look more into statistical learning theory </a:t>
            </a:r>
          </a:p>
        </p:txBody>
      </p:sp>
      <p:sp>
        <p:nvSpPr>
          <p:cNvPr id="4" name="Slide Number Placeholder 3"/>
          <p:cNvSpPr>
            <a:spLocks noGrp="1"/>
          </p:cNvSpPr>
          <p:nvPr>
            <p:ph type="sldNum" sz="quarter" idx="5"/>
          </p:nvPr>
        </p:nvSpPr>
        <p:spPr/>
        <p:txBody>
          <a:bodyPr/>
          <a:lstStyle/>
          <a:p>
            <a:fld id="{29A6D1E2-FEA0-40CE-976D-2788B8DD97D2}" type="slidenum">
              <a:rPr lang="en-GB" smtClean="0"/>
              <a:t>10</a:t>
            </a:fld>
            <a:endParaRPr lang="en-GB"/>
          </a:p>
        </p:txBody>
      </p:sp>
    </p:spTree>
    <p:extLst>
      <p:ext uri="{BB962C8B-B14F-4D97-AF65-F5344CB8AC3E}">
        <p14:creationId xmlns:p14="http://schemas.microsoft.com/office/powerpoint/2010/main" val="104316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indent="0" algn="l">
                  <a:buNone/>
                </a:pP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e>
                      <m:sub>
                        <m:r>
                          <a:rPr lang="en-US" b="1" i="1">
                            <a:latin typeface="Cambria Math" panose="02040503050406030204" pitchFamily="18" charset="0"/>
                            <a:ea typeface="Cambria Math" panose="02040503050406030204" pitchFamily="18" charset="0"/>
                          </a:rPr>
                          <m:t>𝒘</m:t>
                        </m:r>
                      </m:sub>
                    </m:sSub>
                    <m:r>
                      <a:rPr lang="en-US" b="1" i="1">
                        <a:latin typeface="Cambria Math" panose="02040503050406030204" pitchFamily="18" charset="0"/>
                        <a:ea typeface="Cambria Math" panose="02040503050406030204" pitchFamily="18" charset="0"/>
                      </a:rPr>
                      <m:t>𝑳</m:t>
                    </m:r>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𝒚</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e>
                    </m:d>
                    <m:r>
                      <a:rPr lang="en-US" b="1" i="1" smtClean="0">
                        <a:latin typeface="Cambria Math" panose="02040503050406030204" pitchFamily="18" charset="0"/>
                        <a:ea typeface="Cambria Math" panose="02040503050406030204" pitchFamily="18" charset="0"/>
                      </a:rPr>
                      <m:t>=</m:t>
                    </m:r>
                    <m:nary>
                      <m:naryPr>
                        <m:chr m:val="∑"/>
                        <m:limLoc m:val="subSup"/>
                        <m:supHide m:val="on"/>
                        <m:ctrlPr>
                          <a:rPr lang="en-US" b="1" i="1">
                            <a:latin typeface="Cambria Math" panose="02040503050406030204" pitchFamily="18" charset="0"/>
                          </a:rPr>
                        </m:ctrlPr>
                      </m:naryPr>
                      <m:sub>
                        <m:r>
                          <m:rPr>
                            <m:brk m:alnAt="9"/>
                          </m:rPr>
                          <a:rPr lang="en-US" b="1" i="1">
                            <a:latin typeface="Cambria Math" panose="02040503050406030204" pitchFamily="18" charset="0"/>
                          </a:rPr>
                          <m:t>𝒊</m:t>
                        </m:r>
                      </m:sub>
                      <m:sup/>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𝜹</m:t>
                            </m:r>
                          </m:e>
                          <m:sub>
                            <m:r>
                              <a:rPr lang="en-US" b="1" i="1">
                                <a:latin typeface="Cambria Math" panose="02040503050406030204" pitchFamily="18" charset="0"/>
                                <a:ea typeface="Cambria Math" panose="02040503050406030204" pitchFamily="18" charset="0"/>
                              </a:rPr>
                              <m:t>𝒊</m:t>
                            </m:r>
                          </m:sub>
                        </m:sSub>
                      </m:e>
                    </m:nary>
                  </m:oMath>
                </a14:m>
                <a:r>
                  <a:rPr lang="en-US" b="1"/>
                  <a:t> </a:t>
                </a:r>
              </a:p>
              <a:p>
                <a:pPr marL="0" indent="0" algn="l">
                  <a:buNone/>
                </a:pPr>
                <a:endParaRPr lang="en-US" b="1" i="1">
                  <a:latin typeface="Cambria Math" panose="02040503050406030204" pitchFamily="18" charset="0"/>
                  <a:ea typeface="Cambria Math" panose="02040503050406030204" pitchFamily="18" charset="0"/>
                </a:endParaRPr>
              </a:p>
              <a:p>
                <a:pPr marL="0" indent="0" algn="l">
                  <a:buNone/>
                </a:pP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𝒃</m:t>
                        </m:r>
                      </m:sub>
                    </m:sSub>
                    <m:r>
                      <a:rPr lang="en-US" b="1" i="1">
                        <a:latin typeface="Cambria Math" panose="02040503050406030204" pitchFamily="18" charset="0"/>
                        <a:ea typeface="Cambria Math" panose="02040503050406030204" pitchFamily="18" charset="0"/>
                      </a:rPr>
                      <m:t>𝑳</m:t>
                    </m:r>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𝒚</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e>
                    </m:d>
                    <m:r>
                      <a:rPr lang="en-US" b="1" i="1" smtClean="0">
                        <a:latin typeface="Cambria Math" panose="02040503050406030204" pitchFamily="18" charset="0"/>
                        <a:ea typeface="Cambria Math" panose="02040503050406030204" pitchFamily="18" charset="0"/>
                      </a:rPr>
                      <m:t>=</m:t>
                    </m:r>
                    <m:nary>
                      <m:naryPr>
                        <m:chr m:val="∑"/>
                        <m:limLoc m:val="subSup"/>
                        <m:supHide m:val="on"/>
                        <m:ctrlPr>
                          <a:rPr lang="en-US" b="1" i="1">
                            <a:latin typeface="Cambria Math" panose="02040503050406030204" pitchFamily="18" charset="0"/>
                          </a:rPr>
                        </m:ctrlPr>
                      </m:naryPr>
                      <m:sub>
                        <m:r>
                          <m:rPr>
                            <m:brk m:alnAt="9"/>
                          </m:rPr>
                          <a:rPr lang="en-US" b="1" i="1">
                            <a:latin typeface="Cambria Math" panose="02040503050406030204" pitchFamily="18" charset="0"/>
                          </a:rPr>
                          <m:t>𝒊</m:t>
                        </m: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𝜹</m:t>
                            </m:r>
                          </m:e>
                          <m:sub>
                            <m:r>
                              <a:rPr lang="en-US" b="1" i="1">
                                <a:latin typeface="Cambria Math" panose="02040503050406030204" pitchFamily="18" charset="0"/>
                                <a:ea typeface="Cambria Math" panose="02040503050406030204" pitchFamily="18" charset="0"/>
                              </a:rPr>
                              <m:t>𝒊</m:t>
                            </m:r>
                          </m:sub>
                        </m:sSub>
                      </m:e>
                    </m:nary>
                  </m:oMath>
                </a14:m>
                <a:r>
                  <a:rPr lang="en-GB"/>
                  <a:t> </a:t>
                </a:r>
              </a:p>
            </p:txBody>
          </p:sp>
        </mc:Choice>
        <mc:Fallback>
          <p:sp>
            <p:nvSpPr>
              <p:cNvPr id="3" name="Notes Placeholder 2"/>
              <p:cNvSpPr>
                <a:spLocks noGrp="1"/>
              </p:cNvSpPr>
              <p:nvPr>
                <p:ph type="body" idx="1"/>
              </p:nvPr>
            </p:nvSpPr>
            <p:spPr/>
            <p:txBody>
              <a:bodyPr/>
              <a:lstStyle/>
              <a:p>
                <a:pPr marL="0" indent="0" algn="l">
                  <a:buNone/>
                </a:pPr>
                <a:r>
                  <a:rPr lang="en-US" b="1" i="0">
                    <a:latin typeface="Cambria Math" panose="02040503050406030204" pitchFamily="18" charset="0"/>
                    <a:ea typeface="Cambria Math" panose="02040503050406030204" pitchFamily="18" charset="0"/>
                  </a:rPr>
                  <a:t>𝜵_𝒘 𝑳(𝒚,𝒕)=</a:t>
                </a:r>
                <a:r>
                  <a:rPr lang="en-US" b="1" i="0">
                    <a:latin typeface="Cambria Math" panose="02040503050406030204" pitchFamily="18" charset="0"/>
                  </a:rPr>
                  <a:t>∑2_𝒊</a:t>
                </a:r>
                <a:r>
                  <a:rPr lang="en-US" b="1" i="0">
                    <a:latin typeface="Cambria Math" panose="02040503050406030204" pitchFamily="18" charset="0"/>
                    <a:ea typeface="Cambria Math" panose="02040503050406030204" pitchFamily="18" charset="0"/>
                  </a:rPr>
                  <a:t>▒〖</a:t>
                </a:r>
                <a:r>
                  <a:rPr lang="en-US" b="1" i="0">
                    <a:latin typeface="Cambria Math" panose="02040503050406030204" pitchFamily="18" charset="0"/>
                  </a:rPr>
                  <a:t>𝒙_𝒊</a:t>
                </a:r>
                <a:r>
                  <a:rPr lang="en-US" b="1" i="0">
                    <a:latin typeface="Cambria Math" panose="02040503050406030204" pitchFamily="18" charset="0"/>
                    <a:ea typeface="Cambria Math" panose="02040503050406030204" pitchFamily="18" charset="0"/>
                  </a:rPr>
                  <a:t> 𝜹_𝒊 〗</a:t>
                </a:r>
                <a:r>
                  <a:rPr lang="en-US" b="1"/>
                  <a:t> </a:t>
                </a:r>
              </a:p>
              <a:p>
                <a:pPr marL="0" indent="0" algn="l">
                  <a:buNone/>
                </a:pPr>
                <a:endParaRPr lang="en-US" b="1" i="1">
                  <a:latin typeface="Cambria Math" panose="02040503050406030204" pitchFamily="18" charset="0"/>
                  <a:ea typeface="Cambria Math" panose="02040503050406030204" pitchFamily="18" charset="0"/>
                </a:endParaRPr>
              </a:p>
              <a:p>
                <a:pPr marL="0" indent="0" algn="l">
                  <a:buNone/>
                </a:pPr>
                <a:r>
                  <a:rPr lang="en-US" b="1" i="0">
                    <a:latin typeface="Cambria Math" panose="02040503050406030204" pitchFamily="18" charset="0"/>
                    <a:ea typeface="Cambria Math" panose="02040503050406030204" pitchFamily="18" charset="0"/>
                  </a:rPr>
                  <a:t>𝜵_𝒃 𝑳(𝒚,𝒕)=</a:t>
                </a:r>
                <a:r>
                  <a:rPr lang="en-US" b="1" i="0">
                    <a:latin typeface="Cambria Math" panose="02040503050406030204" pitchFamily="18" charset="0"/>
                  </a:rPr>
                  <a:t>∑2_𝒊</a:t>
                </a:r>
                <a:r>
                  <a:rPr lang="en-US" b="1" i="0">
                    <a:latin typeface="Cambria Math" panose="02040503050406030204" pitchFamily="18" charset="0"/>
                    <a:ea typeface="Cambria Math" panose="02040503050406030204" pitchFamily="18" charset="0"/>
                  </a:rPr>
                  <a:t>▒𝜹_𝒊 </a:t>
                </a:r>
                <a:r>
                  <a:rPr lang="en-GB"/>
                  <a:t> </a:t>
                </a:r>
              </a:p>
            </p:txBody>
          </p:sp>
        </mc:Fallback>
      </mc:AlternateContent>
      <p:sp>
        <p:nvSpPr>
          <p:cNvPr id="4" name="Slide Number Placeholder 3"/>
          <p:cNvSpPr>
            <a:spLocks noGrp="1"/>
          </p:cNvSpPr>
          <p:nvPr>
            <p:ph type="sldNum" sz="quarter" idx="5"/>
          </p:nvPr>
        </p:nvSpPr>
        <p:spPr/>
        <p:txBody>
          <a:bodyPr/>
          <a:lstStyle/>
          <a:p>
            <a:fld id="{29A6D1E2-FEA0-40CE-976D-2788B8DD97D2}" type="slidenum">
              <a:rPr lang="en-GB" smtClean="0"/>
              <a:t>116</a:t>
            </a:fld>
            <a:endParaRPr lang="en-GB"/>
          </a:p>
        </p:txBody>
      </p:sp>
    </p:spTree>
    <p:extLst>
      <p:ext uri="{BB962C8B-B14F-4D97-AF65-F5344CB8AC3E}">
        <p14:creationId xmlns:p14="http://schemas.microsoft.com/office/powerpoint/2010/main" val="23447268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117</a:t>
            </a:fld>
            <a:endParaRPr lang="en-GB"/>
          </a:p>
        </p:txBody>
      </p:sp>
    </p:spTree>
    <p:extLst>
      <p:ext uri="{BB962C8B-B14F-4D97-AF65-F5344CB8AC3E}">
        <p14:creationId xmlns:p14="http://schemas.microsoft.com/office/powerpoint/2010/main" val="1974122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118</a:t>
            </a:fld>
            <a:endParaRPr lang="en-GB"/>
          </a:p>
        </p:txBody>
      </p:sp>
    </p:spTree>
    <p:extLst>
      <p:ext uri="{BB962C8B-B14F-4D97-AF65-F5344CB8AC3E}">
        <p14:creationId xmlns:p14="http://schemas.microsoft.com/office/powerpoint/2010/main" val="1262873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119</a:t>
            </a:fld>
            <a:endParaRPr lang="en-GB"/>
          </a:p>
        </p:txBody>
      </p:sp>
    </p:spTree>
    <p:extLst>
      <p:ext uri="{BB962C8B-B14F-4D97-AF65-F5344CB8AC3E}">
        <p14:creationId xmlns:p14="http://schemas.microsoft.com/office/powerpoint/2010/main" val="594733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120</a:t>
            </a:fld>
            <a:endParaRPr lang="en-GB"/>
          </a:p>
        </p:txBody>
      </p:sp>
    </p:spTree>
    <p:extLst>
      <p:ext uri="{BB962C8B-B14F-4D97-AF65-F5344CB8AC3E}">
        <p14:creationId xmlns:p14="http://schemas.microsoft.com/office/powerpoint/2010/main" val="31743079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121</a:t>
            </a:fld>
            <a:endParaRPr lang="en-GB"/>
          </a:p>
        </p:txBody>
      </p:sp>
    </p:spTree>
    <p:extLst>
      <p:ext uri="{BB962C8B-B14F-4D97-AF65-F5344CB8AC3E}">
        <p14:creationId xmlns:p14="http://schemas.microsoft.com/office/powerpoint/2010/main" val="3089193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122</a:t>
            </a:fld>
            <a:endParaRPr lang="en-GB"/>
          </a:p>
        </p:txBody>
      </p:sp>
    </p:spTree>
    <p:extLst>
      <p:ext uri="{BB962C8B-B14F-4D97-AF65-F5344CB8AC3E}">
        <p14:creationId xmlns:p14="http://schemas.microsoft.com/office/powerpoint/2010/main" val="27370499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123</a:t>
            </a:fld>
            <a:endParaRPr lang="en-GB"/>
          </a:p>
        </p:txBody>
      </p:sp>
    </p:spTree>
    <p:extLst>
      <p:ext uri="{BB962C8B-B14F-4D97-AF65-F5344CB8AC3E}">
        <p14:creationId xmlns:p14="http://schemas.microsoft.com/office/powerpoint/2010/main" val="736830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124</a:t>
            </a:fld>
            <a:endParaRPr lang="en-GB"/>
          </a:p>
        </p:txBody>
      </p:sp>
    </p:spTree>
    <p:extLst>
      <p:ext uri="{BB962C8B-B14F-4D97-AF65-F5344CB8AC3E}">
        <p14:creationId xmlns:p14="http://schemas.microsoft.com/office/powerpoint/2010/main" val="26669551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125</a:t>
            </a:fld>
            <a:endParaRPr lang="en-GB"/>
          </a:p>
        </p:txBody>
      </p:sp>
    </p:spTree>
    <p:extLst>
      <p:ext uri="{BB962C8B-B14F-4D97-AF65-F5344CB8AC3E}">
        <p14:creationId xmlns:p14="http://schemas.microsoft.com/office/powerpoint/2010/main" val="1361983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sz="1200"/>
          </a:p>
        </p:txBody>
      </p:sp>
      <p:sp>
        <p:nvSpPr>
          <p:cNvPr id="4" name="Slide Number Placeholder 3"/>
          <p:cNvSpPr>
            <a:spLocks noGrp="1"/>
          </p:cNvSpPr>
          <p:nvPr>
            <p:ph type="sldNum" sz="quarter" idx="5"/>
          </p:nvPr>
        </p:nvSpPr>
        <p:spPr/>
        <p:txBody>
          <a:bodyPr/>
          <a:lstStyle/>
          <a:p>
            <a:fld id="{29A6D1E2-FEA0-40CE-976D-2788B8DD97D2}" type="slidenum">
              <a:rPr lang="en-GB" smtClean="0"/>
              <a:t>11</a:t>
            </a:fld>
            <a:endParaRPr lang="en-GB"/>
          </a:p>
        </p:txBody>
      </p:sp>
    </p:spTree>
    <p:extLst>
      <p:ext uri="{BB962C8B-B14F-4D97-AF65-F5344CB8AC3E}">
        <p14:creationId xmlns:p14="http://schemas.microsoft.com/office/powerpoint/2010/main" val="25282329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Textbook definition if you need: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omputerModernRoman"/>
              </a:rPr>
              <a:t>Bias measures the expected deviation from the true value of the function or parameter </a:t>
            </a:r>
            <a:endParaRPr lang="en-US">
              <a:effectLst/>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omputerModernRoman"/>
              </a:rPr>
              <a:t>Variance provides a measure of the deviation from the expected estimator value that any particular sampling of the data is likely to cause </a:t>
            </a:r>
            <a:endParaRPr lang="en-US">
              <a:effectLst/>
            </a:endParaRPr>
          </a:p>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137</a:t>
            </a:fld>
            <a:endParaRPr lang="en-GB"/>
          </a:p>
        </p:txBody>
      </p:sp>
    </p:spTree>
    <p:extLst>
      <p:ext uri="{BB962C8B-B14F-4D97-AF65-F5344CB8AC3E}">
        <p14:creationId xmlns:p14="http://schemas.microsoft.com/office/powerpoint/2010/main" val="3271801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“model complexity” can simply be seen as “how long the model was training”</a:t>
            </a:r>
          </a:p>
          <a:p>
            <a:r>
              <a:rPr lang="en-US"/>
              <a:t>Images source: </a:t>
            </a:r>
            <a:r>
              <a:rPr lang="en-US">
                <a:hlinkClick r:id="rId3"/>
              </a:rPr>
              <a:t>Bias-Variance Tradeoff – </a:t>
            </a:r>
            <a:r>
              <a:rPr lang="en-US" err="1">
                <a:hlinkClick r:id="rId3"/>
              </a:rPr>
              <a:t>Mineetha's</a:t>
            </a:r>
            <a:r>
              <a:rPr lang="en-US">
                <a:hlinkClick r:id="rId3"/>
              </a:rPr>
              <a:t> Notes</a:t>
            </a:r>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138</a:t>
            </a:fld>
            <a:endParaRPr lang="en-GB"/>
          </a:p>
        </p:txBody>
      </p:sp>
    </p:spTree>
    <p:extLst>
      <p:ext uri="{BB962C8B-B14F-4D97-AF65-F5344CB8AC3E}">
        <p14:creationId xmlns:p14="http://schemas.microsoft.com/office/powerpoint/2010/main" val="17016338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While more training data often leads to better generalization, the effect can vary based on the model type and its capacity. Collecting more data can help close the gap between training and generalization errors, especially when the model's capacity is appropriately matched to the complexity of the underlying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 that the error rate indicates the ratio of wrong predictions in classification, and the distance of the real to predicted value in regression</a:t>
            </a:r>
          </a:p>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139</a:t>
            </a:fld>
            <a:endParaRPr lang="en-GB"/>
          </a:p>
        </p:txBody>
      </p:sp>
    </p:spTree>
    <p:extLst>
      <p:ext uri="{BB962C8B-B14F-4D97-AF65-F5344CB8AC3E}">
        <p14:creationId xmlns:p14="http://schemas.microsoft.com/office/powerpoint/2010/main" val="2951206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It's important to note that while deep learning is parametric, it can still capture highly complex relationships in data and has demonstrated impressive performance in a wide range of tasks, especially in tasks involving large-scale data and complex features. However, the distinction between parametric and non-parametric models lies in the assumptions they make about the underlying data distribution and the flexibility of their parameterization.</a:t>
            </a:r>
          </a:p>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140</a:t>
            </a:fld>
            <a:endParaRPr lang="en-GB"/>
          </a:p>
        </p:txBody>
      </p:sp>
    </p:spTree>
    <p:extLst>
      <p:ext uri="{BB962C8B-B14F-4D97-AF65-F5344CB8AC3E}">
        <p14:creationId xmlns:p14="http://schemas.microsoft.com/office/powerpoint/2010/main" val="22855022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141</a:t>
            </a:fld>
            <a:endParaRPr lang="en-GB"/>
          </a:p>
        </p:txBody>
      </p:sp>
    </p:spTree>
    <p:extLst>
      <p:ext uri="{BB962C8B-B14F-4D97-AF65-F5344CB8AC3E}">
        <p14:creationId xmlns:p14="http://schemas.microsoft.com/office/powerpoint/2010/main" val="2869826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148</a:t>
            </a:fld>
            <a:endParaRPr lang="en-GB"/>
          </a:p>
        </p:txBody>
      </p:sp>
    </p:spTree>
    <p:extLst>
      <p:ext uri="{BB962C8B-B14F-4D97-AF65-F5344CB8AC3E}">
        <p14:creationId xmlns:p14="http://schemas.microsoft.com/office/powerpoint/2010/main" val="19219853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154</a:t>
            </a:fld>
            <a:endParaRPr lang="en-GB"/>
          </a:p>
        </p:txBody>
      </p:sp>
    </p:spTree>
    <p:extLst>
      <p:ext uri="{BB962C8B-B14F-4D97-AF65-F5344CB8AC3E}">
        <p14:creationId xmlns:p14="http://schemas.microsoft.com/office/powerpoint/2010/main" val="614731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155</a:t>
            </a:fld>
            <a:endParaRPr lang="en-GB"/>
          </a:p>
        </p:txBody>
      </p:sp>
    </p:spTree>
    <p:extLst>
      <p:ext uri="{BB962C8B-B14F-4D97-AF65-F5344CB8AC3E}">
        <p14:creationId xmlns:p14="http://schemas.microsoft.com/office/powerpoint/2010/main" val="11795715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156</a:t>
            </a:fld>
            <a:endParaRPr lang="en-GB"/>
          </a:p>
        </p:txBody>
      </p:sp>
    </p:spTree>
    <p:extLst>
      <p:ext uri="{BB962C8B-B14F-4D97-AF65-F5344CB8AC3E}">
        <p14:creationId xmlns:p14="http://schemas.microsoft.com/office/powerpoint/2010/main" val="6360778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157</a:t>
            </a:fld>
            <a:endParaRPr lang="en-GB"/>
          </a:p>
        </p:txBody>
      </p:sp>
    </p:spTree>
    <p:extLst>
      <p:ext uri="{BB962C8B-B14F-4D97-AF65-F5344CB8AC3E}">
        <p14:creationId xmlns:p14="http://schemas.microsoft.com/office/powerpoint/2010/main" val="2678563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clustering is almost always unsupervised, but not every time</a:t>
            </a:r>
            <a:endParaRPr lang="en-GB"/>
          </a:p>
        </p:txBody>
      </p:sp>
      <p:sp>
        <p:nvSpPr>
          <p:cNvPr id="4" name="Slide Number Placeholder 3"/>
          <p:cNvSpPr>
            <a:spLocks noGrp="1"/>
          </p:cNvSpPr>
          <p:nvPr>
            <p:ph type="sldNum" sz="quarter" idx="5"/>
          </p:nvPr>
        </p:nvSpPr>
        <p:spPr/>
        <p:txBody>
          <a:bodyPr/>
          <a:lstStyle/>
          <a:p>
            <a:fld id="{089531E5-BFF4-4473-911D-5BCAD7E434C8}" type="slidenum">
              <a:rPr lang="en-GB" smtClean="0"/>
              <a:t>12</a:t>
            </a:fld>
            <a:endParaRPr lang="en-GB"/>
          </a:p>
        </p:txBody>
      </p:sp>
    </p:spTree>
    <p:extLst>
      <p:ext uri="{BB962C8B-B14F-4D97-AF65-F5344CB8AC3E}">
        <p14:creationId xmlns:p14="http://schemas.microsoft.com/office/powerpoint/2010/main" val="2623131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158</a:t>
            </a:fld>
            <a:endParaRPr lang="en-GB"/>
          </a:p>
        </p:txBody>
      </p:sp>
    </p:spTree>
    <p:extLst>
      <p:ext uri="{BB962C8B-B14F-4D97-AF65-F5344CB8AC3E}">
        <p14:creationId xmlns:p14="http://schemas.microsoft.com/office/powerpoint/2010/main" val="9983351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159</a:t>
            </a:fld>
            <a:endParaRPr lang="en-GB"/>
          </a:p>
        </p:txBody>
      </p:sp>
    </p:spTree>
    <p:extLst>
      <p:ext uri="{BB962C8B-B14F-4D97-AF65-F5344CB8AC3E}">
        <p14:creationId xmlns:p14="http://schemas.microsoft.com/office/powerpoint/2010/main" val="33089114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160</a:t>
            </a:fld>
            <a:endParaRPr lang="en-GB"/>
          </a:p>
        </p:txBody>
      </p:sp>
    </p:spTree>
    <p:extLst>
      <p:ext uri="{BB962C8B-B14F-4D97-AF65-F5344CB8AC3E}">
        <p14:creationId xmlns:p14="http://schemas.microsoft.com/office/powerpoint/2010/main" val="1560532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161</a:t>
            </a:fld>
            <a:endParaRPr lang="en-GB"/>
          </a:p>
        </p:txBody>
      </p:sp>
    </p:spTree>
    <p:extLst>
      <p:ext uri="{BB962C8B-B14F-4D97-AF65-F5344CB8AC3E}">
        <p14:creationId xmlns:p14="http://schemas.microsoft.com/office/powerpoint/2010/main" val="2719429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162</a:t>
            </a:fld>
            <a:endParaRPr lang="en-GB"/>
          </a:p>
        </p:txBody>
      </p:sp>
    </p:spTree>
    <p:extLst>
      <p:ext uri="{BB962C8B-B14F-4D97-AF65-F5344CB8AC3E}">
        <p14:creationId xmlns:p14="http://schemas.microsoft.com/office/powerpoint/2010/main" val="8968901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BADA6-9164-5148-BBB9-AAF1637F5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96904-700B-972C-9614-23E7952A90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A310C-A10F-DDAA-56E5-500F393827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23C6890-436F-A118-1918-86F2956CB042}"/>
              </a:ext>
            </a:extLst>
          </p:cNvPr>
          <p:cNvSpPr>
            <a:spLocks noGrp="1"/>
          </p:cNvSpPr>
          <p:nvPr>
            <p:ph type="sldNum" sz="quarter" idx="5"/>
          </p:nvPr>
        </p:nvSpPr>
        <p:spPr/>
        <p:txBody>
          <a:bodyPr/>
          <a:lstStyle/>
          <a:p>
            <a:fld id="{29A6D1E2-FEA0-40CE-976D-2788B8DD97D2}" type="slidenum">
              <a:rPr lang="en-GB" smtClean="0"/>
              <a:t>163</a:t>
            </a:fld>
            <a:endParaRPr lang="en-GB"/>
          </a:p>
        </p:txBody>
      </p:sp>
    </p:spTree>
    <p:extLst>
      <p:ext uri="{BB962C8B-B14F-4D97-AF65-F5344CB8AC3E}">
        <p14:creationId xmlns:p14="http://schemas.microsoft.com/office/powerpoint/2010/main" val="421024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1B72D-A153-ABB8-E8F6-D8BFCD79D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AFE8A-B364-70F9-C825-10750F056FDA}"/>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a:extLst>
                  <a:ext uri="{FF2B5EF4-FFF2-40B4-BE49-F238E27FC236}">
                    <a16:creationId xmlns:a16="http://schemas.microsoft.com/office/drawing/2014/main" id="{9592EC63-FCE8-0EBE-6538-3CD1B811FBB8}"/>
                  </a:ext>
                </a:extLst>
              </p:cNvPr>
              <p:cNvSpPr>
                <a:spLocks noGrp="1"/>
              </p:cNvSpPr>
              <p:nvPr>
                <p:ph type="body" idx="1"/>
              </p:nvPr>
            </p:nvSpPr>
            <p:spPr/>
            <p:txBody>
              <a:bodyPr/>
              <a:lstStyle/>
              <a:p>
                <a:r>
                  <a:rPr lang="en-GB"/>
                  <a:t>E[x^2] is not necessarily 0 if E[x] is 0</a:t>
                </a:r>
              </a:p>
              <a:p>
                <a:endParaRPr lang="en-GB"/>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2</m:t>
                        </m:r>
                      </m:sup>
                    </m:sSup>
                  </m:oMath>
                </a14:m>
                <a:r>
                  <a:rPr lang="en-GB"/>
                  <a:t> is E[x^2] – (0)^2 (that would be V[x])</a:t>
                </a:r>
              </a:p>
              <a:p>
                <a:endParaRPr lang="en-GB"/>
              </a:p>
              <a:p>
                <a:r>
                  <a:rPr lang="en-GB" err="1"/>
                  <a:t>n_in</a:t>
                </a:r>
                <a:r>
                  <a:rPr lang="en-GB"/>
                  <a:t> and </a:t>
                </a:r>
                <a:r>
                  <a:rPr lang="en-GB" err="1"/>
                  <a:t>n_out</a:t>
                </a:r>
                <a:r>
                  <a:rPr lang="en-GB"/>
                  <a:t> are there because we get rid of the Sum</a:t>
                </a:r>
              </a:p>
            </p:txBody>
          </p:sp>
        </mc:Choice>
        <mc:Fallback>
          <p:sp>
            <p:nvSpPr>
              <p:cNvPr id="3" name="Notes Placeholder 2">
                <a:extLst>
                  <a:ext uri="{FF2B5EF4-FFF2-40B4-BE49-F238E27FC236}">
                    <a16:creationId xmlns:a16="http://schemas.microsoft.com/office/drawing/2014/main" id="{9592EC63-FCE8-0EBE-6538-3CD1B811FBB8}"/>
                  </a:ext>
                </a:extLst>
              </p:cNvPr>
              <p:cNvSpPr>
                <a:spLocks noGrp="1"/>
              </p:cNvSpPr>
              <p:nvPr>
                <p:ph type="body" idx="1"/>
              </p:nvPr>
            </p:nvSpPr>
            <p:spPr/>
            <p:txBody>
              <a:bodyPr/>
              <a:lstStyle/>
              <a:p>
                <a:r>
                  <a:rPr lang="en-GB"/>
                  <a:t>E[x^2] is not necessarily 0 if E[x] is 0</a:t>
                </a:r>
              </a:p>
              <a:p>
                <a:endParaRPr lang="en-GB"/>
              </a:p>
              <a:p>
                <a:r>
                  <a:rPr lang="en-US" b="0" i="0">
                    <a:latin typeface="Cambria Math" panose="02040503050406030204" pitchFamily="18" charset="0"/>
                  </a:rPr>
                  <a:t>𝛾^2</a:t>
                </a:r>
                <a:r>
                  <a:rPr lang="en-GB"/>
                  <a:t> is E[x^2] – (0)^2 (that would be V[x])</a:t>
                </a:r>
              </a:p>
              <a:p>
                <a:endParaRPr lang="en-GB"/>
              </a:p>
              <a:p>
                <a:r>
                  <a:rPr lang="en-GB" err="1"/>
                  <a:t>n_in</a:t>
                </a:r>
                <a:r>
                  <a:rPr lang="en-GB"/>
                  <a:t> and </a:t>
                </a:r>
                <a:r>
                  <a:rPr lang="en-GB" err="1"/>
                  <a:t>n_out</a:t>
                </a:r>
                <a:r>
                  <a:rPr lang="en-GB"/>
                  <a:t> are there because we get rid of the Sum</a:t>
                </a:r>
              </a:p>
            </p:txBody>
          </p:sp>
        </mc:Fallback>
      </mc:AlternateContent>
      <p:sp>
        <p:nvSpPr>
          <p:cNvPr id="4" name="Slide Number Placeholder 3">
            <a:extLst>
              <a:ext uri="{FF2B5EF4-FFF2-40B4-BE49-F238E27FC236}">
                <a16:creationId xmlns:a16="http://schemas.microsoft.com/office/drawing/2014/main" id="{B9E38871-D505-7E86-C392-0D5354CBAE42}"/>
              </a:ext>
            </a:extLst>
          </p:cNvPr>
          <p:cNvSpPr>
            <a:spLocks noGrp="1"/>
          </p:cNvSpPr>
          <p:nvPr>
            <p:ph type="sldNum" sz="quarter" idx="5"/>
          </p:nvPr>
        </p:nvSpPr>
        <p:spPr/>
        <p:txBody>
          <a:bodyPr/>
          <a:lstStyle/>
          <a:p>
            <a:fld id="{29A6D1E2-FEA0-40CE-976D-2788B8DD97D2}" type="slidenum">
              <a:rPr lang="en-GB" smtClean="0"/>
              <a:t>166</a:t>
            </a:fld>
            <a:endParaRPr lang="en-GB"/>
          </a:p>
        </p:txBody>
      </p:sp>
    </p:spTree>
    <p:extLst>
      <p:ext uri="{BB962C8B-B14F-4D97-AF65-F5344CB8AC3E}">
        <p14:creationId xmlns:p14="http://schemas.microsoft.com/office/powerpoint/2010/main" val="3678447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7826A-098E-E895-7D97-4948B984B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712B3-338D-31F0-8671-06B5AD6D7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61548-7807-A04D-D9CB-B71CE35D125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8A3C7B-ECA8-5558-8C48-1D3EB847C67F}"/>
              </a:ext>
            </a:extLst>
          </p:cNvPr>
          <p:cNvSpPr>
            <a:spLocks noGrp="1"/>
          </p:cNvSpPr>
          <p:nvPr>
            <p:ph type="sldNum" sz="quarter" idx="5"/>
          </p:nvPr>
        </p:nvSpPr>
        <p:spPr/>
        <p:txBody>
          <a:bodyPr/>
          <a:lstStyle/>
          <a:p>
            <a:fld id="{29A6D1E2-FEA0-40CE-976D-2788B8DD97D2}" type="slidenum">
              <a:rPr lang="en-GB" smtClean="0"/>
              <a:t>167</a:t>
            </a:fld>
            <a:endParaRPr lang="en-GB"/>
          </a:p>
        </p:txBody>
      </p:sp>
    </p:spTree>
    <p:extLst>
      <p:ext uri="{BB962C8B-B14F-4D97-AF65-F5344CB8AC3E}">
        <p14:creationId xmlns:p14="http://schemas.microsoft.com/office/powerpoint/2010/main" val="3229854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values 6 and 2 may vary sometime, but what matters are the total number of inputs and outputs</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169</a:t>
            </a:fld>
            <a:endParaRPr lang="en-GB"/>
          </a:p>
        </p:txBody>
      </p:sp>
    </p:spTree>
    <p:extLst>
      <p:ext uri="{BB962C8B-B14F-4D97-AF65-F5344CB8AC3E}">
        <p14:creationId xmlns:p14="http://schemas.microsoft.com/office/powerpoint/2010/main" val="13812042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that if we had updates too large it would jeopardize the model completely</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173</a:t>
            </a:fld>
            <a:endParaRPr lang="en-GB"/>
          </a:p>
        </p:txBody>
      </p:sp>
    </p:spTree>
    <p:extLst>
      <p:ext uri="{BB962C8B-B14F-4D97-AF65-F5344CB8AC3E}">
        <p14:creationId xmlns:p14="http://schemas.microsoft.com/office/powerpoint/2010/main" val="2674353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clustering is almost always unsupervised, but not every time</a:t>
            </a:r>
            <a:endParaRPr lang="en-GB"/>
          </a:p>
        </p:txBody>
      </p:sp>
      <p:sp>
        <p:nvSpPr>
          <p:cNvPr id="4" name="Slide Number Placeholder 3"/>
          <p:cNvSpPr>
            <a:spLocks noGrp="1"/>
          </p:cNvSpPr>
          <p:nvPr>
            <p:ph type="sldNum" sz="quarter" idx="5"/>
          </p:nvPr>
        </p:nvSpPr>
        <p:spPr/>
        <p:txBody>
          <a:bodyPr/>
          <a:lstStyle/>
          <a:p>
            <a:fld id="{089531E5-BFF4-4473-911D-5BCAD7E434C8}" type="slidenum">
              <a:rPr lang="en-GB" smtClean="0"/>
              <a:t>13</a:t>
            </a:fld>
            <a:endParaRPr lang="en-GB"/>
          </a:p>
        </p:txBody>
      </p:sp>
    </p:spTree>
    <p:extLst>
      <p:ext uri="{BB962C8B-B14F-4D97-AF65-F5344CB8AC3E}">
        <p14:creationId xmlns:p14="http://schemas.microsoft.com/office/powerpoint/2010/main" val="2312670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real life SGD is actually Mini-batch. It is more common because can take advantage of the multicore architecture of modern CPU and be faster</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174</a:t>
            </a:fld>
            <a:endParaRPr lang="en-GB"/>
          </a:p>
        </p:txBody>
      </p:sp>
    </p:spTree>
    <p:extLst>
      <p:ext uri="{BB962C8B-B14F-4D97-AF65-F5344CB8AC3E}">
        <p14:creationId xmlns:p14="http://schemas.microsoft.com/office/powerpoint/2010/main" val="8851836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training points are the observations</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175</a:t>
            </a:fld>
            <a:endParaRPr lang="en-GB"/>
          </a:p>
        </p:txBody>
      </p:sp>
    </p:spTree>
    <p:extLst>
      <p:ext uri="{BB962C8B-B14F-4D97-AF65-F5344CB8AC3E}">
        <p14:creationId xmlns:p14="http://schemas.microsoft.com/office/powerpoint/2010/main" val="8092153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176</a:t>
            </a:fld>
            <a:endParaRPr lang="en-GB"/>
          </a:p>
        </p:txBody>
      </p:sp>
    </p:spTree>
    <p:extLst>
      <p:ext uri="{BB962C8B-B14F-4D97-AF65-F5344CB8AC3E}">
        <p14:creationId xmlns:p14="http://schemas.microsoft.com/office/powerpoint/2010/main" val="29789176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Intel i7-5960X (</a:t>
            </a:r>
            <a:r>
              <a:rPr lang="en-GB" b="0"/>
              <a:t>Haswell-E)</a:t>
            </a:r>
          </a:p>
        </p:txBody>
      </p:sp>
      <p:sp>
        <p:nvSpPr>
          <p:cNvPr id="4" name="Slide Number Placeholder 3"/>
          <p:cNvSpPr>
            <a:spLocks noGrp="1"/>
          </p:cNvSpPr>
          <p:nvPr>
            <p:ph type="sldNum" sz="quarter" idx="5"/>
          </p:nvPr>
        </p:nvSpPr>
        <p:spPr/>
        <p:txBody>
          <a:bodyPr/>
          <a:lstStyle/>
          <a:p>
            <a:fld id="{29A6D1E2-FEA0-40CE-976D-2788B8DD97D2}" type="slidenum">
              <a:rPr lang="en-GB" smtClean="0"/>
              <a:t>178</a:t>
            </a:fld>
            <a:endParaRPr lang="en-GB"/>
          </a:p>
        </p:txBody>
      </p:sp>
    </p:spTree>
    <p:extLst>
      <p:ext uri="{BB962C8B-B14F-4D97-AF65-F5344CB8AC3E}">
        <p14:creationId xmlns:p14="http://schemas.microsoft.com/office/powerpoint/2010/main" val="13121545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classic analogy is the one with a ball that goes downhill, and doesn’t get stuck to a local min because the momentum would push it outside of this small dip</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180</a:t>
            </a:fld>
            <a:endParaRPr lang="en-GB"/>
          </a:p>
        </p:txBody>
      </p:sp>
    </p:spTree>
    <p:extLst>
      <p:ext uri="{BB962C8B-B14F-4D97-AF65-F5344CB8AC3E}">
        <p14:creationId xmlns:p14="http://schemas.microsoft.com/office/powerpoint/2010/main" val="18831044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2FE0-2314-CC7C-F502-26EF0E1AC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B2F32-48F2-57F3-4303-1E205F69F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8CC9D-8448-A15F-57D1-ABDEFFA548C4}"/>
              </a:ext>
            </a:extLst>
          </p:cNvPr>
          <p:cNvSpPr>
            <a:spLocks noGrp="1"/>
          </p:cNvSpPr>
          <p:nvPr>
            <p:ph type="body" idx="1"/>
          </p:nvPr>
        </p:nvSpPr>
        <p:spPr/>
        <p:txBody>
          <a:bodyPr/>
          <a:lstStyle/>
          <a:p>
            <a:pPr algn="l"/>
            <a:r>
              <a:rPr lang="en-US" sz="1800" b="0" i="0" u="none" strike="noStrike" baseline="0">
                <a:latin typeface="SFTI0900"/>
              </a:rPr>
              <a:t>Steepest descent on a simple convex function, starting from </a:t>
            </a:r>
            <a:r>
              <a:rPr lang="en-US" sz="1800" b="0" i="0" u="none" strike="noStrike" baseline="0">
                <a:latin typeface="CMR9"/>
              </a:rPr>
              <a:t>(0</a:t>
            </a:r>
            <a:r>
              <a:rPr lang="en-US" sz="1800" b="0" i="0" u="none" strike="noStrike" baseline="0">
                <a:latin typeface="CMMI9"/>
              </a:rPr>
              <a:t>; </a:t>
            </a:r>
            <a:r>
              <a:rPr lang="en-US" sz="1800" b="0" i="0" u="none" strike="noStrike" baseline="0">
                <a:latin typeface="CMR9"/>
              </a:rPr>
              <a:t>0)</a:t>
            </a:r>
            <a:r>
              <a:rPr lang="en-US" sz="1800" b="0" i="0" u="none" strike="noStrike" baseline="0">
                <a:latin typeface="SFTI0900"/>
              </a:rPr>
              <a:t>, for 20 steps, using a fixed step size. The global minimum is at </a:t>
            </a:r>
            <a:r>
              <a:rPr lang="en-US" sz="1800" b="0" i="0" u="none" strike="noStrike" baseline="0">
                <a:latin typeface="CMR9"/>
              </a:rPr>
              <a:t>(1</a:t>
            </a:r>
            <a:r>
              <a:rPr lang="en-US" sz="1800" b="0" i="0" u="none" strike="noStrike" baseline="0">
                <a:latin typeface="CMMI9"/>
              </a:rPr>
              <a:t>; </a:t>
            </a:r>
            <a:r>
              <a:rPr lang="en-US" sz="1800" b="0" i="0" u="none" strike="noStrike" baseline="0">
                <a:latin typeface="CMR9"/>
              </a:rPr>
              <a:t>1)</a:t>
            </a:r>
            <a:r>
              <a:rPr lang="en-US" sz="1800" b="0" i="0" u="none" strike="noStrike" baseline="0">
                <a:latin typeface="SFTI0900"/>
              </a:rPr>
              <a:t>.</a:t>
            </a:r>
          </a:p>
          <a:p>
            <a:pPr algn="l"/>
            <a:r>
              <a:rPr lang="en-US" sz="1800" b="0" i="0" u="none" strike="noStrike" baseline="0">
                <a:latin typeface="SFTI0900"/>
              </a:rPr>
              <a:t>Two different examples with different learning rate, but still very slow</a:t>
            </a:r>
            <a:endParaRPr lang="en-GB"/>
          </a:p>
        </p:txBody>
      </p:sp>
      <p:sp>
        <p:nvSpPr>
          <p:cNvPr id="4" name="Slide Number Placeholder 3">
            <a:extLst>
              <a:ext uri="{FF2B5EF4-FFF2-40B4-BE49-F238E27FC236}">
                <a16:creationId xmlns:a16="http://schemas.microsoft.com/office/drawing/2014/main" id="{DCE301A3-653A-A0D3-B298-857F151ECE3F}"/>
              </a:ext>
            </a:extLst>
          </p:cNvPr>
          <p:cNvSpPr>
            <a:spLocks noGrp="1"/>
          </p:cNvSpPr>
          <p:nvPr>
            <p:ph type="sldNum" sz="quarter" idx="5"/>
          </p:nvPr>
        </p:nvSpPr>
        <p:spPr/>
        <p:txBody>
          <a:bodyPr/>
          <a:lstStyle/>
          <a:p>
            <a:fld id="{29A6D1E2-FEA0-40CE-976D-2788B8DD97D2}" type="slidenum">
              <a:rPr lang="en-GB" smtClean="0"/>
              <a:t>182</a:t>
            </a:fld>
            <a:endParaRPr lang="en-GB"/>
          </a:p>
        </p:txBody>
      </p:sp>
    </p:spTree>
    <p:extLst>
      <p:ext uri="{BB962C8B-B14F-4D97-AF65-F5344CB8AC3E}">
        <p14:creationId xmlns:p14="http://schemas.microsoft.com/office/powerpoint/2010/main" val="30178383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183</a:t>
            </a:fld>
            <a:endParaRPr lang="en-GB"/>
          </a:p>
        </p:txBody>
      </p:sp>
    </p:spTree>
    <p:extLst>
      <p:ext uri="{BB962C8B-B14F-4D97-AF65-F5344CB8AC3E}">
        <p14:creationId xmlns:p14="http://schemas.microsoft.com/office/powerpoint/2010/main" val="36647251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5DCEB-497F-47D7-E91A-577338A82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17AB5-05FC-AD8F-3D44-1FE91542B2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1312E-A5EC-D329-8C68-D7CFBADAE20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F03E1CC-2D26-2D68-BC49-AE6F3C7B11C5}"/>
              </a:ext>
            </a:extLst>
          </p:cNvPr>
          <p:cNvSpPr>
            <a:spLocks noGrp="1"/>
          </p:cNvSpPr>
          <p:nvPr>
            <p:ph type="sldNum" sz="quarter" idx="5"/>
          </p:nvPr>
        </p:nvSpPr>
        <p:spPr/>
        <p:txBody>
          <a:bodyPr/>
          <a:lstStyle/>
          <a:p>
            <a:fld id="{29A6D1E2-FEA0-40CE-976D-2788B8DD97D2}" type="slidenum">
              <a:rPr lang="en-GB" smtClean="0"/>
              <a:t>184</a:t>
            </a:fld>
            <a:endParaRPr lang="en-GB"/>
          </a:p>
        </p:txBody>
      </p:sp>
    </p:spTree>
    <p:extLst>
      <p:ext uri="{BB962C8B-B14F-4D97-AF65-F5344CB8AC3E}">
        <p14:creationId xmlns:p14="http://schemas.microsoft.com/office/powerpoint/2010/main" val="32560628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7966-DDFB-DB4C-2A67-827A778F1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3E3BC-1732-68C8-B6E2-1981CAF6E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4774F1-4A36-77AA-D6B2-BA15BEE488A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D5D7CBA-87D9-D3B1-A39F-5688ACF19F83}"/>
              </a:ext>
            </a:extLst>
          </p:cNvPr>
          <p:cNvSpPr>
            <a:spLocks noGrp="1"/>
          </p:cNvSpPr>
          <p:nvPr>
            <p:ph type="sldNum" sz="quarter" idx="5"/>
          </p:nvPr>
        </p:nvSpPr>
        <p:spPr/>
        <p:txBody>
          <a:bodyPr/>
          <a:lstStyle/>
          <a:p>
            <a:fld id="{29A6D1E2-FEA0-40CE-976D-2788B8DD97D2}" type="slidenum">
              <a:rPr lang="en-GB" smtClean="0"/>
              <a:t>185</a:t>
            </a:fld>
            <a:endParaRPr lang="en-GB"/>
          </a:p>
        </p:txBody>
      </p:sp>
    </p:spTree>
    <p:extLst>
      <p:ext uri="{BB962C8B-B14F-4D97-AF65-F5344CB8AC3E}">
        <p14:creationId xmlns:p14="http://schemas.microsoft.com/office/powerpoint/2010/main" val="16043172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6DA52-7F8D-0B24-E85F-3D97D57091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77AFBC-8DE5-51CD-FEC4-97DC4EE94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DC41C-9889-557F-2397-A6D88CE838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u="none" strike="noStrike" baseline="0">
                <a:solidFill>
                  <a:srgbClr val="000000"/>
                </a:solidFill>
              </a:rPr>
              <a:t>It is called “accelerated” because of this improved convergence rate, which is optimal for gradient-based methods using only first-order information</a:t>
            </a:r>
          </a:p>
          <a:p>
            <a:endParaRPr lang="en-GB"/>
          </a:p>
        </p:txBody>
      </p:sp>
      <p:sp>
        <p:nvSpPr>
          <p:cNvPr id="4" name="Slide Number Placeholder 3">
            <a:extLst>
              <a:ext uri="{FF2B5EF4-FFF2-40B4-BE49-F238E27FC236}">
                <a16:creationId xmlns:a16="http://schemas.microsoft.com/office/drawing/2014/main" id="{D6FC1F32-6D7E-CA43-69BD-AC8553792F5C}"/>
              </a:ext>
            </a:extLst>
          </p:cNvPr>
          <p:cNvSpPr>
            <a:spLocks noGrp="1"/>
          </p:cNvSpPr>
          <p:nvPr>
            <p:ph type="sldNum" sz="quarter" idx="5"/>
          </p:nvPr>
        </p:nvSpPr>
        <p:spPr/>
        <p:txBody>
          <a:bodyPr/>
          <a:lstStyle/>
          <a:p>
            <a:fld id="{29A6D1E2-FEA0-40CE-976D-2788B8DD97D2}" type="slidenum">
              <a:rPr lang="en-GB" smtClean="0"/>
              <a:t>186</a:t>
            </a:fld>
            <a:endParaRPr lang="en-GB"/>
          </a:p>
        </p:txBody>
      </p:sp>
    </p:spTree>
    <p:extLst>
      <p:ext uri="{BB962C8B-B14F-4D97-AF65-F5344CB8AC3E}">
        <p14:creationId xmlns:p14="http://schemas.microsoft.com/office/powerpoint/2010/main" val="3154343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clustering is almost always unsupervised, but not every time</a:t>
            </a:r>
            <a:endParaRPr lang="en-GB"/>
          </a:p>
        </p:txBody>
      </p:sp>
      <p:sp>
        <p:nvSpPr>
          <p:cNvPr id="4" name="Slide Number Placeholder 3"/>
          <p:cNvSpPr>
            <a:spLocks noGrp="1"/>
          </p:cNvSpPr>
          <p:nvPr>
            <p:ph type="sldNum" sz="quarter" idx="5"/>
          </p:nvPr>
        </p:nvSpPr>
        <p:spPr/>
        <p:txBody>
          <a:bodyPr/>
          <a:lstStyle/>
          <a:p>
            <a:fld id="{089531E5-BFF4-4473-911D-5BCAD7E434C8}" type="slidenum">
              <a:rPr lang="en-GB" smtClean="0"/>
              <a:t>14</a:t>
            </a:fld>
            <a:endParaRPr lang="en-GB"/>
          </a:p>
        </p:txBody>
      </p:sp>
    </p:spTree>
    <p:extLst>
      <p:ext uri="{BB962C8B-B14F-4D97-AF65-F5344CB8AC3E}">
        <p14:creationId xmlns:p14="http://schemas.microsoft.com/office/powerpoint/2010/main" val="29847940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C4D91-1B14-ED6C-1E5E-FD0DD1FCB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90F7D-82C8-5BE4-C268-56310F044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CB898E-3D43-742B-2A9E-CC6DFFC1C20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E7ADF97-1C1C-8434-F087-D637E81A4064}"/>
              </a:ext>
            </a:extLst>
          </p:cNvPr>
          <p:cNvSpPr>
            <a:spLocks noGrp="1"/>
          </p:cNvSpPr>
          <p:nvPr>
            <p:ph type="sldNum" sz="quarter" idx="5"/>
          </p:nvPr>
        </p:nvSpPr>
        <p:spPr/>
        <p:txBody>
          <a:bodyPr/>
          <a:lstStyle/>
          <a:p>
            <a:fld id="{29A6D1E2-FEA0-40CE-976D-2788B8DD97D2}" type="slidenum">
              <a:rPr lang="en-GB" smtClean="0"/>
              <a:t>187</a:t>
            </a:fld>
            <a:endParaRPr lang="en-GB"/>
          </a:p>
        </p:txBody>
      </p:sp>
    </p:spTree>
    <p:extLst>
      <p:ext uri="{BB962C8B-B14F-4D97-AF65-F5344CB8AC3E}">
        <p14:creationId xmlns:p14="http://schemas.microsoft.com/office/powerpoint/2010/main" val="16732691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understand t to be a single epoch</a:t>
            </a:r>
          </a:p>
          <a:p>
            <a:r>
              <a:rPr lang="en-US"/>
              <a:t>Alpha and beta in the 3</a:t>
            </a:r>
            <a:r>
              <a:rPr lang="en-US" baseline="30000"/>
              <a:t>rd</a:t>
            </a:r>
            <a:r>
              <a:rPr lang="en-US"/>
              <a:t> figure are 0.5 and 1</a:t>
            </a:r>
          </a:p>
        </p:txBody>
      </p:sp>
      <p:sp>
        <p:nvSpPr>
          <p:cNvPr id="4" name="Slide Number Placeholder 3"/>
          <p:cNvSpPr>
            <a:spLocks noGrp="1"/>
          </p:cNvSpPr>
          <p:nvPr>
            <p:ph type="sldNum" sz="quarter" idx="5"/>
          </p:nvPr>
        </p:nvSpPr>
        <p:spPr/>
        <p:txBody>
          <a:bodyPr/>
          <a:lstStyle/>
          <a:p>
            <a:fld id="{29A6D1E2-FEA0-40CE-976D-2788B8DD97D2}" type="slidenum">
              <a:rPr lang="en-GB" smtClean="0"/>
              <a:t>190</a:t>
            </a:fld>
            <a:endParaRPr lang="en-GB"/>
          </a:p>
        </p:txBody>
      </p:sp>
    </p:spTree>
    <p:extLst>
      <p:ext uri="{BB962C8B-B14F-4D97-AF65-F5344CB8AC3E}">
        <p14:creationId xmlns:p14="http://schemas.microsoft.com/office/powerpoint/2010/main" val="1915143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6D1E2-FEA0-40CE-976D-2788B8DD97D2}" type="slidenum">
              <a:rPr lang="en-GB" smtClean="0"/>
              <a:t>193</a:t>
            </a:fld>
            <a:endParaRPr lang="en-GB"/>
          </a:p>
        </p:txBody>
      </p:sp>
    </p:spTree>
    <p:extLst>
      <p:ext uri="{BB962C8B-B14F-4D97-AF65-F5344CB8AC3E}">
        <p14:creationId xmlns:p14="http://schemas.microsoft.com/office/powerpoint/2010/main" val="29351179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the High learning rate (light blue) starts to oscillate and never converges </a:t>
            </a:r>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197</a:t>
            </a:fld>
            <a:endParaRPr lang="en-GB"/>
          </a:p>
        </p:txBody>
      </p:sp>
    </p:spTree>
    <p:extLst>
      <p:ext uri="{BB962C8B-B14F-4D97-AF65-F5344CB8AC3E}">
        <p14:creationId xmlns:p14="http://schemas.microsoft.com/office/powerpoint/2010/main" val="21306065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is not a pre-set learning schedule like the exponential one where all the </a:t>
                </a:r>
                <a14:m>
                  <m:oMath xmlns:m="http://schemas.openxmlformats.org/officeDocument/2006/math">
                    <m:r>
                      <a:rPr lang="en-US" b="0" i="1" smtClean="0">
                        <a:latin typeface="Cambria Math" panose="02040503050406030204" pitchFamily="18" charset="0"/>
                      </a:rPr>
                      <m:t>𝜂</m:t>
                    </m:r>
                  </m:oMath>
                </a14:m>
                <a:r>
                  <a:rPr lang="en-US"/>
                  <a:t> values are calculated regardless of the training process </a:t>
                </a: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is not a pre-set learning schedule like the exponential one where all the </a:t>
                </a:r>
                <a:r>
                  <a:rPr lang="en-US" b="0" i="0">
                    <a:latin typeface="Cambria Math" panose="02040503050406030204" pitchFamily="18" charset="0"/>
                  </a:rPr>
                  <a:t>𝜂</a:t>
                </a:r>
                <a:r>
                  <a:rPr lang="en-US"/>
                  <a:t> values are calculated regardless of the training process </a:t>
                </a:r>
              </a:p>
            </p:txBody>
          </p:sp>
        </mc:Fallback>
      </mc:AlternateContent>
      <p:sp>
        <p:nvSpPr>
          <p:cNvPr id="4" name="Slide Number Placeholder 3"/>
          <p:cNvSpPr>
            <a:spLocks noGrp="1"/>
          </p:cNvSpPr>
          <p:nvPr>
            <p:ph type="sldNum" sz="quarter" idx="5"/>
          </p:nvPr>
        </p:nvSpPr>
        <p:spPr/>
        <p:txBody>
          <a:bodyPr/>
          <a:lstStyle/>
          <a:p>
            <a:fld id="{29A6D1E2-FEA0-40CE-976D-2788B8DD97D2}" type="slidenum">
              <a:rPr lang="en-GB" smtClean="0"/>
              <a:t>204</a:t>
            </a:fld>
            <a:endParaRPr lang="en-GB"/>
          </a:p>
        </p:txBody>
      </p:sp>
    </p:spTree>
    <p:extLst>
      <p:ext uri="{BB962C8B-B14F-4D97-AF65-F5344CB8AC3E}">
        <p14:creationId xmlns:p14="http://schemas.microsoft.com/office/powerpoint/2010/main" val="15142824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the authors suggest to use bias-corrected moments, to increase the values early in the optimization process. You can look it up if you are curious. </a:t>
            </a:r>
          </a:p>
        </p:txBody>
      </p:sp>
      <p:sp>
        <p:nvSpPr>
          <p:cNvPr id="4" name="Slide Number Placeholder 3"/>
          <p:cNvSpPr>
            <a:spLocks noGrp="1"/>
          </p:cNvSpPr>
          <p:nvPr>
            <p:ph type="sldNum" sz="quarter" idx="5"/>
          </p:nvPr>
        </p:nvSpPr>
        <p:spPr/>
        <p:txBody>
          <a:bodyPr/>
          <a:lstStyle/>
          <a:p>
            <a:fld id="{29A6D1E2-FEA0-40CE-976D-2788B8DD97D2}" type="slidenum">
              <a:rPr lang="en-GB" smtClean="0"/>
              <a:t>211</a:t>
            </a:fld>
            <a:endParaRPr lang="en-GB"/>
          </a:p>
        </p:txBody>
      </p:sp>
    </p:spTree>
    <p:extLst>
      <p:ext uri="{BB962C8B-B14F-4D97-AF65-F5344CB8AC3E}">
        <p14:creationId xmlns:p14="http://schemas.microsoft.com/office/powerpoint/2010/main" val="1769370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216</a:t>
            </a:fld>
            <a:endParaRPr lang="en-GB"/>
          </a:p>
        </p:txBody>
      </p:sp>
    </p:spTree>
    <p:extLst>
      <p:ext uri="{BB962C8B-B14F-4D97-AF65-F5344CB8AC3E}">
        <p14:creationId xmlns:p14="http://schemas.microsoft.com/office/powerpoint/2010/main" val="103725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217</a:t>
            </a:fld>
            <a:endParaRPr lang="en-GB"/>
          </a:p>
        </p:txBody>
      </p:sp>
    </p:spTree>
    <p:extLst>
      <p:ext uri="{BB962C8B-B14F-4D97-AF65-F5344CB8AC3E}">
        <p14:creationId xmlns:p14="http://schemas.microsoft.com/office/powerpoint/2010/main" val="5613858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218</a:t>
            </a:fld>
            <a:endParaRPr lang="en-GB"/>
          </a:p>
        </p:txBody>
      </p:sp>
    </p:spTree>
    <p:extLst>
      <p:ext uri="{BB962C8B-B14F-4D97-AF65-F5344CB8AC3E}">
        <p14:creationId xmlns:p14="http://schemas.microsoft.com/office/powerpoint/2010/main" val="39858677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6D1E2-FEA0-40CE-976D-2788B8DD97D2}" type="slidenum">
              <a:rPr lang="en-GB" smtClean="0"/>
              <a:t>219</a:t>
            </a:fld>
            <a:endParaRPr lang="en-GB"/>
          </a:p>
        </p:txBody>
      </p:sp>
    </p:spTree>
    <p:extLst>
      <p:ext uri="{BB962C8B-B14F-4D97-AF65-F5344CB8AC3E}">
        <p14:creationId xmlns:p14="http://schemas.microsoft.com/office/powerpoint/2010/main" val="3745457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6B2C-D06A-4E8E-8EDB-CDCBAEC5FA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8C27336-DA6C-4D96-B951-EC0E34293A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4943528-F28B-45F3-A019-376495090CEC}"/>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5" name="Footer Placeholder 4">
            <a:extLst>
              <a:ext uri="{FF2B5EF4-FFF2-40B4-BE49-F238E27FC236}">
                <a16:creationId xmlns:a16="http://schemas.microsoft.com/office/drawing/2014/main" id="{E8837F78-ACBA-456C-94A1-4534CD9652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24F2A4-F303-4D1A-B30E-11618FD5C944}"/>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53594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06B8-74F8-4FBE-ADCA-2899E2488C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D06657-ED06-49C6-8DE4-7088DE234F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15806F-94C7-42BB-AD79-0EF3C426DDA1}"/>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5" name="Footer Placeholder 4">
            <a:extLst>
              <a:ext uri="{FF2B5EF4-FFF2-40B4-BE49-F238E27FC236}">
                <a16:creationId xmlns:a16="http://schemas.microsoft.com/office/drawing/2014/main" id="{C41804C6-0821-4958-8311-F2ECA0022F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F6E332-55FF-4AA4-8679-E8B823E7B691}"/>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317684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DE614-7AFF-464E-B7B8-317EF2E6D1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6F5AF2-C42F-4564-ABF2-FF771239FB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1C67DF-781F-4187-905E-82EA407424E3}"/>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5" name="Footer Placeholder 4">
            <a:extLst>
              <a:ext uri="{FF2B5EF4-FFF2-40B4-BE49-F238E27FC236}">
                <a16:creationId xmlns:a16="http://schemas.microsoft.com/office/drawing/2014/main" id="{A5CE4213-3F96-4A33-9FC1-5F8AEEACB8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E2D6E-0E43-4117-9515-D2CCC3EC465C}"/>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1939457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E50C-8BF6-4C90-B640-4BF0D5FCC32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D36D12-066E-4F98-B15F-4C0C27E0BE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70581E-B627-4365-B860-73D936986E3F}"/>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5" name="Footer Placeholder 4">
            <a:extLst>
              <a:ext uri="{FF2B5EF4-FFF2-40B4-BE49-F238E27FC236}">
                <a16:creationId xmlns:a16="http://schemas.microsoft.com/office/drawing/2014/main" id="{A12524EA-914D-4E66-BC85-6D0D828953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B51194-E6A4-42B3-8421-3FF62842F1EF}"/>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114379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BDBD-3DD7-4B38-AE4B-DC9D04BF85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7A131C-A333-472D-826D-5E70673C00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859BB-F53D-4213-AD12-E04F46D3EBFB}"/>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5" name="Footer Placeholder 4">
            <a:extLst>
              <a:ext uri="{FF2B5EF4-FFF2-40B4-BE49-F238E27FC236}">
                <a16:creationId xmlns:a16="http://schemas.microsoft.com/office/drawing/2014/main" id="{0BE77329-3A89-4FA0-8CCF-C3122DAC43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F55435-5BD5-4E88-8DE4-69A717253535}"/>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752981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47EF-9BF3-44DC-A377-906B54B1A4F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F33D5A7-DFFA-416F-A113-71372368E9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A9DF98F-896C-41DD-A8C3-1E317B8DFA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1738A3-3984-44D4-B497-841251140637}"/>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6" name="Footer Placeholder 5">
            <a:extLst>
              <a:ext uri="{FF2B5EF4-FFF2-40B4-BE49-F238E27FC236}">
                <a16:creationId xmlns:a16="http://schemas.microsoft.com/office/drawing/2014/main" id="{7DDE7F73-8628-469B-926F-1A678E4EA3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73EC88-0CEC-4424-931D-DA5142946FF7}"/>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3566375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F0CB-77D5-4274-8D32-8DD24FE6366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91D722-BB57-4617-98FD-71C7DEED4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BEB6E-AFEB-4A16-9ADD-7B018AC279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3028A0-F367-4215-9992-DC9852E507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F11818-1C9F-40FF-8EE9-144AA8735A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801456C-FE72-43D2-AD89-E2424D56AF9C}"/>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8" name="Footer Placeholder 7">
            <a:extLst>
              <a:ext uri="{FF2B5EF4-FFF2-40B4-BE49-F238E27FC236}">
                <a16:creationId xmlns:a16="http://schemas.microsoft.com/office/drawing/2014/main" id="{982CF0A8-0EE7-4815-91E6-82A6E0F6DF9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A1575B7-476E-4286-BE05-3FFEF7C29CF2}"/>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182108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C5B1-0010-4161-A728-9EF2BF7069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015254-97CC-48A8-9539-0A787D76A9DF}"/>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4" name="Footer Placeholder 3">
            <a:extLst>
              <a:ext uri="{FF2B5EF4-FFF2-40B4-BE49-F238E27FC236}">
                <a16:creationId xmlns:a16="http://schemas.microsoft.com/office/drawing/2014/main" id="{0CE6C010-2650-477E-AA1A-BD94D91C0ED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6114620-88B1-42C4-9CAB-3109CA1AD303}"/>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3462942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68E459-B905-43E5-8E87-04C3B9CA8F72}"/>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3" name="Footer Placeholder 2">
            <a:extLst>
              <a:ext uri="{FF2B5EF4-FFF2-40B4-BE49-F238E27FC236}">
                <a16:creationId xmlns:a16="http://schemas.microsoft.com/office/drawing/2014/main" id="{1A6F2680-882A-4C0F-B50D-6CA8804B39A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9A9C4ED-9AFB-4AFD-9B40-8ECB70A0B13D}"/>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413851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5F6B6-2380-4CFF-948A-58F19607A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04E5E6-1151-4B74-A6B2-A2A18AA7E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081B200-37D4-43F6-8809-C9BAFF8A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816539-5515-4012-A5CE-BBD94AC41F1F}"/>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6" name="Footer Placeholder 5">
            <a:extLst>
              <a:ext uri="{FF2B5EF4-FFF2-40B4-BE49-F238E27FC236}">
                <a16:creationId xmlns:a16="http://schemas.microsoft.com/office/drawing/2014/main" id="{D456278D-74E1-4FA7-AA32-FED0DB9DA08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ABD54D6-2692-4458-8700-E65D46737AE7}"/>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57004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8100-15B0-42A9-A98D-5E88BD3DC6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D528CA1-3791-4686-8C6B-02B46D3133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D585E4-13A9-4ADC-86E8-33C844306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997996-8D75-4B9E-9956-3B5D31DF74EA}"/>
              </a:ext>
            </a:extLst>
          </p:cNvPr>
          <p:cNvSpPr>
            <a:spLocks noGrp="1"/>
          </p:cNvSpPr>
          <p:nvPr>
            <p:ph type="dt" sz="half" idx="10"/>
          </p:nvPr>
        </p:nvSpPr>
        <p:spPr/>
        <p:txBody>
          <a:bodyPr/>
          <a:lstStyle/>
          <a:p>
            <a:fld id="{677A8078-C3CA-4688-B7E7-426451ED0EBE}" type="datetimeFigureOut">
              <a:rPr lang="en-GB" smtClean="0"/>
              <a:t>17/09/2024</a:t>
            </a:fld>
            <a:endParaRPr lang="en-GB"/>
          </a:p>
        </p:txBody>
      </p:sp>
      <p:sp>
        <p:nvSpPr>
          <p:cNvPr id="6" name="Footer Placeholder 5">
            <a:extLst>
              <a:ext uri="{FF2B5EF4-FFF2-40B4-BE49-F238E27FC236}">
                <a16:creationId xmlns:a16="http://schemas.microsoft.com/office/drawing/2014/main" id="{DD3DAA3E-A546-4113-A246-FE9DC7CB223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2901A1-219C-475C-A57C-8FB5DDEA823C}"/>
              </a:ext>
            </a:extLst>
          </p:cNvPr>
          <p:cNvSpPr>
            <a:spLocks noGrp="1"/>
          </p:cNvSpPr>
          <p:nvPr>
            <p:ph type="sldNum" sz="quarter" idx="12"/>
          </p:nvPr>
        </p:nvSpPr>
        <p:spPr/>
        <p:txBody>
          <a:bodyPr/>
          <a:lstStyle/>
          <a:p>
            <a:fld id="{2824CC68-C8CA-4ACB-A6F1-30917ABDAD1D}" type="slidenum">
              <a:rPr lang="en-GB" smtClean="0"/>
              <a:t>‹#›</a:t>
            </a:fld>
            <a:endParaRPr lang="en-GB"/>
          </a:p>
        </p:txBody>
      </p:sp>
    </p:spTree>
    <p:extLst>
      <p:ext uri="{BB962C8B-B14F-4D97-AF65-F5344CB8AC3E}">
        <p14:creationId xmlns:p14="http://schemas.microsoft.com/office/powerpoint/2010/main" val="45200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F1619B-A8F7-41E8-AA69-C629E4A0E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F0BC0B9-5533-4A8E-9DD2-C41560DCD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EE33AF-64A0-46F1-9753-C210D3B101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7A8078-C3CA-4688-B7E7-426451ED0EBE}" type="datetimeFigureOut">
              <a:rPr lang="en-GB" smtClean="0"/>
              <a:t>17/09/2024</a:t>
            </a:fld>
            <a:endParaRPr lang="en-GB"/>
          </a:p>
        </p:txBody>
      </p:sp>
      <p:sp>
        <p:nvSpPr>
          <p:cNvPr id="5" name="Footer Placeholder 4">
            <a:extLst>
              <a:ext uri="{FF2B5EF4-FFF2-40B4-BE49-F238E27FC236}">
                <a16:creationId xmlns:a16="http://schemas.microsoft.com/office/drawing/2014/main" id="{828444CF-D697-4945-A38C-B0165C1896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716DE16-E2D5-46DE-95DB-0EB1263535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4CC68-C8CA-4ACB-A6F1-30917ABDAD1D}" type="slidenum">
              <a:rPr lang="en-GB" smtClean="0"/>
              <a:t>‹#›</a:t>
            </a:fld>
            <a:endParaRPr lang="en-GB"/>
          </a:p>
        </p:txBody>
      </p:sp>
    </p:spTree>
    <p:extLst>
      <p:ext uri="{BB962C8B-B14F-4D97-AF65-F5344CB8AC3E}">
        <p14:creationId xmlns:p14="http://schemas.microsoft.com/office/powerpoint/2010/main" val="3628727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0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0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1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chart" Target="../charts/chart2.xml"/><Relationship Id="rId4" Type="http://schemas.openxmlformats.org/officeDocument/2006/relationships/chart" Target="../charts/char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9.png"/><Relationship Id="rId4" Type="http://schemas.openxmlformats.org/officeDocument/2006/relationships/image" Target="../media/image178.png"/></Relationships>
</file>

<file path=ppt/slides/_rels/slide1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5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5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6.png"/><Relationship Id="rId4" Type="http://schemas.openxmlformats.org/officeDocument/2006/relationships/image" Target="../media/image141.png"/><Relationship Id="rId9" Type="http://schemas.openxmlformats.org/officeDocument/2006/relationships/image" Target="../media/image214.png"/></Relationships>
</file>

<file path=ppt/slides/_rels/slide17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8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19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3.png"/><Relationship Id="rId4" Type="http://schemas.openxmlformats.org/officeDocument/2006/relationships/image" Target="../media/image25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21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s://www.tensorflow.org/datasets/catalog/overview"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22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23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24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5.png"/><Relationship Id="rId9" Type="http://schemas.openxmlformats.org/officeDocument/2006/relationships/image" Target="../media/image23.png"/></Relationships>
</file>

<file path=ppt/slides/_rels/slide25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hyperlink" Target="https://www.tensorflow.org/api_docs/python/tf/keras/activations"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25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8.jpe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8.jpe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3.gif"/><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9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9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6.png"/><Relationship Id="rId4" Type="http://schemas.openxmlformats.org/officeDocument/2006/relationships/image" Target="../media/image141.png"/><Relationship Id="rId9" Type="http://schemas.openxmlformats.org/officeDocument/2006/relationships/image" Target="../media/image1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11D2B0-5BFF-DD72-54D9-55D0C33B6FC0}"/>
              </a:ext>
            </a:extLst>
          </p:cNvPr>
          <p:cNvSpPr>
            <a:spLocks noGrp="1"/>
          </p:cNvSpPr>
          <p:nvPr>
            <p:ph type="ctrTitle"/>
          </p:nvPr>
        </p:nvSpPr>
        <p:spPr/>
        <p:txBody>
          <a:bodyPr/>
          <a:lstStyle/>
          <a:p>
            <a:r>
              <a:rPr lang="en-US"/>
              <a:t>CS 271</a:t>
            </a:r>
          </a:p>
        </p:txBody>
      </p:sp>
      <p:sp>
        <p:nvSpPr>
          <p:cNvPr id="5" name="Subtitle 4">
            <a:extLst>
              <a:ext uri="{FF2B5EF4-FFF2-40B4-BE49-F238E27FC236}">
                <a16:creationId xmlns:a16="http://schemas.microsoft.com/office/drawing/2014/main" id="{9431C5ED-7619-D620-2A22-51E2E319E422}"/>
              </a:ext>
            </a:extLst>
          </p:cNvPr>
          <p:cNvSpPr>
            <a:spLocks noGrp="1"/>
          </p:cNvSpPr>
          <p:nvPr>
            <p:ph type="subTitle" idx="1"/>
          </p:nvPr>
        </p:nvSpPr>
        <p:spPr/>
        <p:txBody>
          <a:bodyPr/>
          <a:lstStyle/>
          <a:p>
            <a:r>
              <a:rPr lang="en-US"/>
              <a:t>Topics in Machine Learning</a:t>
            </a:r>
          </a:p>
          <a:p>
            <a:endParaRPr lang="en-US"/>
          </a:p>
          <a:p>
            <a:r>
              <a:rPr lang="en-US"/>
              <a:t>Fall 2024</a:t>
            </a:r>
          </a:p>
        </p:txBody>
      </p:sp>
    </p:spTree>
    <p:extLst>
      <p:ext uri="{BB962C8B-B14F-4D97-AF65-F5344CB8AC3E}">
        <p14:creationId xmlns:p14="http://schemas.microsoft.com/office/powerpoint/2010/main" val="1110667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DD05-C4A2-1FBE-29CE-0CE01D1C261E}"/>
              </a:ext>
            </a:extLst>
          </p:cNvPr>
          <p:cNvSpPr>
            <a:spLocks noGrp="1"/>
          </p:cNvSpPr>
          <p:nvPr>
            <p:ph type="title"/>
          </p:nvPr>
        </p:nvSpPr>
        <p:spPr/>
        <p:txBody>
          <a:bodyPr/>
          <a:lstStyle/>
          <a:p>
            <a:r>
              <a:rPr lang="en-US"/>
              <a:t>Training</a:t>
            </a:r>
          </a:p>
        </p:txBody>
      </p:sp>
      <p:sp>
        <p:nvSpPr>
          <p:cNvPr id="3" name="Content Placeholder 2">
            <a:extLst>
              <a:ext uri="{FF2B5EF4-FFF2-40B4-BE49-F238E27FC236}">
                <a16:creationId xmlns:a16="http://schemas.microsoft.com/office/drawing/2014/main" id="{F831BD46-B84B-6035-876A-7E486A1A949C}"/>
              </a:ext>
            </a:extLst>
          </p:cNvPr>
          <p:cNvSpPr>
            <a:spLocks noGrp="1"/>
          </p:cNvSpPr>
          <p:nvPr>
            <p:ph idx="1"/>
          </p:nvPr>
        </p:nvSpPr>
        <p:spPr/>
        <p:txBody>
          <a:bodyPr>
            <a:normAutofit/>
          </a:bodyPr>
          <a:lstStyle/>
          <a:p>
            <a:pPr>
              <a:buFont typeface="Wingdings" panose="05000000000000000000" pitchFamily="2" charset="2"/>
              <a:buChar char="Ø"/>
            </a:pPr>
            <a:r>
              <a:rPr lang="en-US"/>
              <a:t>How can we influence test set performance when we only have access to the training set?</a:t>
            </a:r>
          </a:p>
          <a:p>
            <a:pPr>
              <a:buFont typeface="Wingdings" panose="05000000000000000000" pitchFamily="2" charset="2"/>
              <a:buChar char="Ø"/>
            </a:pPr>
            <a:endParaRPr lang="en-US"/>
          </a:p>
          <a:p>
            <a:pPr lvl="1"/>
            <a:r>
              <a:rPr lang="en-US"/>
              <a:t>If the training and test set are chosen </a:t>
            </a:r>
            <a:r>
              <a:rPr lang="en-US">
                <a:solidFill>
                  <a:srgbClr val="C00000"/>
                </a:solidFill>
              </a:rPr>
              <a:t>without any specific criteria</a:t>
            </a:r>
            <a:r>
              <a:rPr lang="en-US"/>
              <a:t>, our options are limited.</a:t>
            </a:r>
          </a:p>
          <a:p>
            <a:pPr marL="0" indent="0">
              <a:buNone/>
            </a:pPr>
            <a:endParaRPr lang="en-US"/>
          </a:p>
          <a:p>
            <a:pPr lvl="1"/>
            <a:r>
              <a:rPr lang="en-US"/>
              <a:t>However, if we're permitted to </a:t>
            </a:r>
            <a:r>
              <a:rPr lang="en-US">
                <a:solidFill>
                  <a:srgbClr val="00B050"/>
                </a:solidFill>
              </a:rPr>
              <a:t>make certain assumptions </a:t>
            </a:r>
            <a:r>
              <a:rPr lang="en-US"/>
              <a:t>about the collection of training and test sets, there's room for improvement.</a:t>
            </a:r>
          </a:p>
        </p:txBody>
      </p:sp>
    </p:spTree>
    <p:extLst>
      <p:ext uri="{BB962C8B-B14F-4D97-AF65-F5344CB8AC3E}">
        <p14:creationId xmlns:p14="http://schemas.microsoft.com/office/powerpoint/2010/main" val="31719152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64234-43F2-4720-B437-7269DC8346E6}"/>
              </a:ext>
            </a:extLst>
          </p:cNvPr>
          <p:cNvSpPr>
            <a:spLocks noGrp="1"/>
          </p:cNvSpPr>
          <p:nvPr>
            <p:ph idx="1"/>
          </p:nvPr>
        </p:nvSpPr>
        <p:spPr>
          <a:xfrm>
            <a:off x="5238547" y="478631"/>
            <a:ext cx="6592092" cy="5900738"/>
          </a:xfrm>
        </p:spPr>
        <p:txBody>
          <a:bodyPr>
            <a:normAutofit/>
          </a:bodyPr>
          <a:lstStyle/>
          <a:p>
            <a:pPr marL="0" indent="0">
              <a:buNone/>
            </a:pPr>
            <a:endParaRPr lang="en-GB"/>
          </a:p>
          <a:p>
            <a:endParaRPr lang="en-GB"/>
          </a:p>
          <a:p>
            <a:r>
              <a:rPr lang="en-GB"/>
              <a:t>The two consecutive linear transformation became a single one </a:t>
            </a:r>
          </a:p>
          <a:p>
            <a:pPr marL="0" indent="0">
              <a:buNone/>
            </a:pPr>
            <a:endParaRPr lang="en-GB"/>
          </a:p>
          <a:p>
            <a:pPr marL="0" indent="0">
              <a:buNone/>
            </a:pPr>
            <a:endParaRPr lang="en-GB"/>
          </a:p>
        </p:txBody>
      </p:sp>
      <p:pic>
        <p:nvPicPr>
          <p:cNvPr id="4" name="Picture 3">
            <a:extLst>
              <a:ext uri="{FF2B5EF4-FFF2-40B4-BE49-F238E27FC236}">
                <a16:creationId xmlns:a16="http://schemas.microsoft.com/office/drawing/2014/main" id="{FC5DB2CF-0637-4660-B842-98D6B9537605}"/>
              </a:ext>
            </a:extLst>
          </p:cNvPr>
          <p:cNvPicPr>
            <a:picLocks noChangeAspect="1"/>
          </p:cNvPicPr>
          <p:nvPr/>
        </p:nvPicPr>
        <p:blipFill>
          <a:blip r:embed="rId3"/>
          <a:stretch>
            <a:fillRect/>
          </a:stretch>
        </p:blipFill>
        <p:spPr>
          <a:xfrm>
            <a:off x="533197" y="0"/>
            <a:ext cx="4705350" cy="6581775"/>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F8BAEA7-FE20-49C1-BD2C-FABDF78663C7}"/>
                  </a:ext>
                </a:extLst>
              </p:cNvPr>
              <p:cNvSpPr/>
              <p:nvPr/>
            </p:nvSpPr>
            <p:spPr>
              <a:xfrm>
                <a:off x="7400735" y="492965"/>
                <a:ext cx="17908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y</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x</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w</m:t>
                      </m:r>
                      <m:r>
                        <a:rPr lang="en-US" sz="2800" b="0" i="0" smtClean="0">
                          <a:latin typeface="Cambria Math" panose="02040503050406030204" pitchFamily="18" charset="0"/>
                        </a:rPr>
                        <m:t>′</m:t>
                      </m:r>
                    </m:oMath>
                  </m:oMathPara>
                </a14:m>
                <a:endParaRPr lang="en-GB" sz="2800"/>
              </a:p>
            </p:txBody>
          </p:sp>
        </mc:Choice>
        <mc:Fallback>
          <p:sp>
            <p:nvSpPr>
              <p:cNvPr id="5" name="Rectangle 4">
                <a:extLst>
                  <a:ext uri="{FF2B5EF4-FFF2-40B4-BE49-F238E27FC236}">
                    <a16:creationId xmlns:a16="http://schemas.microsoft.com/office/drawing/2014/main" id="{0F8BAEA7-FE20-49C1-BD2C-FABDF78663C7}"/>
                  </a:ext>
                </a:extLst>
              </p:cNvPr>
              <p:cNvSpPr>
                <a:spLocks noRot="1" noChangeAspect="1" noMove="1" noResize="1" noEditPoints="1" noAdjustHandles="1" noChangeArrowheads="1" noChangeShapeType="1" noTextEdit="1"/>
              </p:cNvSpPr>
              <p:nvPr/>
            </p:nvSpPr>
            <p:spPr>
              <a:xfrm>
                <a:off x="7400735" y="492965"/>
                <a:ext cx="1790875"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863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64234-43F2-4720-B437-7269DC8346E6}"/>
              </a:ext>
            </a:extLst>
          </p:cNvPr>
          <p:cNvSpPr>
            <a:spLocks noGrp="1"/>
          </p:cNvSpPr>
          <p:nvPr>
            <p:ph idx="1"/>
          </p:nvPr>
        </p:nvSpPr>
        <p:spPr>
          <a:xfrm>
            <a:off x="5238547" y="478631"/>
            <a:ext cx="6592092" cy="5900738"/>
          </a:xfrm>
        </p:spPr>
        <p:txBody>
          <a:bodyPr>
            <a:normAutofit/>
          </a:bodyPr>
          <a:lstStyle/>
          <a:p>
            <a:pPr marL="0" indent="0">
              <a:buNone/>
            </a:pPr>
            <a:endParaRPr lang="en-GB"/>
          </a:p>
          <a:p>
            <a:pPr marL="0" indent="0">
              <a:buNone/>
            </a:pPr>
            <a:endParaRPr lang="en-GB"/>
          </a:p>
          <a:p>
            <a:r>
              <a:rPr lang="en-GB"/>
              <a:t>The two consecutive linear transformation became a single one</a:t>
            </a:r>
          </a:p>
          <a:p>
            <a:endParaRPr lang="en-GB"/>
          </a:p>
          <a:p>
            <a:r>
              <a:rPr lang="en-GB"/>
              <a:t>No matter how many hidden layers we have, they would always stack together</a:t>
            </a:r>
          </a:p>
          <a:p>
            <a:pPr marL="0" indent="0">
              <a:buNone/>
            </a:pPr>
            <a:endParaRPr lang="en-GB"/>
          </a:p>
          <a:p>
            <a:r>
              <a:rPr lang="en-GB"/>
              <a:t>The network returns to be </a:t>
            </a:r>
            <a:r>
              <a:rPr lang="en-GB">
                <a:solidFill>
                  <a:srgbClr val="C00000"/>
                </a:solidFill>
              </a:rPr>
              <a:t>just a simple linear model</a:t>
            </a:r>
            <a:r>
              <a:rPr lang="en-GB"/>
              <a:t>, incapacitated to solve complex problems</a:t>
            </a:r>
          </a:p>
          <a:p>
            <a:pPr marL="0" indent="0">
              <a:buNone/>
            </a:pPr>
            <a:endParaRPr lang="en-GB"/>
          </a:p>
        </p:txBody>
      </p:sp>
      <p:pic>
        <p:nvPicPr>
          <p:cNvPr id="5" name="Picture 4">
            <a:extLst>
              <a:ext uri="{FF2B5EF4-FFF2-40B4-BE49-F238E27FC236}">
                <a16:creationId xmlns:a16="http://schemas.microsoft.com/office/drawing/2014/main" id="{87C6E62D-C3E6-4117-8C56-D5207B789343}"/>
              </a:ext>
            </a:extLst>
          </p:cNvPr>
          <p:cNvPicPr>
            <a:picLocks noChangeAspect="1"/>
          </p:cNvPicPr>
          <p:nvPr/>
        </p:nvPicPr>
        <p:blipFill>
          <a:blip r:embed="rId3"/>
          <a:stretch>
            <a:fillRect/>
          </a:stretch>
        </p:blipFill>
        <p:spPr>
          <a:xfrm>
            <a:off x="646990" y="169220"/>
            <a:ext cx="3971925" cy="6305550"/>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C627509-9826-4893-9287-27235CB58D15}"/>
                  </a:ext>
                </a:extLst>
              </p:cNvPr>
              <p:cNvSpPr/>
              <p:nvPr/>
            </p:nvSpPr>
            <p:spPr>
              <a:xfrm>
                <a:off x="7400735" y="492965"/>
                <a:ext cx="17908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y</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x</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w</m:t>
                      </m:r>
                      <m:r>
                        <a:rPr lang="en-US" sz="2800" b="0" i="0" smtClean="0">
                          <a:latin typeface="Cambria Math" panose="02040503050406030204" pitchFamily="18" charset="0"/>
                        </a:rPr>
                        <m:t>′</m:t>
                      </m:r>
                    </m:oMath>
                  </m:oMathPara>
                </a14:m>
                <a:endParaRPr lang="en-GB" sz="2800"/>
              </a:p>
            </p:txBody>
          </p:sp>
        </mc:Choice>
        <mc:Fallback>
          <p:sp>
            <p:nvSpPr>
              <p:cNvPr id="7" name="Rectangle 6">
                <a:extLst>
                  <a:ext uri="{FF2B5EF4-FFF2-40B4-BE49-F238E27FC236}">
                    <a16:creationId xmlns:a16="http://schemas.microsoft.com/office/drawing/2014/main" id="{7C627509-9826-4893-9287-27235CB58D15}"/>
                  </a:ext>
                </a:extLst>
              </p:cNvPr>
              <p:cNvSpPr>
                <a:spLocks noRot="1" noChangeAspect="1" noMove="1" noResize="1" noEditPoints="1" noAdjustHandles="1" noChangeArrowheads="1" noChangeShapeType="1" noTextEdit="1"/>
              </p:cNvSpPr>
              <p:nvPr/>
            </p:nvSpPr>
            <p:spPr>
              <a:xfrm>
                <a:off x="7400735" y="492965"/>
                <a:ext cx="1790875"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6854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C127-AC78-4140-8567-8CE1AB3B152C}"/>
              </a:ext>
            </a:extLst>
          </p:cNvPr>
          <p:cNvSpPr>
            <a:spLocks noGrp="1"/>
          </p:cNvSpPr>
          <p:nvPr>
            <p:ph type="title"/>
          </p:nvPr>
        </p:nvSpPr>
        <p:spPr/>
        <p:txBody>
          <a:bodyPr/>
          <a:lstStyle/>
          <a:p>
            <a:r>
              <a:rPr lang="en-US"/>
              <a:t>Activation Functions</a:t>
            </a:r>
            <a:endParaRPr lang="en-GB"/>
          </a:p>
        </p:txBody>
      </p:sp>
      <p:sp>
        <p:nvSpPr>
          <p:cNvPr id="3" name="Content Placeholder 2">
            <a:extLst>
              <a:ext uri="{FF2B5EF4-FFF2-40B4-BE49-F238E27FC236}">
                <a16:creationId xmlns:a16="http://schemas.microsoft.com/office/drawing/2014/main" id="{8232C67C-1357-4613-BDE9-2A1D924564FF}"/>
              </a:ext>
            </a:extLst>
          </p:cNvPr>
          <p:cNvSpPr>
            <a:spLocks noGrp="1"/>
          </p:cNvSpPr>
          <p:nvPr>
            <p:ph idx="1"/>
          </p:nvPr>
        </p:nvSpPr>
        <p:spPr/>
        <p:txBody>
          <a:bodyPr vert="horz" lIns="91440" tIns="45720" rIns="91440" bIns="45720" rtlCol="0" anchor="t">
            <a:normAutofit/>
          </a:bodyPr>
          <a:lstStyle/>
          <a:p>
            <a:endParaRPr lang="en-US"/>
          </a:p>
          <a:p>
            <a:r>
              <a:rPr lang="en-US"/>
              <a:t>The non-linearity is an </a:t>
            </a:r>
            <a:r>
              <a:rPr lang="en-US" b="1"/>
              <a:t>Activation Function</a:t>
            </a:r>
            <a:endParaRPr lang="en-US" b="1">
              <a:cs typeface="Calibri"/>
            </a:endParaRPr>
          </a:p>
          <a:p>
            <a:pPr marL="457200" lvl="1" indent="0">
              <a:buNone/>
            </a:pPr>
            <a:r>
              <a:rPr lang="en-GB"/>
              <a:t>It tells when the linear model has to “swap”</a:t>
            </a:r>
            <a:endParaRPr lang="en-GB">
              <a:cs typeface="Calibri"/>
            </a:endParaRPr>
          </a:p>
          <a:p>
            <a:endParaRPr lang="en-GB"/>
          </a:p>
          <a:p>
            <a:r>
              <a:rPr lang="en-GB"/>
              <a:t>These type of functions are (usually) </a:t>
            </a:r>
            <a:r>
              <a:rPr lang="en-GB" b="1"/>
              <a:t>monotonic</a:t>
            </a:r>
            <a:r>
              <a:rPr lang="en-GB"/>
              <a:t>, </a:t>
            </a:r>
            <a:r>
              <a:rPr lang="en-GB" b="1"/>
              <a:t>continuous</a:t>
            </a:r>
            <a:r>
              <a:rPr lang="en-GB"/>
              <a:t> and </a:t>
            </a:r>
            <a:r>
              <a:rPr lang="en-GB" b="1" u="sng"/>
              <a:t>differentiable</a:t>
            </a:r>
            <a:r>
              <a:rPr lang="en-GB"/>
              <a:t> </a:t>
            </a:r>
            <a:endParaRPr lang="en-GB">
              <a:cs typeface="Calibri"/>
            </a:endParaRPr>
          </a:p>
        </p:txBody>
      </p:sp>
    </p:spTree>
    <p:extLst>
      <p:ext uri="{BB962C8B-B14F-4D97-AF65-F5344CB8AC3E}">
        <p14:creationId xmlns:p14="http://schemas.microsoft.com/office/powerpoint/2010/main" val="2209479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FCE0-40C9-E233-21B6-132A6B0059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42863-5EC7-54A7-A006-CB042015823B}"/>
              </a:ext>
            </a:extLst>
          </p:cNvPr>
          <p:cNvSpPr>
            <a:spLocks noGrp="1"/>
          </p:cNvSpPr>
          <p:nvPr>
            <p:ph type="title"/>
          </p:nvPr>
        </p:nvSpPr>
        <p:spPr/>
        <p:txBody>
          <a:bodyPr/>
          <a:lstStyle/>
          <a:p>
            <a:r>
              <a:rPr lang="en-US"/>
              <a:t>Activation Functions</a:t>
            </a:r>
            <a:endParaRPr lang="en-GB"/>
          </a:p>
        </p:txBody>
      </p:sp>
      <p:sp>
        <p:nvSpPr>
          <p:cNvPr id="3" name="Content Placeholder 2">
            <a:extLst>
              <a:ext uri="{FF2B5EF4-FFF2-40B4-BE49-F238E27FC236}">
                <a16:creationId xmlns:a16="http://schemas.microsoft.com/office/drawing/2014/main" id="{D24517CC-2771-598D-1C3F-BD8358ED7806}"/>
              </a:ext>
            </a:extLst>
          </p:cNvPr>
          <p:cNvSpPr>
            <a:spLocks noGrp="1"/>
          </p:cNvSpPr>
          <p:nvPr>
            <p:ph idx="1"/>
          </p:nvPr>
        </p:nvSpPr>
        <p:spPr>
          <a:xfrm>
            <a:off x="838200" y="5158740"/>
            <a:ext cx="10652760" cy="1455420"/>
          </a:xfrm>
        </p:spPr>
        <p:txBody>
          <a:bodyPr vert="horz" lIns="91440" tIns="45720" rIns="91440" bIns="45720" rtlCol="0" anchor="t">
            <a:normAutofit fontScale="77500" lnSpcReduction="20000"/>
          </a:bodyPr>
          <a:lstStyle/>
          <a:p>
            <a:pPr>
              <a:buFont typeface="Wingdings" panose="05000000000000000000" pitchFamily="2" charset="2"/>
              <a:buChar char="Ø"/>
            </a:pPr>
            <a:r>
              <a:rPr lang="en-GB">
                <a:cs typeface="Calibri"/>
              </a:rPr>
              <a:t>Sigmoid </a:t>
            </a:r>
            <a:r>
              <a:rPr lang="en-US"/>
              <a:t>saturates for large positive and negative inputs</a:t>
            </a:r>
          </a:p>
          <a:p>
            <a:pPr algn="l"/>
            <a:r>
              <a:rPr lang="en-US" b="0" i="0">
                <a:solidFill>
                  <a:srgbClr val="000000"/>
                </a:solidFill>
                <a:effectLst/>
              </a:rPr>
              <a:t>The </a:t>
            </a:r>
            <a:r>
              <a:rPr lang="en-US" b="1" i="0">
                <a:solidFill>
                  <a:srgbClr val="FF0000"/>
                </a:solidFill>
                <a:effectLst/>
              </a:rPr>
              <a:t>vanishing gradient problem </a:t>
            </a:r>
            <a:r>
              <a:rPr lang="en-US" b="0" i="0">
                <a:solidFill>
                  <a:srgbClr val="000000"/>
                </a:solidFill>
                <a:effectLst/>
              </a:rPr>
              <a:t>occurs in saturated regimes where the output’s gradient with respect to the input is nearly zero</a:t>
            </a:r>
          </a:p>
          <a:p>
            <a:pPr marL="457200" lvl="1" indent="0">
              <a:buNone/>
            </a:pPr>
            <a:r>
              <a:rPr lang="en-US" b="0" i="0">
                <a:solidFill>
                  <a:srgbClr val="000000"/>
                </a:solidFill>
                <a:effectLst/>
              </a:rPr>
              <a:t>This prevents gradient signals from higher layers from reaching earlier layers during backpropagation, making it difficult to train models using gradient descent.</a:t>
            </a:r>
          </a:p>
        </p:txBody>
      </p:sp>
      <p:pic>
        <p:nvPicPr>
          <p:cNvPr id="5" name="Picture 4">
            <a:extLst>
              <a:ext uri="{FF2B5EF4-FFF2-40B4-BE49-F238E27FC236}">
                <a16:creationId xmlns:a16="http://schemas.microsoft.com/office/drawing/2014/main" id="{12F080DE-58F9-8F40-B35F-B5A5ED72402A}"/>
              </a:ext>
            </a:extLst>
          </p:cNvPr>
          <p:cNvPicPr>
            <a:picLocks noChangeAspect="1"/>
          </p:cNvPicPr>
          <p:nvPr/>
        </p:nvPicPr>
        <p:blipFill>
          <a:blip r:embed="rId2"/>
          <a:stretch>
            <a:fillRect/>
          </a:stretch>
        </p:blipFill>
        <p:spPr>
          <a:xfrm>
            <a:off x="1116068" y="1376923"/>
            <a:ext cx="4563112" cy="3610479"/>
          </a:xfrm>
          <a:prstGeom prst="rect">
            <a:avLst/>
          </a:prstGeom>
        </p:spPr>
      </p:pic>
      <p:pic>
        <p:nvPicPr>
          <p:cNvPr id="7" name="Picture 6">
            <a:extLst>
              <a:ext uri="{FF2B5EF4-FFF2-40B4-BE49-F238E27FC236}">
                <a16:creationId xmlns:a16="http://schemas.microsoft.com/office/drawing/2014/main" id="{EDD62E5D-2DD5-9BC9-1A7F-5C6087B71668}"/>
              </a:ext>
            </a:extLst>
          </p:cNvPr>
          <p:cNvPicPr>
            <a:picLocks noChangeAspect="1"/>
          </p:cNvPicPr>
          <p:nvPr/>
        </p:nvPicPr>
        <p:blipFill>
          <a:blip r:embed="rId3"/>
          <a:stretch>
            <a:fillRect/>
          </a:stretch>
        </p:blipFill>
        <p:spPr>
          <a:xfrm>
            <a:off x="6512822" y="1415028"/>
            <a:ext cx="4534533" cy="3572374"/>
          </a:xfrm>
          <a:prstGeom prst="rect">
            <a:avLst/>
          </a:prstGeom>
        </p:spPr>
      </p:pic>
    </p:spTree>
    <p:extLst>
      <p:ext uri="{BB962C8B-B14F-4D97-AF65-F5344CB8AC3E}">
        <p14:creationId xmlns:p14="http://schemas.microsoft.com/office/powerpoint/2010/main" val="780602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18C18-C78E-2A8F-330C-A0EEF4004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D56EB-8B47-3D42-E020-EBA520FE15AB}"/>
              </a:ext>
            </a:extLst>
          </p:cNvPr>
          <p:cNvSpPr>
            <a:spLocks noGrp="1"/>
          </p:cNvSpPr>
          <p:nvPr>
            <p:ph type="title"/>
          </p:nvPr>
        </p:nvSpPr>
        <p:spPr/>
        <p:txBody>
          <a:bodyPr/>
          <a:lstStyle/>
          <a:p>
            <a:r>
              <a:rPr lang="en-US"/>
              <a:t>Activation Functions</a:t>
            </a:r>
            <a:endParaRPr lang="en-GB"/>
          </a:p>
        </p:txBody>
      </p:sp>
      <p:sp>
        <p:nvSpPr>
          <p:cNvPr id="3" name="Content Placeholder 2">
            <a:extLst>
              <a:ext uri="{FF2B5EF4-FFF2-40B4-BE49-F238E27FC236}">
                <a16:creationId xmlns:a16="http://schemas.microsoft.com/office/drawing/2014/main" id="{6A47F229-F2F7-D407-3FB7-991D98CAFF5C}"/>
              </a:ext>
            </a:extLst>
          </p:cNvPr>
          <p:cNvSpPr>
            <a:spLocks noGrp="1"/>
          </p:cNvSpPr>
          <p:nvPr>
            <p:ph idx="1"/>
          </p:nvPr>
        </p:nvSpPr>
        <p:spPr>
          <a:xfrm>
            <a:off x="838200" y="5158740"/>
            <a:ext cx="10652760" cy="1455420"/>
          </a:xfrm>
        </p:spPr>
        <p:txBody>
          <a:bodyPr vert="horz" lIns="91440" tIns="45720" rIns="91440" bIns="45720" rtlCol="0" anchor="t">
            <a:normAutofit/>
          </a:bodyPr>
          <a:lstStyle/>
          <a:p>
            <a:pPr algn="l"/>
            <a:r>
              <a:rPr lang="en-US" b="0" i="0">
                <a:solidFill>
                  <a:srgbClr val="000000"/>
                </a:solidFill>
                <a:effectLst/>
              </a:rPr>
              <a:t>A crucial strategy for effectively training deep models involves </a:t>
            </a:r>
            <a:r>
              <a:rPr lang="en-US" b="0" i="0">
                <a:solidFill>
                  <a:srgbClr val="7030A0"/>
                </a:solidFill>
                <a:effectLst/>
              </a:rPr>
              <a:t>the use of non-saturating activation functions</a:t>
            </a:r>
            <a:endParaRPr lang="en-US" b="0" i="0">
              <a:solidFill>
                <a:srgbClr val="000000"/>
              </a:solidFill>
              <a:effectLst/>
            </a:endParaRPr>
          </a:p>
          <a:p>
            <a:pPr marL="457200" lvl="1" indent="0">
              <a:buNone/>
            </a:pPr>
            <a:r>
              <a:rPr lang="en-US">
                <a:solidFill>
                  <a:srgbClr val="000000"/>
                </a:solidFill>
              </a:rPr>
              <a:t>Ex, </a:t>
            </a:r>
            <a:r>
              <a:rPr lang="en-US" b="0" i="0">
                <a:solidFill>
                  <a:srgbClr val="000000"/>
                </a:solidFill>
                <a:effectLst/>
              </a:rPr>
              <a:t>the </a:t>
            </a:r>
            <a:r>
              <a:rPr lang="en-US" b="1" i="0">
                <a:solidFill>
                  <a:srgbClr val="000000"/>
                </a:solidFill>
                <a:effectLst/>
              </a:rPr>
              <a:t>Rectified Linear Unit </a:t>
            </a:r>
            <a:r>
              <a:rPr lang="en-US" b="0" i="0">
                <a:solidFill>
                  <a:srgbClr val="000000"/>
                </a:solidFill>
                <a:effectLst/>
              </a:rPr>
              <a:t>(</a:t>
            </a:r>
            <a:r>
              <a:rPr lang="en-US" b="1" i="0" err="1">
                <a:solidFill>
                  <a:srgbClr val="000000"/>
                </a:solidFill>
                <a:effectLst/>
              </a:rPr>
              <a:t>ReLU</a:t>
            </a:r>
            <a:r>
              <a:rPr lang="en-US" b="0" i="0">
                <a:solidFill>
                  <a:srgbClr val="000000"/>
                </a:solidFill>
                <a:effectLst/>
              </a:rPr>
              <a:t>)</a:t>
            </a:r>
          </a:p>
        </p:txBody>
      </p:sp>
      <p:pic>
        <p:nvPicPr>
          <p:cNvPr id="5" name="Picture 4">
            <a:extLst>
              <a:ext uri="{FF2B5EF4-FFF2-40B4-BE49-F238E27FC236}">
                <a16:creationId xmlns:a16="http://schemas.microsoft.com/office/drawing/2014/main" id="{C9A70ECC-1344-C5FF-A76F-B6633C622272}"/>
              </a:ext>
            </a:extLst>
          </p:cNvPr>
          <p:cNvPicPr>
            <a:picLocks noChangeAspect="1"/>
          </p:cNvPicPr>
          <p:nvPr/>
        </p:nvPicPr>
        <p:blipFill>
          <a:blip r:embed="rId2"/>
          <a:stretch>
            <a:fillRect/>
          </a:stretch>
        </p:blipFill>
        <p:spPr>
          <a:xfrm>
            <a:off x="1116068" y="1376923"/>
            <a:ext cx="4563112" cy="3610479"/>
          </a:xfrm>
          <a:prstGeom prst="rect">
            <a:avLst/>
          </a:prstGeom>
        </p:spPr>
      </p:pic>
      <p:pic>
        <p:nvPicPr>
          <p:cNvPr id="7" name="Picture 6">
            <a:extLst>
              <a:ext uri="{FF2B5EF4-FFF2-40B4-BE49-F238E27FC236}">
                <a16:creationId xmlns:a16="http://schemas.microsoft.com/office/drawing/2014/main" id="{1C3ECF14-0F68-7E36-8D3D-0DCF3670FE2C}"/>
              </a:ext>
            </a:extLst>
          </p:cNvPr>
          <p:cNvPicPr>
            <a:picLocks noChangeAspect="1"/>
          </p:cNvPicPr>
          <p:nvPr/>
        </p:nvPicPr>
        <p:blipFill>
          <a:blip r:embed="rId3"/>
          <a:stretch>
            <a:fillRect/>
          </a:stretch>
        </p:blipFill>
        <p:spPr>
          <a:xfrm>
            <a:off x="6512822" y="1415028"/>
            <a:ext cx="4534533" cy="3572374"/>
          </a:xfrm>
          <a:prstGeom prst="rect">
            <a:avLst/>
          </a:prstGeom>
        </p:spPr>
      </p:pic>
    </p:spTree>
    <p:extLst>
      <p:ext uri="{BB962C8B-B14F-4D97-AF65-F5344CB8AC3E}">
        <p14:creationId xmlns:p14="http://schemas.microsoft.com/office/powerpoint/2010/main" val="3225689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83CA-F1A6-0804-231D-D6DC96714A6E}"/>
              </a:ext>
            </a:extLst>
          </p:cNvPr>
          <p:cNvSpPr>
            <a:spLocks noGrp="1"/>
          </p:cNvSpPr>
          <p:nvPr>
            <p:ph type="title"/>
          </p:nvPr>
        </p:nvSpPr>
        <p:spPr/>
        <p:txBody>
          <a:bodyPr/>
          <a:lstStyle/>
          <a:p>
            <a:r>
              <a:rPr lang="en-US"/>
              <a:t>Sigmoid</a:t>
            </a:r>
          </a:p>
        </p:txBody>
      </p:sp>
      <p:sp>
        <p:nvSpPr>
          <p:cNvPr id="3" name="Content Placeholder 2">
            <a:extLst>
              <a:ext uri="{FF2B5EF4-FFF2-40B4-BE49-F238E27FC236}">
                <a16:creationId xmlns:a16="http://schemas.microsoft.com/office/drawing/2014/main" id="{97D8F49B-B51D-F144-44D1-245CC0BFCECE}"/>
              </a:ext>
            </a:extLst>
          </p:cNvPr>
          <p:cNvSpPr>
            <a:spLocks noGrp="1"/>
          </p:cNvSpPr>
          <p:nvPr>
            <p:ph idx="1"/>
          </p:nvPr>
        </p:nvSpPr>
        <p:spPr>
          <a:xfrm>
            <a:off x="838200" y="1825625"/>
            <a:ext cx="5459858" cy="4351338"/>
          </a:xfrm>
        </p:spPr>
        <p:txBody>
          <a:bodyPr/>
          <a:lstStyle/>
          <a:p>
            <a:pPr marL="0" indent="0">
              <a:buNone/>
            </a:pPr>
            <a:r>
              <a:rPr lang="en-US"/>
              <a:t>Cons:</a:t>
            </a:r>
          </a:p>
          <a:p>
            <a:pPr lvl="1"/>
            <a:r>
              <a:rPr lang="en-US" i="0">
                <a:effectLst/>
                <a:latin typeface="source-serif-pro"/>
              </a:rPr>
              <a:t> </a:t>
            </a:r>
            <a:r>
              <a:rPr lang="en-US" i="0">
                <a:solidFill>
                  <a:srgbClr val="C00000"/>
                </a:solidFill>
                <a:effectLst/>
                <a:latin typeface="source-serif-pro"/>
              </a:rPr>
              <a:t>Vanishing Gradient</a:t>
            </a:r>
          </a:p>
          <a:p>
            <a:pPr lvl="1"/>
            <a:r>
              <a:rPr lang="en-US">
                <a:solidFill>
                  <a:srgbClr val="242424"/>
                </a:solidFill>
                <a:latin typeface="source-serif-pro"/>
              </a:rPr>
              <a:t> Computationally expensive</a:t>
            </a:r>
            <a:endParaRPr lang="en-US"/>
          </a:p>
          <a:p>
            <a:pPr lvl="1"/>
            <a:r>
              <a:rPr lang="en-US"/>
              <a:t> The output doesn't start from 0 (but 0.5), which makes it less effective to update the weights</a:t>
            </a:r>
          </a:p>
          <a:p>
            <a:pPr lvl="1"/>
            <a:endParaRPr lang="en-US"/>
          </a:p>
        </p:txBody>
      </p:sp>
      <p:pic>
        <p:nvPicPr>
          <p:cNvPr id="1026" name="Picture 2">
            <a:extLst>
              <a:ext uri="{FF2B5EF4-FFF2-40B4-BE49-F238E27FC236}">
                <a16:creationId xmlns:a16="http://schemas.microsoft.com/office/drawing/2014/main" id="{3FC4EF1A-FABD-FF7B-3567-F64059D92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112196"/>
            <a:ext cx="47244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4760C3A-4D00-11F6-AF4F-C5C2F50CBE27}"/>
              </a:ext>
            </a:extLst>
          </p:cNvPr>
          <p:cNvPicPr>
            <a:picLocks noChangeAspect="1"/>
          </p:cNvPicPr>
          <p:nvPr/>
        </p:nvPicPr>
        <p:blipFill>
          <a:blip r:embed="rId4"/>
          <a:stretch>
            <a:fillRect/>
          </a:stretch>
        </p:blipFill>
        <p:spPr>
          <a:xfrm>
            <a:off x="6629400" y="5584149"/>
            <a:ext cx="1828800" cy="971550"/>
          </a:xfrm>
          <a:prstGeom prst="rect">
            <a:avLst/>
          </a:prstGeom>
        </p:spPr>
      </p:pic>
    </p:spTree>
    <p:extLst>
      <p:ext uri="{BB962C8B-B14F-4D97-AF65-F5344CB8AC3E}">
        <p14:creationId xmlns:p14="http://schemas.microsoft.com/office/powerpoint/2010/main" val="7060186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83CA-F1A6-0804-231D-D6DC96714A6E}"/>
              </a:ext>
            </a:extLst>
          </p:cNvPr>
          <p:cNvSpPr>
            <a:spLocks noGrp="1"/>
          </p:cNvSpPr>
          <p:nvPr>
            <p:ph type="title"/>
          </p:nvPr>
        </p:nvSpPr>
        <p:spPr/>
        <p:txBody>
          <a:bodyPr/>
          <a:lstStyle/>
          <a:p>
            <a:r>
              <a:rPr lang="en-US"/>
              <a:t>Hyperbolic Tangent (</a:t>
            </a:r>
            <a:r>
              <a:rPr lang="en-US" err="1"/>
              <a:t>TanH</a:t>
            </a:r>
            <a:r>
              <a:rPr lang="en-US"/>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D8F49B-B51D-F144-44D1-245CC0BFCECE}"/>
                  </a:ext>
                </a:extLst>
              </p:cNvPr>
              <p:cNvSpPr>
                <a:spLocks noGrp="1"/>
              </p:cNvSpPr>
              <p:nvPr>
                <p:ph idx="1"/>
              </p:nvPr>
            </p:nvSpPr>
            <p:spPr>
              <a:xfrm>
                <a:off x="838200" y="1825625"/>
                <a:ext cx="5459858" cy="4351338"/>
              </a:xfrm>
            </p:spPr>
            <p:txBody>
              <a:bodyPr/>
              <a:lstStyle/>
              <a:p>
                <a:pPr marL="0" indent="0">
                  <a:buNone/>
                </a:pPr>
                <a:r>
                  <a:rPr lang="en-US"/>
                  <a:t>Cons:</a:t>
                </a:r>
              </a:p>
              <a:p>
                <a:pPr lvl="1"/>
                <a:r>
                  <a:rPr lang="en-US" i="0">
                    <a:effectLst/>
                    <a:latin typeface="source-serif-pro"/>
                  </a:rPr>
                  <a:t> </a:t>
                </a:r>
                <a:r>
                  <a:rPr lang="en-US" i="0">
                    <a:solidFill>
                      <a:srgbClr val="C00000"/>
                    </a:solidFill>
                    <a:effectLst/>
                    <a:latin typeface="source-serif-pro"/>
                  </a:rPr>
                  <a:t>Vanishing Gradient </a:t>
                </a:r>
                <a:r>
                  <a:rPr lang="en-US" i="0">
                    <a:effectLst/>
                    <a:latin typeface="source-serif-pro"/>
                  </a:rPr>
                  <a:t>(still)</a:t>
                </a:r>
              </a:p>
              <a:p>
                <a:pPr lvl="1"/>
                <a:r>
                  <a:rPr lang="en-US">
                    <a:solidFill>
                      <a:srgbClr val="242424"/>
                    </a:solidFill>
                    <a:latin typeface="source-serif-pro"/>
                  </a:rPr>
                  <a:t> Computationally expensive</a:t>
                </a:r>
                <a:endParaRPr lang="en-US"/>
              </a:p>
              <a:p>
                <a:pPr lvl="1"/>
                <a:endParaRPr lang="en-US"/>
              </a:p>
              <a:p>
                <a:pPr lvl="1"/>
                <a:endParaRPr lang="en-US"/>
              </a:p>
              <a:p>
                <a:pPr marL="0" indent="0">
                  <a:buNone/>
                </a:pPr>
                <a:r>
                  <a:rPr lang="en-US"/>
                  <a:t>Pro:</a:t>
                </a:r>
              </a:p>
              <a:p>
                <a:pPr lvl="1"/>
                <a:r>
                  <a:rPr lang="en-US"/>
                  <a:t>It is </a:t>
                </a:r>
                <a14:m>
                  <m:oMath xmlns:m="http://schemas.openxmlformats.org/officeDocument/2006/math">
                    <m:r>
                      <a:rPr lang="en-US" i="1" dirty="0" smtClean="0">
                        <a:latin typeface="Cambria Math" panose="02040503050406030204" pitchFamily="18" charset="0"/>
                      </a:rPr>
                      <m:t>0</m:t>
                    </m:r>
                  </m:oMath>
                </a14:m>
                <a:r>
                  <a:rPr lang="en-US"/>
                  <a:t> centered, it helps the network converge faster</a:t>
                </a:r>
              </a:p>
              <a:p>
                <a:pPr lvl="1"/>
                <a:endParaRPr lang="en-US"/>
              </a:p>
            </p:txBody>
          </p:sp>
        </mc:Choice>
        <mc:Fallback>
          <p:sp>
            <p:nvSpPr>
              <p:cNvPr id="3" name="Content Placeholder 2">
                <a:extLst>
                  <a:ext uri="{FF2B5EF4-FFF2-40B4-BE49-F238E27FC236}">
                    <a16:creationId xmlns:a16="http://schemas.microsoft.com/office/drawing/2014/main" id="{97D8F49B-B51D-F144-44D1-245CC0BFCECE}"/>
                  </a:ext>
                </a:extLst>
              </p:cNvPr>
              <p:cNvSpPr>
                <a:spLocks noGrp="1" noRot="1" noChangeAspect="1" noMove="1" noResize="1" noEditPoints="1" noAdjustHandles="1" noChangeArrowheads="1" noChangeShapeType="1" noTextEdit="1"/>
              </p:cNvSpPr>
              <p:nvPr>
                <p:ph idx="1"/>
              </p:nvPr>
            </p:nvSpPr>
            <p:spPr>
              <a:xfrm>
                <a:off x="838200" y="1825625"/>
                <a:ext cx="5459858" cy="4351338"/>
              </a:xfrm>
              <a:blipFill>
                <a:blip r:embed="rId3"/>
                <a:stretch>
                  <a:fillRect l="-2346" t="-2241" r="-894"/>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22FA076C-33FD-8670-320F-9241D615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883" y="1889333"/>
            <a:ext cx="4905375" cy="3352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22EE48-8DCF-1630-E8E5-8D5C09B4D9A2}"/>
              </a:ext>
            </a:extLst>
          </p:cNvPr>
          <p:cNvPicPr>
            <a:picLocks noChangeAspect="1"/>
          </p:cNvPicPr>
          <p:nvPr/>
        </p:nvPicPr>
        <p:blipFill>
          <a:blip r:embed="rId5"/>
          <a:stretch>
            <a:fillRect/>
          </a:stretch>
        </p:blipFill>
        <p:spPr>
          <a:xfrm>
            <a:off x="6659043" y="5440778"/>
            <a:ext cx="1838325" cy="1009650"/>
          </a:xfrm>
          <a:prstGeom prst="rect">
            <a:avLst/>
          </a:prstGeom>
        </p:spPr>
      </p:pic>
    </p:spTree>
    <p:extLst>
      <p:ext uri="{BB962C8B-B14F-4D97-AF65-F5344CB8AC3E}">
        <p14:creationId xmlns:p14="http://schemas.microsoft.com/office/powerpoint/2010/main" val="12875469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83CA-F1A6-0804-231D-D6DC96714A6E}"/>
              </a:ext>
            </a:extLst>
          </p:cNvPr>
          <p:cNvSpPr>
            <a:spLocks noGrp="1"/>
          </p:cNvSpPr>
          <p:nvPr>
            <p:ph type="title"/>
          </p:nvPr>
        </p:nvSpPr>
        <p:spPr/>
        <p:txBody>
          <a:bodyPr/>
          <a:lstStyle/>
          <a:p>
            <a:r>
              <a:rPr lang="en-US"/>
              <a:t>Rectified Linear Unit (</a:t>
            </a:r>
            <a:r>
              <a:rPr lang="en-US" err="1"/>
              <a:t>ReLU</a:t>
            </a:r>
            <a:r>
              <a:rPr lang="en-US"/>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D8F49B-B51D-F144-44D1-245CC0BFCECE}"/>
                  </a:ext>
                </a:extLst>
              </p:cNvPr>
              <p:cNvSpPr>
                <a:spLocks noGrp="1"/>
              </p:cNvSpPr>
              <p:nvPr>
                <p:ph idx="1"/>
              </p:nvPr>
            </p:nvSpPr>
            <p:spPr>
              <a:xfrm>
                <a:off x="838200" y="1825625"/>
                <a:ext cx="5459858" cy="4351338"/>
              </a:xfrm>
            </p:spPr>
            <p:txBody>
              <a:bodyPr>
                <a:normAutofit fontScale="85000" lnSpcReduction="20000"/>
              </a:bodyPr>
              <a:lstStyle/>
              <a:p>
                <a:pPr marL="0" indent="0">
                  <a:buNone/>
                </a:pPr>
                <a:r>
                  <a:rPr lang="en-US"/>
                  <a:t>Cons:</a:t>
                </a:r>
              </a:p>
              <a:p>
                <a:pPr algn="l"/>
                <a:r>
                  <a:rPr lang="en-US">
                    <a:latin typeface="source-serif-pro"/>
                  </a:rPr>
                  <a:t> </a:t>
                </a:r>
                <a:r>
                  <a:rPr lang="en-US">
                    <a:solidFill>
                      <a:srgbClr val="C00000"/>
                    </a:solidFill>
                    <a:latin typeface="source-serif-pro"/>
                  </a:rPr>
                  <a:t>D</a:t>
                </a:r>
                <a:r>
                  <a:rPr lang="en-US" b="0" i="0">
                    <a:solidFill>
                      <a:srgbClr val="C00000"/>
                    </a:solidFill>
                    <a:effectLst/>
                    <a:latin typeface="source-serif-pro"/>
                  </a:rPr>
                  <a:t>ying </a:t>
                </a:r>
                <a:r>
                  <a:rPr lang="en-US" b="0" i="0" err="1">
                    <a:solidFill>
                      <a:srgbClr val="C00000"/>
                    </a:solidFill>
                    <a:effectLst/>
                    <a:latin typeface="source-serif-pro"/>
                  </a:rPr>
                  <a:t>ReLU</a:t>
                </a:r>
                <a:r>
                  <a:rPr lang="en-US" b="0" i="0">
                    <a:solidFill>
                      <a:srgbClr val="C00000"/>
                    </a:solidFill>
                    <a:effectLst/>
                    <a:latin typeface="source-serif-pro"/>
                  </a:rPr>
                  <a:t> problem </a:t>
                </a:r>
              </a:p>
              <a:p>
                <a:pPr marL="457200" lvl="1" indent="0">
                  <a:buNone/>
                </a:pPr>
                <a:r>
                  <a:rPr lang="en-US" b="0" i="0">
                    <a:solidFill>
                      <a:srgbClr val="242424"/>
                    </a:solidFill>
                    <a:effectLst/>
                    <a:latin typeface="source-serif-pro"/>
                  </a:rPr>
                  <a:t>The function is </a:t>
                </a:r>
                <a:r>
                  <a:rPr lang="en-US" b="0" i="0">
                    <a:solidFill>
                      <a:srgbClr val="C00000"/>
                    </a:solidFill>
                    <a:effectLst/>
                    <a:latin typeface="source-serif-pro"/>
                  </a:rPr>
                  <a:t>not differentiable </a:t>
                </a:r>
                <a:r>
                  <a:rPr lang="en-US" b="0" i="0">
                    <a:solidFill>
                      <a:srgbClr val="242424"/>
                    </a:solidFill>
                    <a:effectLst/>
                    <a:latin typeface="source-serif-pro"/>
                  </a:rPr>
                  <a:t>(no derivative at point 0 and negative inputs have derivative 0)</a:t>
                </a:r>
              </a:p>
              <a:p>
                <a:pPr lvl="1"/>
                <a:r>
                  <a:rPr lang="en-US" b="0" i="0">
                    <a:solidFill>
                      <a:srgbClr val="242424"/>
                    </a:solidFill>
                    <a:effectLst/>
                    <a:latin typeface="source-serif-pro"/>
                  </a:rPr>
                  <a:t>This may cause the weights to remain unchanged (unresponsive neurons) </a:t>
                </a:r>
              </a:p>
              <a:p>
                <a:pPr marL="457200" lvl="1" indent="0" algn="ctr">
                  <a:buNone/>
                </a:pPr>
                <a14:m>
                  <m:oMath xmlns:m="http://schemas.openxmlformats.org/officeDocument/2006/math">
                    <m:sSub>
                      <m:sSubPr>
                        <m:ctrlPr>
                          <a:rPr lang="en-US" b="0" i="1" smtClean="0">
                            <a:solidFill>
                              <a:srgbClr val="242424"/>
                            </a:solidFill>
                            <a:effectLst/>
                            <a:latin typeface="Cambria Math" panose="02040503050406030204" pitchFamily="18" charset="0"/>
                          </a:rPr>
                        </m:ctrlPr>
                      </m:sSubPr>
                      <m:e>
                        <m:r>
                          <a:rPr lang="en-US" b="0" i="1" smtClean="0">
                            <a:solidFill>
                              <a:srgbClr val="242424"/>
                            </a:solidFill>
                            <a:effectLst/>
                            <a:latin typeface="Cambria Math" panose="02040503050406030204" pitchFamily="18" charset="0"/>
                          </a:rPr>
                          <m:t>𝑤</m:t>
                        </m:r>
                      </m:e>
                      <m:sub>
                        <m:r>
                          <a:rPr lang="en-US" b="0" i="1" smtClean="0">
                            <a:solidFill>
                              <a:srgbClr val="242424"/>
                            </a:solidFill>
                            <a:effectLst/>
                            <a:latin typeface="Cambria Math" panose="02040503050406030204" pitchFamily="18" charset="0"/>
                          </a:rPr>
                          <m:t>𝑥</m:t>
                        </m:r>
                        <m:r>
                          <a:rPr lang="en-US" b="0" i="1" smtClean="0">
                            <a:solidFill>
                              <a:srgbClr val="242424"/>
                            </a:solidFill>
                            <a:effectLst/>
                            <a:latin typeface="Cambria Math" panose="02040503050406030204" pitchFamily="18" charset="0"/>
                          </a:rPr>
                          <m:t>+1</m:t>
                        </m:r>
                      </m:sub>
                    </m:sSub>
                    <m:r>
                      <a:rPr lang="en-US" b="0" i="1" smtClean="0">
                        <a:solidFill>
                          <a:srgbClr val="242424"/>
                        </a:solidFill>
                        <a:effectLst/>
                        <a:latin typeface="Cambria Math" panose="02040503050406030204" pitchFamily="18" charset="0"/>
                      </a:rPr>
                      <m:t>=</m:t>
                    </m:r>
                    <m:sSub>
                      <m:sSubPr>
                        <m:ctrlPr>
                          <a:rPr lang="en-US" b="0" i="1" smtClean="0">
                            <a:solidFill>
                              <a:srgbClr val="242424"/>
                            </a:solidFill>
                            <a:effectLst/>
                            <a:latin typeface="Cambria Math" panose="02040503050406030204" pitchFamily="18" charset="0"/>
                          </a:rPr>
                        </m:ctrlPr>
                      </m:sSubPr>
                      <m:e>
                        <m:r>
                          <a:rPr lang="en-US" b="0" i="1" smtClean="0">
                            <a:solidFill>
                              <a:srgbClr val="242424"/>
                            </a:solidFill>
                            <a:effectLst/>
                            <a:latin typeface="Cambria Math" panose="02040503050406030204" pitchFamily="18" charset="0"/>
                          </a:rPr>
                          <m:t>𝑤</m:t>
                        </m:r>
                      </m:e>
                      <m:sub>
                        <m:r>
                          <a:rPr lang="en-US" b="0" i="1" smtClean="0">
                            <a:solidFill>
                              <a:srgbClr val="242424"/>
                            </a:solidFill>
                            <a:effectLst/>
                            <a:latin typeface="Cambria Math" panose="02040503050406030204" pitchFamily="18" charset="0"/>
                          </a:rPr>
                          <m:t>𝑥</m:t>
                        </m:r>
                      </m:sub>
                    </m:sSub>
                  </m:oMath>
                </a14:m>
                <a:r>
                  <a:rPr lang="en-US" b="0" i="0">
                    <a:solidFill>
                      <a:srgbClr val="242424"/>
                    </a:solidFill>
                    <a:effectLst/>
                    <a:latin typeface="source-serif-pro"/>
                  </a:rPr>
                  <a:t> </a:t>
                </a:r>
              </a:p>
              <a:p>
                <a:pPr lvl="1"/>
                <a:endParaRPr lang="en-US" b="0" i="0">
                  <a:solidFill>
                    <a:srgbClr val="242424"/>
                  </a:solidFill>
                  <a:effectLst/>
                  <a:latin typeface="source-serif-pro"/>
                </a:endParaRPr>
              </a:p>
              <a:p>
                <a:pPr lvl="1"/>
                <a:r>
                  <a:rPr lang="en-US" b="0" i="0">
                    <a:solidFill>
                      <a:srgbClr val="242424"/>
                    </a:solidFill>
                    <a:effectLst/>
                    <a:latin typeface="source-serif-pro"/>
                  </a:rPr>
                  <a:t>This results in inactive neurons that can't update weights during backpropagation</a:t>
                </a:r>
              </a:p>
              <a:p>
                <a:pPr lvl="1"/>
                <a:endParaRPr lang="en-US"/>
              </a:p>
              <a:p>
                <a:pPr marL="0" indent="0">
                  <a:buNone/>
                </a:pPr>
                <a:r>
                  <a:rPr lang="en-US"/>
                  <a:t>Pro:</a:t>
                </a:r>
              </a:p>
              <a:p>
                <a:pPr lvl="1"/>
                <a:r>
                  <a:rPr lang="en-US"/>
                  <a:t>Reduced vanishing gradient</a:t>
                </a:r>
              </a:p>
              <a:p>
                <a:pPr lvl="1"/>
                <a:r>
                  <a:rPr lang="en-US"/>
                  <a:t>Computationally fast</a:t>
                </a:r>
              </a:p>
            </p:txBody>
          </p:sp>
        </mc:Choice>
        <mc:Fallback>
          <p:sp>
            <p:nvSpPr>
              <p:cNvPr id="3" name="Content Placeholder 2">
                <a:extLst>
                  <a:ext uri="{FF2B5EF4-FFF2-40B4-BE49-F238E27FC236}">
                    <a16:creationId xmlns:a16="http://schemas.microsoft.com/office/drawing/2014/main" id="{97D8F49B-B51D-F144-44D1-245CC0BFCECE}"/>
                  </a:ext>
                </a:extLst>
              </p:cNvPr>
              <p:cNvSpPr>
                <a:spLocks noGrp="1" noRot="1" noChangeAspect="1" noMove="1" noResize="1" noEditPoints="1" noAdjustHandles="1" noChangeArrowheads="1" noChangeShapeType="1" noTextEdit="1"/>
              </p:cNvSpPr>
              <p:nvPr>
                <p:ph idx="1"/>
              </p:nvPr>
            </p:nvSpPr>
            <p:spPr>
              <a:xfrm>
                <a:off x="838200" y="1825625"/>
                <a:ext cx="5459858" cy="4351338"/>
              </a:xfrm>
              <a:blipFill>
                <a:blip r:embed="rId3"/>
                <a:stretch>
                  <a:fillRect l="-1788" t="-3221"/>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D6BBB194-BB16-0C63-3E53-4C39AEDB9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4928" y="1752600"/>
            <a:ext cx="4600575" cy="3352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1399A7-1159-D7BC-3FC5-318B3464E5BC}"/>
              </a:ext>
            </a:extLst>
          </p:cNvPr>
          <p:cNvPicPr>
            <a:picLocks noChangeAspect="1"/>
          </p:cNvPicPr>
          <p:nvPr/>
        </p:nvPicPr>
        <p:blipFill>
          <a:blip r:embed="rId5"/>
          <a:stretch>
            <a:fillRect/>
          </a:stretch>
        </p:blipFill>
        <p:spPr>
          <a:xfrm>
            <a:off x="7059404" y="5289224"/>
            <a:ext cx="1457325" cy="552450"/>
          </a:xfrm>
          <a:prstGeom prst="rect">
            <a:avLst/>
          </a:prstGeom>
        </p:spPr>
      </p:pic>
    </p:spTree>
    <p:extLst>
      <p:ext uri="{BB962C8B-B14F-4D97-AF65-F5344CB8AC3E}">
        <p14:creationId xmlns:p14="http://schemas.microsoft.com/office/powerpoint/2010/main" val="3306647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83CA-F1A6-0804-231D-D6DC96714A6E}"/>
              </a:ext>
            </a:extLst>
          </p:cNvPr>
          <p:cNvSpPr>
            <a:spLocks noGrp="1"/>
          </p:cNvSpPr>
          <p:nvPr>
            <p:ph type="title"/>
          </p:nvPr>
        </p:nvSpPr>
        <p:spPr/>
        <p:txBody>
          <a:bodyPr/>
          <a:lstStyle/>
          <a:p>
            <a:r>
              <a:rPr lang="en-US"/>
              <a:t>Leaky </a:t>
            </a:r>
            <a:r>
              <a:rPr lang="en-US" err="1"/>
              <a:t>ReLU</a:t>
            </a:r>
            <a:endParaRPr lang="en-US"/>
          </a:p>
        </p:txBody>
      </p:sp>
      <p:sp>
        <p:nvSpPr>
          <p:cNvPr id="3" name="Content Placeholder 2">
            <a:extLst>
              <a:ext uri="{FF2B5EF4-FFF2-40B4-BE49-F238E27FC236}">
                <a16:creationId xmlns:a16="http://schemas.microsoft.com/office/drawing/2014/main" id="{97D8F49B-B51D-F144-44D1-245CC0BFCECE}"/>
              </a:ext>
            </a:extLst>
          </p:cNvPr>
          <p:cNvSpPr>
            <a:spLocks noGrp="1"/>
          </p:cNvSpPr>
          <p:nvPr>
            <p:ph idx="1"/>
          </p:nvPr>
        </p:nvSpPr>
        <p:spPr>
          <a:xfrm>
            <a:off x="838200" y="1825625"/>
            <a:ext cx="5459858" cy="4351338"/>
          </a:xfrm>
        </p:spPr>
        <p:txBody>
          <a:bodyPr>
            <a:normAutofit lnSpcReduction="10000"/>
          </a:bodyPr>
          <a:lstStyle/>
          <a:p>
            <a:pPr marL="0" indent="0">
              <a:buNone/>
            </a:pPr>
            <a:r>
              <a:rPr lang="en-US"/>
              <a:t>Cons:</a:t>
            </a:r>
          </a:p>
          <a:p>
            <a:r>
              <a:rPr lang="en-US" b="0" i="0">
                <a:solidFill>
                  <a:srgbClr val="242424"/>
                </a:solidFill>
                <a:effectLst/>
                <a:latin typeface="source-serif-pro"/>
              </a:rPr>
              <a:t> </a:t>
            </a:r>
            <a:r>
              <a:rPr lang="en-US" b="0" i="0">
                <a:solidFill>
                  <a:srgbClr val="C00000"/>
                </a:solidFill>
                <a:effectLst/>
                <a:latin typeface="source-serif-pro"/>
              </a:rPr>
              <a:t>Vanishing gradient </a:t>
            </a:r>
          </a:p>
          <a:p>
            <a:pPr marL="914400" lvl="2" indent="0">
              <a:buNone/>
            </a:pPr>
            <a:r>
              <a:rPr lang="en-US" b="0" i="0">
                <a:solidFill>
                  <a:srgbClr val="242424"/>
                </a:solidFill>
                <a:effectLst/>
                <a:latin typeface="source-serif-pro"/>
              </a:rPr>
              <a:t>When a majority of the weights are negative, their repeated multiplication by </a:t>
            </a:r>
            <a:r>
              <a:rPr lang="en-US" b="0" i="0">
                <a:solidFill>
                  <a:srgbClr val="C00000"/>
                </a:solidFill>
                <a:effectLst/>
                <a:latin typeface="source-serif-pro"/>
              </a:rPr>
              <a:t>0.01</a:t>
            </a:r>
            <a:r>
              <a:rPr lang="en-US" b="0" i="0">
                <a:solidFill>
                  <a:srgbClr val="242424"/>
                </a:solidFill>
                <a:effectLst/>
                <a:latin typeface="source-serif-pro"/>
              </a:rPr>
              <a:t> due to the chain rule results in vanishing gradients</a:t>
            </a:r>
          </a:p>
          <a:p>
            <a:pPr marL="0" indent="0">
              <a:buNone/>
            </a:pPr>
            <a:endParaRPr lang="en-US"/>
          </a:p>
          <a:p>
            <a:pPr marL="0" indent="0">
              <a:buNone/>
            </a:pPr>
            <a:r>
              <a:rPr lang="en-US"/>
              <a:t>Pro:</a:t>
            </a:r>
          </a:p>
          <a:p>
            <a:pPr algn="l"/>
            <a:r>
              <a:rPr lang="en-US" b="0" i="0">
                <a:solidFill>
                  <a:srgbClr val="242424"/>
                </a:solidFill>
                <a:effectLst/>
                <a:latin typeface="source-serif-pro"/>
              </a:rPr>
              <a:t>Leaky </a:t>
            </a:r>
            <a:r>
              <a:rPr lang="en-US" b="0" i="0" err="1">
                <a:solidFill>
                  <a:srgbClr val="242424"/>
                </a:solidFill>
                <a:effectLst/>
                <a:latin typeface="source-serif-pro"/>
              </a:rPr>
              <a:t>ReLU</a:t>
            </a:r>
            <a:r>
              <a:rPr lang="en-US" b="0" i="0">
                <a:solidFill>
                  <a:srgbClr val="242424"/>
                </a:solidFill>
                <a:effectLst/>
                <a:latin typeface="source-serif-pro"/>
              </a:rPr>
              <a:t> allows a small, non-zero, constant gradient</a:t>
            </a:r>
          </a:p>
          <a:p>
            <a:pPr marL="457200" lvl="1" indent="0">
              <a:buNone/>
            </a:pPr>
            <a:r>
              <a:rPr lang="en-US" b="0" i="0">
                <a:solidFill>
                  <a:srgbClr val="242424"/>
                </a:solidFill>
                <a:effectLst/>
                <a:latin typeface="source-serif-pro"/>
              </a:rPr>
              <a:t>This ensures the neuron will not die by introducing the non-zero slope</a:t>
            </a:r>
          </a:p>
        </p:txBody>
      </p:sp>
      <p:pic>
        <p:nvPicPr>
          <p:cNvPr id="5" name="Picture 4">
            <a:extLst>
              <a:ext uri="{FF2B5EF4-FFF2-40B4-BE49-F238E27FC236}">
                <a16:creationId xmlns:a16="http://schemas.microsoft.com/office/drawing/2014/main" id="{D2F186B0-B03E-26F7-144C-FA7FB920F2E8}"/>
              </a:ext>
            </a:extLst>
          </p:cNvPr>
          <p:cNvPicPr>
            <a:picLocks noChangeAspect="1"/>
          </p:cNvPicPr>
          <p:nvPr/>
        </p:nvPicPr>
        <p:blipFill>
          <a:blip r:embed="rId3"/>
          <a:stretch>
            <a:fillRect/>
          </a:stretch>
        </p:blipFill>
        <p:spPr>
          <a:xfrm>
            <a:off x="6737156" y="1681162"/>
            <a:ext cx="4733925" cy="3495675"/>
          </a:xfrm>
          <a:prstGeom prst="rect">
            <a:avLst/>
          </a:prstGeom>
        </p:spPr>
      </p:pic>
    </p:spTree>
    <p:extLst>
      <p:ext uri="{BB962C8B-B14F-4D97-AF65-F5344CB8AC3E}">
        <p14:creationId xmlns:p14="http://schemas.microsoft.com/office/powerpoint/2010/main" val="29523759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83CA-F1A6-0804-231D-D6DC96714A6E}"/>
              </a:ext>
            </a:extLst>
          </p:cNvPr>
          <p:cNvSpPr>
            <a:spLocks noGrp="1"/>
          </p:cNvSpPr>
          <p:nvPr>
            <p:ph type="title"/>
          </p:nvPr>
        </p:nvSpPr>
        <p:spPr/>
        <p:txBody>
          <a:bodyPr/>
          <a:lstStyle/>
          <a:p>
            <a:r>
              <a:rPr lang="en-US"/>
              <a:t>Exponential Linear Units (ELU)</a:t>
            </a:r>
          </a:p>
        </p:txBody>
      </p:sp>
      <p:sp>
        <p:nvSpPr>
          <p:cNvPr id="3" name="Content Placeholder 2">
            <a:extLst>
              <a:ext uri="{FF2B5EF4-FFF2-40B4-BE49-F238E27FC236}">
                <a16:creationId xmlns:a16="http://schemas.microsoft.com/office/drawing/2014/main" id="{97D8F49B-B51D-F144-44D1-245CC0BFCECE}"/>
              </a:ext>
            </a:extLst>
          </p:cNvPr>
          <p:cNvSpPr>
            <a:spLocks noGrp="1"/>
          </p:cNvSpPr>
          <p:nvPr>
            <p:ph idx="1"/>
          </p:nvPr>
        </p:nvSpPr>
        <p:spPr>
          <a:xfrm>
            <a:off x="838200" y="1825625"/>
            <a:ext cx="5459858" cy="4351338"/>
          </a:xfrm>
        </p:spPr>
        <p:txBody>
          <a:bodyPr>
            <a:normAutofit/>
          </a:bodyPr>
          <a:lstStyle/>
          <a:p>
            <a:pPr marL="0" indent="0">
              <a:buNone/>
            </a:pPr>
            <a:r>
              <a:rPr lang="en-US"/>
              <a:t>Cons:</a:t>
            </a:r>
          </a:p>
          <a:p>
            <a:r>
              <a:rPr lang="en-US" b="0" i="0">
                <a:solidFill>
                  <a:srgbClr val="242424"/>
                </a:solidFill>
                <a:effectLst/>
                <a:latin typeface="source-serif-pro"/>
              </a:rPr>
              <a:t>Computationally expensive </a:t>
            </a:r>
          </a:p>
          <a:p>
            <a:pPr marL="457200" lvl="1" indent="0">
              <a:buNone/>
            </a:pPr>
            <a:r>
              <a:rPr lang="en-US">
                <a:solidFill>
                  <a:srgbClr val="242424"/>
                </a:solidFill>
                <a:latin typeface="source-serif-pro"/>
              </a:rPr>
              <a:t>Exponential in nature</a:t>
            </a:r>
            <a:endParaRPr lang="en-US" b="0" i="0">
              <a:solidFill>
                <a:srgbClr val="242424"/>
              </a:solidFill>
              <a:effectLst/>
              <a:latin typeface="source-serif-pro"/>
            </a:endParaRPr>
          </a:p>
          <a:p>
            <a:pPr marL="0" indent="0">
              <a:buNone/>
            </a:pPr>
            <a:endParaRPr lang="en-US"/>
          </a:p>
          <a:p>
            <a:pPr marL="0" indent="0">
              <a:buNone/>
            </a:pPr>
            <a:r>
              <a:rPr lang="en-US"/>
              <a:t>Pro:</a:t>
            </a:r>
          </a:p>
          <a:p>
            <a:pPr algn="l"/>
            <a:r>
              <a:rPr lang="en-US" b="0" i="0">
                <a:solidFill>
                  <a:srgbClr val="242424"/>
                </a:solidFill>
                <a:effectLst/>
                <a:latin typeface="source-serif-pro"/>
              </a:rPr>
              <a:t>No Dying </a:t>
            </a:r>
            <a:r>
              <a:rPr lang="en-US" b="0" i="0" err="1">
                <a:solidFill>
                  <a:srgbClr val="242424"/>
                </a:solidFill>
                <a:effectLst/>
                <a:latin typeface="source-serif-pro"/>
              </a:rPr>
              <a:t>ReLU</a:t>
            </a:r>
            <a:r>
              <a:rPr lang="en-US" b="0" i="0">
                <a:solidFill>
                  <a:srgbClr val="242424"/>
                </a:solidFill>
                <a:effectLst/>
                <a:latin typeface="source-serif-pro"/>
              </a:rPr>
              <a:t> problem</a:t>
            </a:r>
          </a:p>
        </p:txBody>
      </p:sp>
      <p:pic>
        <p:nvPicPr>
          <p:cNvPr id="4098" name="Picture 2">
            <a:extLst>
              <a:ext uri="{FF2B5EF4-FFF2-40B4-BE49-F238E27FC236}">
                <a16:creationId xmlns:a16="http://schemas.microsoft.com/office/drawing/2014/main" id="{AC3FC09E-8BA5-4ADE-1374-5DD44AA2C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757" y="1752600"/>
            <a:ext cx="4695825"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65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DD05-C4A2-1FBE-29CE-0CE01D1C261E}"/>
              </a:ext>
            </a:extLst>
          </p:cNvPr>
          <p:cNvSpPr>
            <a:spLocks noGrp="1"/>
          </p:cNvSpPr>
          <p:nvPr>
            <p:ph type="title"/>
          </p:nvPr>
        </p:nvSpPr>
        <p:spPr/>
        <p:txBody>
          <a:bodyPr/>
          <a:lstStyle/>
          <a:p>
            <a:r>
              <a:rPr lang="en-US"/>
              <a:t>Training</a:t>
            </a:r>
          </a:p>
        </p:txBody>
      </p:sp>
      <p:sp>
        <p:nvSpPr>
          <p:cNvPr id="3" name="Content Placeholder 2">
            <a:extLst>
              <a:ext uri="{FF2B5EF4-FFF2-40B4-BE49-F238E27FC236}">
                <a16:creationId xmlns:a16="http://schemas.microsoft.com/office/drawing/2014/main" id="{F831BD46-B84B-6035-876A-7E486A1A949C}"/>
              </a:ext>
            </a:extLst>
          </p:cNvPr>
          <p:cNvSpPr>
            <a:spLocks noGrp="1"/>
          </p:cNvSpPr>
          <p:nvPr>
            <p:ph idx="1"/>
          </p:nvPr>
        </p:nvSpPr>
        <p:spPr/>
        <p:txBody>
          <a:bodyPr>
            <a:normAutofit/>
          </a:bodyPr>
          <a:lstStyle/>
          <a:p>
            <a:pPr marL="457200" lvl="1" indent="0">
              <a:buNone/>
            </a:pPr>
            <a:r>
              <a:rPr lang="en-US">
                <a:solidFill>
                  <a:srgbClr val="00B050"/>
                </a:solidFill>
              </a:rPr>
              <a:t>make certain assumptions</a:t>
            </a:r>
            <a:endParaRPr lang="en-US"/>
          </a:p>
          <a:p>
            <a:pPr lvl="1"/>
            <a:endParaRPr lang="en-US"/>
          </a:p>
          <a:p>
            <a:pPr marL="457200" lvl="1" indent="0">
              <a:buNone/>
            </a:pPr>
            <a:r>
              <a:rPr lang="en-US"/>
              <a:t>The examples in the dataset must be:</a:t>
            </a:r>
          </a:p>
          <a:p>
            <a:pPr marL="1371600" lvl="2" indent="-457200">
              <a:buFont typeface="+mj-lt"/>
              <a:buAutoNum type="arabicPeriod"/>
            </a:pPr>
            <a:r>
              <a:rPr lang="en-US" sz="2600"/>
              <a:t>Independent</a:t>
            </a:r>
          </a:p>
          <a:p>
            <a:pPr marL="1371600" lvl="2" indent="-457200">
              <a:buFont typeface="+mj-lt"/>
              <a:buAutoNum type="arabicPeriod"/>
            </a:pPr>
            <a:r>
              <a:rPr lang="en-US" sz="2600"/>
              <a:t>Identically distributed</a:t>
            </a:r>
          </a:p>
          <a:p>
            <a:pPr marL="1371600" lvl="2" indent="-457200">
              <a:buFont typeface="+mj-lt"/>
              <a:buAutoNum type="arabicPeriod"/>
            </a:pPr>
            <a:endParaRPr lang="en-US" sz="2600"/>
          </a:p>
          <a:p>
            <a:pPr marL="1371600" lvl="2" indent="-457200">
              <a:buFont typeface="+mj-lt"/>
              <a:buAutoNum type="arabicPeriod"/>
            </a:pPr>
            <a:endParaRPr lang="en-US" sz="2600"/>
          </a:p>
        </p:txBody>
      </p:sp>
      <p:sp>
        <p:nvSpPr>
          <p:cNvPr id="5" name="TextBox 4">
            <a:extLst>
              <a:ext uri="{FF2B5EF4-FFF2-40B4-BE49-F238E27FC236}">
                <a16:creationId xmlns:a16="http://schemas.microsoft.com/office/drawing/2014/main" id="{696E7350-CFC1-1C03-291F-5B4EFB78CC90}"/>
              </a:ext>
            </a:extLst>
          </p:cNvPr>
          <p:cNvSpPr txBox="1"/>
          <p:nvPr/>
        </p:nvSpPr>
        <p:spPr>
          <a:xfrm>
            <a:off x="2363229" y="6169709"/>
            <a:ext cx="10515600" cy="646331"/>
          </a:xfrm>
          <a:prstGeom prst="rect">
            <a:avLst/>
          </a:prstGeom>
          <a:noFill/>
        </p:spPr>
        <p:txBody>
          <a:bodyPr wrap="square">
            <a:spAutoFit/>
          </a:bodyPr>
          <a:lstStyle/>
          <a:p>
            <a:pPr marL="0" lvl="0" indent="0">
              <a:buNone/>
            </a:pPr>
            <a:r>
              <a:rPr lang="en-US" sz="1800"/>
              <a:t>That is, samples drawn from the same probability distribution as each other. </a:t>
            </a:r>
          </a:p>
          <a:p>
            <a:pPr marL="0" lvl="0" indent="0">
              <a:buNone/>
            </a:pPr>
            <a:r>
              <a:rPr lang="en-US" sz="1800"/>
              <a:t>We can now describe the data generating process with a probability distribution over a single example.</a:t>
            </a:r>
          </a:p>
        </p:txBody>
      </p:sp>
    </p:spTree>
    <p:extLst>
      <p:ext uri="{BB962C8B-B14F-4D97-AF65-F5344CB8AC3E}">
        <p14:creationId xmlns:p14="http://schemas.microsoft.com/office/powerpoint/2010/main" val="1378094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E231D0-FFB8-4676-B247-A17FC37F0E92}"/>
              </a:ext>
            </a:extLst>
          </p:cNvPr>
          <p:cNvPicPr>
            <a:picLocks noChangeAspect="1"/>
          </p:cNvPicPr>
          <p:nvPr/>
        </p:nvPicPr>
        <p:blipFill>
          <a:blip r:embed="rId3"/>
          <a:stretch>
            <a:fillRect/>
          </a:stretch>
        </p:blipFill>
        <p:spPr>
          <a:xfrm>
            <a:off x="0" y="636806"/>
            <a:ext cx="12192000" cy="5584387"/>
          </a:xfrm>
          <a:prstGeom prst="rect">
            <a:avLst/>
          </a:prstGeom>
        </p:spPr>
      </p:pic>
    </p:spTree>
    <p:extLst>
      <p:ext uri="{BB962C8B-B14F-4D97-AF65-F5344CB8AC3E}">
        <p14:creationId xmlns:p14="http://schemas.microsoft.com/office/powerpoint/2010/main" val="2004572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E231D0-FFB8-4676-B247-A17FC37F0E92}"/>
              </a:ext>
            </a:extLst>
          </p:cNvPr>
          <p:cNvPicPr>
            <a:picLocks noChangeAspect="1"/>
          </p:cNvPicPr>
          <p:nvPr/>
        </p:nvPicPr>
        <p:blipFill>
          <a:blip r:embed="rId3"/>
          <a:stretch>
            <a:fillRect/>
          </a:stretch>
        </p:blipFill>
        <p:spPr>
          <a:xfrm>
            <a:off x="0" y="636806"/>
            <a:ext cx="12192000" cy="5584387"/>
          </a:xfrm>
          <a:prstGeom prst="rect">
            <a:avLst/>
          </a:prstGeom>
        </p:spPr>
      </p:pic>
      <p:sp>
        <p:nvSpPr>
          <p:cNvPr id="5" name="TextBox 4">
            <a:extLst>
              <a:ext uri="{FF2B5EF4-FFF2-40B4-BE49-F238E27FC236}">
                <a16:creationId xmlns:a16="http://schemas.microsoft.com/office/drawing/2014/main" id="{A0A9CBB7-2A97-45DF-B138-F3BA7BC1983F}"/>
              </a:ext>
            </a:extLst>
          </p:cNvPr>
          <p:cNvSpPr txBox="1"/>
          <p:nvPr/>
        </p:nvSpPr>
        <p:spPr>
          <a:xfrm>
            <a:off x="67235" y="815789"/>
            <a:ext cx="12057530" cy="412420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600"/>
              <a:t>Let’s focus on the </a:t>
            </a:r>
            <a:r>
              <a:rPr lang="en-US" sz="2600" b="1" err="1"/>
              <a:t>softmax</a:t>
            </a:r>
            <a:r>
              <a:rPr lang="en-US" sz="2600"/>
              <a:t> function</a:t>
            </a:r>
          </a:p>
          <a:p>
            <a:endParaRPr lang="en-US" sz="2600"/>
          </a:p>
          <a:p>
            <a:pPr marL="457200" indent="-457200">
              <a:buFont typeface="Arial" panose="020B0604020202020204" pitchFamily="34" charset="0"/>
              <a:buChar char="•"/>
            </a:pPr>
            <a:r>
              <a:rPr lang="en-US" sz="2600"/>
              <a:t>This function accepts </a:t>
            </a:r>
            <a:r>
              <a:rPr lang="en-US" sz="2600">
                <a:solidFill>
                  <a:srgbClr val="7030A0"/>
                </a:solidFill>
              </a:rPr>
              <a:t>in input an entire vector</a:t>
            </a:r>
          </a:p>
          <a:p>
            <a:endParaRPr lang="en-US" sz="2600"/>
          </a:p>
          <a:p>
            <a:pPr marL="457200" indent="-457200">
              <a:buFont typeface="Arial" panose="020B0604020202020204" pitchFamily="34" charset="0"/>
              <a:buChar char="•"/>
            </a:pPr>
            <a:r>
              <a:rPr lang="en-US" sz="2600"/>
              <a:t>Divide the exponential of each term by the sum of the exp. of the entire vector</a:t>
            </a:r>
          </a:p>
          <a:p>
            <a:pPr lvl="2"/>
            <a:r>
              <a:rPr lang="en-US" sz="2200"/>
              <a:t>It basically </a:t>
            </a:r>
            <a:r>
              <a:rPr lang="en-US" sz="2200" b="1">
                <a:solidFill>
                  <a:srgbClr val="7030A0"/>
                </a:solidFill>
              </a:rPr>
              <a:t>takes in consideration all the set of values</a:t>
            </a:r>
          </a:p>
          <a:p>
            <a:endParaRPr lang="en-US" sz="2600"/>
          </a:p>
          <a:p>
            <a:pPr marL="457200" indent="-457200">
              <a:buFont typeface="Arial" panose="020B0604020202020204" pitchFamily="34" charset="0"/>
              <a:buChar char="•"/>
            </a:pPr>
            <a:r>
              <a:rPr lang="en-US" sz="2600"/>
              <a:t>The </a:t>
            </a:r>
            <a:r>
              <a:rPr lang="en-US" sz="2600">
                <a:solidFill>
                  <a:srgbClr val="7030A0"/>
                </a:solidFill>
              </a:rPr>
              <a:t>output</a:t>
            </a:r>
            <a:r>
              <a:rPr lang="en-US" sz="2600"/>
              <a:t> of this function would </a:t>
            </a:r>
            <a:r>
              <a:rPr lang="en-US" sz="2600">
                <a:solidFill>
                  <a:schemeClr val="accent2"/>
                </a:solidFill>
              </a:rPr>
              <a:t>fit a probability distribution </a:t>
            </a:r>
          </a:p>
          <a:p>
            <a:pPr lvl="1"/>
            <a:r>
              <a:rPr lang="en-US" sz="2200"/>
              <a:t>You basically compute an average of each value, so the sum of outputs is “node stochastic”</a:t>
            </a:r>
          </a:p>
          <a:p>
            <a:endParaRPr lang="en-US"/>
          </a:p>
          <a:p>
            <a:endParaRPr lang="en-GB"/>
          </a:p>
        </p:txBody>
      </p:sp>
    </p:spTree>
    <p:extLst>
      <p:ext uri="{BB962C8B-B14F-4D97-AF65-F5344CB8AC3E}">
        <p14:creationId xmlns:p14="http://schemas.microsoft.com/office/powerpoint/2010/main" val="4219603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5193-066C-44A5-A0D5-0A744D8A14EC}"/>
              </a:ext>
            </a:extLst>
          </p:cNvPr>
          <p:cNvSpPr>
            <a:spLocks noGrp="1"/>
          </p:cNvSpPr>
          <p:nvPr>
            <p:ph type="title"/>
          </p:nvPr>
        </p:nvSpPr>
        <p:spPr/>
        <p:txBody>
          <a:bodyPr/>
          <a:lstStyle/>
          <a:p>
            <a:r>
              <a:rPr lang="en-US" err="1"/>
              <a:t>Softmax</a:t>
            </a:r>
            <a:endParaRPr lang="en-GB"/>
          </a:p>
        </p:txBody>
      </p:sp>
      <p:sp>
        <p:nvSpPr>
          <p:cNvPr id="3" name="Content Placeholder 2">
            <a:extLst>
              <a:ext uri="{FF2B5EF4-FFF2-40B4-BE49-F238E27FC236}">
                <a16:creationId xmlns:a16="http://schemas.microsoft.com/office/drawing/2014/main" id="{ED963357-DC96-47EB-B2F2-E8334A6A91EB}"/>
              </a:ext>
            </a:extLst>
          </p:cNvPr>
          <p:cNvSpPr>
            <a:spLocks noGrp="1"/>
          </p:cNvSpPr>
          <p:nvPr>
            <p:ph idx="1"/>
          </p:nvPr>
        </p:nvSpPr>
        <p:spPr/>
        <p:txBody>
          <a:bodyPr>
            <a:normAutofit/>
          </a:bodyPr>
          <a:lstStyle/>
          <a:p>
            <a:r>
              <a:rPr lang="en-US"/>
              <a:t>Here the </a:t>
            </a:r>
            <a:r>
              <a:rPr lang="en-US" b="1" err="1"/>
              <a:t>softmax</a:t>
            </a:r>
            <a:r>
              <a:rPr lang="en-US"/>
              <a:t> function, also called the </a:t>
            </a:r>
            <a:r>
              <a:rPr lang="en-US" b="1"/>
              <a:t>multinomial logit</a:t>
            </a:r>
          </a:p>
          <a:p>
            <a:endParaRPr lang="en-US"/>
          </a:p>
          <a:p>
            <a:endParaRPr lang="en-GB"/>
          </a:p>
          <a:p>
            <a:endParaRPr lang="en-GB"/>
          </a:p>
          <a:p>
            <a:endParaRPr lang="en-GB"/>
          </a:p>
          <a:p>
            <a:endParaRPr lang="en-GB"/>
          </a:p>
          <a:p>
            <a:endParaRPr lang="en-GB"/>
          </a:p>
          <a:p>
            <a:r>
              <a:rPr lang="en-US"/>
              <a:t>The inputs to the </a:t>
            </a:r>
            <a:r>
              <a:rPr lang="en-US" err="1"/>
              <a:t>softmax</a:t>
            </a:r>
            <a:r>
              <a:rPr lang="en-US"/>
              <a:t> are called </a:t>
            </a:r>
            <a:r>
              <a:rPr lang="en-US" b="1"/>
              <a:t>logits</a:t>
            </a:r>
          </a:p>
        </p:txBody>
      </p:sp>
      <p:pic>
        <p:nvPicPr>
          <p:cNvPr id="5" name="Picture 4">
            <a:extLst>
              <a:ext uri="{FF2B5EF4-FFF2-40B4-BE49-F238E27FC236}">
                <a16:creationId xmlns:a16="http://schemas.microsoft.com/office/drawing/2014/main" id="{77BD52B8-472F-0E77-EA03-F6A4369C4398}"/>
              </a:ext>
            </a:extLst>
          </p:cNvPr>
          <p:cNvPicPr>
            <a:picLocks noChangeAspect="1"/>
          </p:cNvPicPr>
          <p:nvPr/>
        </p:nvPicPr>
        <p:blipFill>
          <a:blip r:embed="rId3"/>
          <a:stretch>
            <a:fillRect/>
          </a:stretch>
        </p:blipFill>
        <p:spPr>
          <a:xfrm>
            <a:off x="3519149" y="3429000"/>
            <a:ext cx="4848902" cy="1086002"/>
          </a:xfrm>
          <a:prstGeom prst="rect">
            <a:avLst/>
          </a:prstGeom>
        </p:spPr>
      </p:pic>
    </p:spTree>
    <p:extLst>
      <p:ext uri="{BB962C8B-B14F-4D97-AF65-F5344CB8AC3E}">
        <p14:creationId xmlns:p14="http://schemas.microsoft.com/office/powerpoint/2010/main" val="3347565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A1CD9-C462-14EE-41F7-2222CE90C7B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7138197-B1A6-7FEC-5CC8-D820D17F7B28}"/>
              </a:ext>
            </a:extLst>
          </p:cNvPr>
          <p:cNvPicPr>
            <a:picLocks noChangeAspect="1"/>
          </p:cNvPicPr>
          <p:nvPr/>
        </p:nvPicPr>
        <p:blipFill>
          <a:blip r:embed="rId3"/>
          <a:stretch>
            <a:fillRect/>
          </a:stretch>
        </p:blipFill>
        <p:spPr>
          <a:xfrm>
            <a:off x="6538121" y="439059"/>
            <a:ext cx="4848902" cy="1086002"/>
          </a:xfrm>
          <a:prstGeom prst="rect">
            <a:avLst/>
          </a:prstGeom>
        </p:spPr>
      </p:pic>
      <p:graphicFrame>
        <p:nvGraphicFramePr>
          <p:cNvPr id="7" name="Table 6">
            <a:extLst>
              <a:ext uri="{FF2B5EF4-FFF2-40B4-BE49-F238E27FC236}">
                <a16:creationId xmlns:a16="http://schemas.microsoft.com/office/drawing/2014/main" id="{B2BF7269-2E8A-B2CA-F40E-1837E2FA1BAF}"/>
              </a:ext>
            </a:extLst>
          </p:cNvPr>
          <p:cNvGraphicFramePr>
            <a:graphicFrameLocks noGrp="1"/>
          </p:cNvGraphicFramePr>
          <p:nvPr>
            <p:extLst>
              <p:ext uri="{D42A27DB-BD31-4B8C-83A1-F6EECF244321}">
                <p14:modId xmlns:p14="http://schemas.microsoft.com/office/powerpoint/2010/main" val="3253950059"/>
              </p:ext>
            </p:extLst>
          </p:nvPr>
        </p:nvGraphicFramePr>
        <p:xfrm>
          <a:off x="2147549" y="2012311"/>
          <a:ext cx="2184400" cy="1016000"/>
        </p:xfrm>
        <a:graphic>
          <a:graphicData uri="http://schemas.openxmlformats.org/drawingml/2006/table">
            <a:tbl>
              <a:tblPr>
                <a:tableStyleId>{5C22544A-7EE6-4342-B048-85BDC9FD1C3A}</a:tableStyleId>
              </a:tblPr>
              <a:tblGrid>
                <a:gridCol w="826273">
                  <a:extLst>
                    <a:ext uri="{9D8B030D-6E8A-4147-A177-3AD203B41FA5}">
                      <a16:colId xmlns:a16="http://schemas.microsoft.com/office/drawing/2014/main" val="3986686076"/>
                    </a:ext>
                  </a:extLst>
                </a:gridCol>
                <a:gridCol w="531854">
                  <a:extLst>
                    <a:ext uri="{9D8B030D-6E8A-4147-A177-3AD203B41FA5}">
                      <a16:colId xmlns:a16="http://schemas.microsoft.com/office/drawing/2014/main" val="3762918372"/>
                    </a:ext>
                  </a:extLst>
                </a:gridCol>
                <a:gridCol w="826273">
                  <a:extLst>
                    <a:ext uri="{9D8B030D-6E8A-4147-A177-3AD203B41FA5}">
                      <a16:colId xmlns:a16="http://schemas.microsoft.com/office/drawing/2014/main" val="928090803"/>
                    </a:ext>
                  </a:extLst>
                </a:gridCol>
              </a:tblGrid>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a:t>
                      </a:r>
                      <a:r>
                        <a:rPr lang="en-US" sz="900" u="none" strike="noStrike">
                          <a:effectLst/>
                        </a:rPr>
                        <a:t>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a:t>
                      </a:r>
                      <a:r>
                        <a:rPr lang="en-US" sz="900" u="none" strike="noStrike">
                          <a:effectLst/>
                        </a:rPr>
                        <a:t>c</a:t>
                      </a:r>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0416594"/>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2038395"/>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9750495"/>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8923011"/>
                  </a:ext>
                </a:extLst>
              </a:tr>
              <a:tr h="203200">
                <a:tc>
                  <a:txBody>
                    <a:bodyPr/>
                    <a:lstStyle/>
                    <a:p>
                      <a:pPr algn="r"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9520255"/>
                  </a:ext>
                </a:extLst>
              </a:tr>
            </a:tbl>
          </a:graphicData>
        </a:graphic>
      </p:graphicFrame>
      <p:graphicFrame>
        <p:nvGraphicFramePr>
          <p:cNvPr id="10" name="Chart 9">
            <a:extLst>
              <a:ext uri="{FF2B5EF4-FFF2-40B4-BE49-F238E27FC236}">
                <a16:creationId xmlns:a16="http://schemas.microsoft.com/office/drawing/2014/main" id="{B2D9F414-9C7C-78D8-37C9-531ACE251851}"/>
              </a:ext>
            </a:extLst>
          </p:cNvPr>
          <p:cNvGraphicFramePr>
            <a:graphicFrameLocks/>
          </p:cNvGraphicFramePr>
          <p:nvPr>
            <p:extLst>
              <p:ext uri="{D42A27DB-BD31-4B8C-83A1-F6EECF244321}">
                <p14:modId xmlns:p14="http://schemas.microsoft.com/office/powerpoint/2010/main" val="2852209512"/>
              </p:ext>
            </p:extLst>
          </p:nvPr>
        </p:nvGraphicFramePr>
        <p:xfrm>
          <a:off x="1627283" y="3617162"/>
          <a:ext cx="3428132" cy="271469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6CE658B-3E8D-D44F-BB6C-C9B34EDB88A0}"/>
              </a:ext>
            </a:extLst>
          </p:cNvPr>
          <p:cNvGraphicFramePr>
            <a:graphicFrameLocks/>
          </p:cNvGraphicFramePr>
          <p:nvPr>
            <p:extLst>
              <p:ext uri="{D42A27DB-BD31-4B8C-83A1-F6EECF244321}">
                <p14:modId xmlns:p14="http://schemas.microsoft.com/office/powerpoint/2010/main" val="648482797"/>
              </p:ext>
            </p:extLst>
          </p:nvPr>
        </p:nvGraphicFramePr>
        <p:xfrm>
          <a:off x="7251247" y="3620790"/>
          <a:ext cx="342265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able 11">
            <a:extLst>
              <a:ext uri="{FF2B5EF4-FFF2-40B4-BE49-F238E27FC236}">
                <a16:creationId xmlns:a16="http://schemas.microsoft.com/office/drawing/2014/main" id="{BBD22842-E17C-701E-2485-B597C973570E}"/>
              </a:ext>
            </a:extLst>
          </p:cNvPr>
          <p:cNvGraphicFramePr>
            <a:graphicFrameLocks noGrp="1"/>
          </p:cNvGraphicFramePr>
          <p:nvPr>
            <p:extLst>
              <p:ext uri="{D42A27DB-BD31-4B8C-83A1-F6EECF244321}">
                <p14:modId xmlns:p14="http://schemas.microsoft.com/office/powerpoint/2010/main" val="3651697331"/>
              </p:ext>
            </p:extLst>
          </p:nvPr>
        </p:nvGraphicFramePr>
        <p:xfrm>
          <a:off x="7457622" y="1817916"/>
          <a:ext cx="3009900" cy="1219200"/>
        </p:xfrm>
        <a:graphic>
          <a:graphicData uri="http://schemas.openxmlformats.org/drawingml/2006/table">
            <a:tbl>
              <a:tblPr>
                <a:tableStyleId>{5C22544A-7EE6-4342-B048-85BDC9FD1C3A}</a:tableStyleId>
              </a:tblPr>
              <a:tblGrid>
                <a:gridCol w="826061">
                  <a:extLst>
                    <a:ext uri="{9D8B030D-6E8A-4147-A177-3AD203B41FA5}">
                      <a16:colId xmlns:a16="http://schemas.microsoft.com/office/drawing/2014/main" val="3932123856"/>
                    </a:ext>
                  </a:extLst>
                </a:gridCol>
                <a:gridCol w="531717">
                  <a:extLst>
                    <a:ext uri="{9D8B030D-6E8A-4147-A177-3AD203B41FA5}">
                      <a16:colId xmlns:a16="http://schemas.microsoft.com/office/drawing/2014/main" val="2755185341"/>
                    </a:ext>
                  </a:extLst>
                </a:gridCol>
                <a:gridCol w="826061">
                  <a:extLst>
                    <a:ext uri="{9D8B030D-6E8A-4147-A177-3AD203B41FA5}">
                      <a16:colId xmlns:a16="http://schemas.microsoft.com/office/drawing/2014/main" val="2516108683"/>
                    </a:ext>
                  </a:extLst>
                </a:gridCol>
                <a:gridCol w="826061">
                  <a:extLst>
                    <a:ext uri="{9D8B030D-6E8A-4147-A177-3AD203B41FA5}">
                      <a16:colId xmlns:a16="http://schemas.microsoft.com/office/drawing/2014/main" val="3620453486"/>
                    </a:ext>
                  </a:extLst>
                </a:gridCol>
              </a:tblGrid>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a:t>
                      </a:r>
                      <a:r>
                        <a:rPr lang="en-US" sz="900" u="none" strike="noStrike">
                          <a:effectLst/>
                        </a:rPr>
                        <a:t>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e^a</a:t>
                      </a:r>
                      <a:r>
                        <a:rPr lang="en-US" sz="900" u="none" strike="noStrike">
                          <a:effectLst/>
                        </a:rPr>
                        <a:t>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e^a</a:t>
                      </a:r>
                      <a:r>
                        <a:rPr lang="en-US" sz="900" u="none" strike="noStrike">
                          <a:effectLst/>
                        </a:rPr>
                        <a:t>c</a:t>
                      </a:r>
                      <a:r>
                        <a:rPr lang="en-US" sz="1200" u="none" strike="noStrike">
                          <a:effectLst/>
                        </a:rPr>
                        <a:t>/e^Sum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6378472"/>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6065824"/>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5214611"/>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2.71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1614838"/>
                  </a:ext>
                </a:extLst>
              </a:tr>
              <a:tr h="203200">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2806393"/>
                  </a:ext>
                </a:extLst>
              </a:tr>
              <a:tr h="203200">
                <a:tc>
                  <a:txBody>
                    <a:bodyPr/>
                    <a:lstStyle/>
                    <a:p>
                      <a:pPr algn="l" fontAlgn="b"/>
                      <a:r>
                        <a:rPr lang="en-US" sz="1200" u="none" strike="noStrike">
                          <a:effectLst/>
                        </a:rPr>
                        <a:t>e^Sum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23.79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6159461"/>
                  </a:ext>
                </a:extLst>
              </a:tr>
            </a:tbl>
          </a:graphicData>
        </a:graphic>
      </p:graphicFrame>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E44E3AF-3DA3-0786-3267-7FE0A4BE8CA1}"/>
                  </a:ext>
                </a:extLst>
              </p:cNvPr>
              <p:cNvSpPr txBox="1"/>
              <p:nvPr/>
            </p:nvSpPr>
            <p:spPr>
              <a:xfrm>
                <a:off x="804977" y="640845"/>
                <a:ext cx="4538871" cy="8976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𝑁</m:t>
                      </m:r>
                      <m:d>
                        <m:dPr>
                          <m:ctrlPr>
                            <a:rPr lang="en-US" sz="2800" i="1" dirty="0" smtClean="0">
                              <a:latin typeface="Cambria Math" panose="02040503050406030204" pitchFamily="18" charset="0"/>
                            </a:rPr>
                          </m:ctrlPr>
                        </m:dPr>
                        <m:e>
                          <m:r>
                            <a:rPr lang="en-US" sz="2800" b="0" i="1" dirty="0" smtClean="0">
                              <a:latin typeface="Cambria Math" panose="02040503050406030204" pitchFamily="18" charset="0"/>
                            </a:rPr>
                            <m:t>𝑎</m:t>
                          </m:r>
                        </m:e>
                      </m:d>
                      <m:r>
                        <a:rPr lang="en-US" sz="2800" b="0" i="1" dirty="0" smtClean="0">
                          <a:latin typeface="Cambria Math" panose="02040503050406030204" pitchFamily="18" charset="0"/>
                        </a:rPr>
                        <m:t>≜[</m:t>
                      </m:r>
                      <m:f>
                        <m:fPr>
                          <m:ctrlPr>
                            <a:rPr lang="en-US" sz="2800" i="1" dirty="0" smtClean="0">
                              <a:latin typeface="Cambria Math" panose="02040503050406030204" pitchFamily="18" charset="0"/>
                            </a:rPr>
                          </m:ctrlPr>
                        </m:fPr>
                        <m:num>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𝑎</m:t>
                              </m:r>
                            </m:e>
                            <m:sub>
                              <m:r>
                                <a:rPr lang="en-US" sz="2800" b="0" i="1" dirty="0" smtClean="0">
                                  <a:latin typeface="Cambria Math" panose="02040503050406030204" pitchFamily="18" charset="0"/>
                                </a:rPr>
                                <m:t>1</m:t>
                              </m:r>
                            </m:sub>
                          </m:sSub>
                        </m:num>
                        <m:den>
                          <m:nary>
                            <m:naryPr>
                              <m:chr m:val="∑"/>
                              <m:limLoc m:val="subSup"/>
                              <m:ctrlPr>
                                <a:rPr lang="en-US" sz="2800" i="1" dirty="0" smtClean="0">
                                  <a:latin typeface="Cambria Math" panose="02040503050406030204" pitchFamily="18" charset="0"/>
                                </a:rPr>
                              </m:ctrlPr>
                            </m:naryPr>
                            <m:sub>
                              <m:sSup>
                                <m:sSupPr>
                                  <m:ctrlPr>
                                    <a:rPr lang="en-US" sz="2800" i="1" dirty="0" smtClean="0">
                                      <a:latin typeface="Cambria Math" panose="02040503050406030204" pitchFamily="18" charset="0"/>
                                    </a:rPr>
                                  </m:ctrlPr>
                                </m:sSupPr>
                                <m:e>
                                  <m:r>
                                    <m:rPr>
                                      <m:brk m:alnAt="25"/>
                                    </m:rPr>
                                    <a:rPr lang="en-US" sz="2800" b="0" i="1" dirty="0" smtClean="0">
                                      <a:latin typeface="Cambria Math" panose="02040503050406030204" pitchFamily="18" charset="0"/>
                                    </a:rPr>
                                    <m:t>𝑐</m:t>
                                  </m:r>
                                </m:e>
                                <m:sup>
                                  <m:r>
                                    <a:rPr lang="en-US" sz="2800" b="0" i="1" dirty="0" smtClean="0">
                                      <a:latin typeface="Cambria Math" panose="02040503050406030204" pitchFamily="18" charset="0"/>
                                    </a:rPr>
                                    <m:t>′</m:t>
                                  </m:r>
                                </m:sup>
                              </m:sSup>
                            </m:sub>
                            <m:sup>
                              <m:r>
                                <a:rPr lang="en-US" sz="2800" b="0" i="1" dirty="0" smtClean="0">
                                  <a:latin typeface="Cambria Math" panose="02040503050406030204" pitchFamily="18" charset="0"/>
                                </a:rPr>
                                <m:t>𝐶</m:t>
                              </m:r>
                            </m:sup>
                            <m:e>
                              <m:sSup>
                                <m:sSupPr>
                                  <m:ctrlPr>
                                    <a:rPr lang="en-US" sz="2800" i="1" dirty="0" smtClean="0">
                                      <a:latin typeface="Cambria Math" panose="02040503050406030204" pitchFamily="18" charset="0"/>
                                    </a:rPr>
                                  </m:ctrlPr>
                                </m:sSupPr>
                                <m:e>
                                  <m:r>
                                    <a:rPr lang="en-US" sz="2800" b="0" i="1" dirty="0" smtClean="0">
                                      <a:latin typeface="Cambria Math" panose="02040503050406030204" pitchFamily="18" charset="0"/>
                                    </a:rPr>
                                    <m:t>𝑒</m:t>
                                  </m:r>
                                </m:e>
                                <m:sup>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𝑎</m:t>
                                      </m:r>
                                    </m:e>
                                    <m:sub>
                                      <m:sSup>
                                        <m:sSupPr>
                                          <m:ctrlPr>
                                            <a:rPr lang="en-US" sz="2800" i="1" dirty="0" smtClean="0">
                                              <a:latin typeface="Cambria Math" panose="02040503050406030204" pitchFamily="18" charset="0"/>
                                            </a:rPr>
                                          </m:ctrlPr>
                                        </m:sSupPr>
                                        <m:e>
                                          <m:r>
                                            <a:rPr lang="en-US" sz="2800" b="0" i="1" dirty="0" smtClean="0">
                                              <a:latin typeface="Cambria Math" panose="02040503050406030204" pitchFamily="18" charset="0"/>
                                            </a:rPr>
                                            <m:t>𝑐</m:t>
                                          </m:r>
                                        </m:e>
                                        <m:sup>
                                          <m:r>
                                            <a:rPr lang="en-US" sz="2800" b="0" i="1" dirty="0" smtClean="0">
                                              <a:latin typeface="Cambria Math" panose="02040503050406030204" pitchFamily="18" charset="0"/>
                                            </a:rPr>
                                            <m:t>′</m:t>
                                          </m:r>
                                        </m:sup>
                                      </m:sSup>
                                    </m:sub>
                                  </m:sSub>
                                </m:sup>
                              </m:sSup>
                            </m:e>
                          </m:nary>
                        </m:den>
                      </m:f>
                      <m:r>
                        <a:rPr lang="en-US" sz="2800" b="0" i="1" dirty="0" smtClean="0">
                          <a:latin typeface="Cambria Math" panose="02040503050406030204" pitchFamily="18" charset="0"/>
                        </a:rPr>
                        <m:t>,…,</m:t>
                      </m:r>
                      <m:f>
                        <m:fPr>
                          <m:ctrlPr>
                            <a:rPr lang="en-US" sz="2800" i="1" dirty="0">
                              <a:latin typeface="Cambria Math" panose="02040503050406030204" pitchFamily="18" charset="0"/>
                            </a:rPr>
                          </m:ctrlPr>
                        </m:fPr>
                        <m:num>
                          <m:sSub>
                            <m:sSubPr>
                              <m:ctrlPr>
                                <a:rPr lang="en-US" sz="2800" i="1" dirty="0">
                                  <a:latin typeface="Cambria Math" panose="02040503050406030204" pitchFamily="18" charset="0"/>
                                </a:rPr>
                              </m:ctrlPr>
                            </m:sSubPr>
                            <m:e>
                              <m:r>
                                <a:rPr lang="en-US" sz="2800" b="0" i="1" dirty="0">
                                  <a:latin typeface="Cambria Math" panose="02040503050406030204" pitchFamily="18" charset="0"/>
                                </a:rPr>
                                <m:t>𝑎</m:t>
                              </m:r>
                            </m:e>
                            <m:sub>
                              <m:r>
                                <a:rPr lang="en-US" sz="2800" b="0" i="1" dirty="0" smtClean="0">
                                  <a:latin typeface="Cambria Math" panose="02040503050406030204" pitchFamily="18" charset="0"/>
                                </a:rPr>
                                <m:t>𝐶</m:t>
                              </m:r>
                            </m:sub>
                          </m:sSub>
                        </m:num>
                        <m:den>
                          <m:nary>
                            <m:naryPr>
                              <m:chr m:val="∑"/>
                              <m:limLoc m:val="subSup"/>
                              <m:ctrlPr>
                                <a:rPr lang="en-US" sz="2800" i="1" dirty="0">
                                  <a:latin typeface="Cambria Math" panose="02040503050406030204" pitchFamily="18" charset="0"/>
                                </a:rPr>
                              </m:ctrlPr>
                            </m:naryPr>
                            <m:sub>
                              <m:sSup>
                                <m:sSupPr>
                                  <m:ctrlPr>
                                    <a:rPr lang="en-US" sz="2800" i="1" dirty="0">
                                      <a:latin typeface="Cambria Math" panose="02040503050406030204" pitchFamily="18" charset="0"/>
                                    </a:rPr>
                                  </m:ctrlPr>
                                </m:sSupPr>
                                <m:e>
                                  <m:r>
                                    <m:rPr>
                                      <m:brk m:alnAt="25"/>
                                    </m:rPr>
                                    <a:rPr lang="en-US" sz="2800" b="0" i="1" dirty="0">
                                      <a:latin typeface="Cambria Math" panose="02040503050406030204" pitchFamily="18" charset="0"/>
                                    </a:rPr>
                                    <m:t>𝑐</m:t>
                                  </m:r>
                                </m:e>
                                <m:sup>
                                  <m:r>
                                    <a:rPr lang="en-US" sz="2800" b="0" i="1" dirty="0">
                                      <a:latin typeface="Cambria Math" panose="02040503050406030204" pitchFamily="18" charset="0"/>
                                    </a:rPr>
                                    <m:t>′</m:t>
                                  </m:r>
                                </m:sup>
                              </m:sSup>
                            </m:sub>
                            <m:sup>
                              <m:r>
                                <a:rPr lang="en-US" sz="2800" b="0" i="1" dirty="0">
                                  <a:latin typeface="Cambria Math" panose="02040503050406030204" pitchFamily="18" charset="0"/>
                                </a:rPr>
                                <m:t>𝐶</m:t>
                              </m:r>
                            </m:sup>
                            <m:e>
                              <m:sSup>
                                <m:sSupPr>
                                  <m:ctrlPr>
                                    <a:rPr lang="en-US" sz="2800" i="1" dirty="0">
                                      <a:latin typeface="Cambria Math" panose="02040503050406030204" pitchFamily="18" charset="0"/>
                                    </a:rPr>
                                  </m:ctrlPr>
                                </m:sSupPr>
                                <m:e>
                                  <m:r>
                                    <a:rPr lang="en-US" sz="2800" b="0" i="1" dirty="0">
                                      <a:latin typeface="Cambria Math" panose="02040503050406030204" pitchFamily="18" charset="0"/>
                                    </a:rPr>
                                    <m:t>𝑒</m:t>
                                  </m:r>
                                </m:e>
                                <m:sup>
                                  <m:sSub>
                                    <m:sSubPr>
                                      <m:ctrlPr>
                                        <a:rPr lang="en-US" sz="2800" i="1" dirty="0">
                                          <a:latin typeface="Cambria Math" panose="02040503050406030204" pitchFamily="18" charset="0"/>
                                        </a:rPr>
                                      </m:ctrlPr>
                                    </m:sSubPr>
                                    <m:e>
                                      <m:r>
                                        <a:rPr lang="en-US" sz="2800" b="0" i="1" dirty="0">
                                          <a:latin typeface="Cambria Math" panose="02040503050406030204" pitchFamily="18" charset="0"/>
                                        </a:rPr>
                                        <m:t>𝑎</m:t>
                                      </m:r>
                                    </m:e>
                                    <m:sub>
                                      <m:sSup>
                                        <m:sSupPr>
                                          <m:ctrlPr>
                                            <a:rPr lang="en-US" sz="2800" i="1" dirty="0">
                                              <a:latin typeface="Cambria Math" panose="02040503050406030204" pitchFamily="18" charset="0"/>
                                            </a:rPr>
                                          </m:ctrlPr>
                                        </m:sSupPr>
                                        <m:e>
                                          <m:r>
                                            <a:rPr lang="en-US" sz="2800" b="0" i="1" dirty="0">
                                              <a:latin typeface="Cambria Math" panose="02040503050406030204" pitchFamily="18" charset="0"/>
                                            </a:rPr>
                                            <m:t>𝑐</m:t>
                                          </m:r>
                                        </m:e>
                                        <m:sup>
                                          <m:r>
                                            <a:rPr lang="en-US" sz="2800" b="0" i="1" dirty="0">
                                              <a:latin typeface="Cambria Math" panose="02040503050406030204" pitchFamily="18" charset="0"/>
                                            </a:rPr>
                                            <m:t>′</m:t>
                                          </m:r>
                                        </m:sup>
                                      </m:sSup>
                                    </m:sub>
                                  </m:sSub>
                                </m:sup>
                              </m:sSup>
                            </m:e>
                          </m:nary>
                        </m:den>
                      </m:f>
                      <m:r>
                        <a:rPr lang="en-US" sz="2800" b="0" i="1" dirty="0" smtClean="0">
                          <a:latin typeface="Cambria Math" panose="02040503050406030204" pitchFamily="18" charset="0"/>
                        </a:rPr>
                        <m:t>]</m:t>
                      </m:r>
                    </m:oMath>
                  </m:oMathPara>
                </a14:m>
                <a:endParaRPr lang="en-US"/>
              </a:p>
            </p:txBody>
          </p:sp>
        </mc:Choice>
        <mc:Fallback>
          <p:sp>
            <p:nvSpPr>
              <p:cNvPr id="16" name="TextBox 15">
                <a:extLst>
                  <a:ext uri="{FF2B5EF4-FFF2-40B4-BE49-F238E27FC236}">
                    <a16:creationId xmlns:a16="http://schemas.microsoft.com/office/drawing/2014/main" id="{CE44E3AF-3DA3-0786-3267-7FE0A4BE8CA1}"/>
                  </a:ext>
                </a:extLst>
              </p:cNvPr>
              <p:cNvSpPr txBox="1">
                <a:spLocks noRot="1" noChangeAspect="1" noMove="1" noResize="1" noEditPoints="1" noAdjustHandles="1" noChangeArrowheads="1" noChangeShapeType="1" noTextEdit="1"/>
              </p:cNvSpPr>
              <p:nvPr/>
            </p:nvSpPr>
            <p:spPr>
              <a:xfrm>
                <a:off x="804977" y="640845"/>
                <a:ext cx="4538871" cy="897618"/>
              </a:xfrm>
              <a:prstGeom prst="rect">
                <a:avLst/>
              </a:prstGeom>
              <a:blipFill>
                <a:blip r:embed="rId6"/>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B9C80CD3-3370-767F-C3CB-A515E505CB4C}"/>
              </a:ext>
            </a:extLst>
          </p:cNvPr>
          <p:cNvCxnSpPr/>
          <p:nvPr/>
        </p:nvCxnSpPr>
        <p:spPr>
          <a:xfrm>
            <a:off x="5997388" y="0"/>
            <a:ext cx="0" cy="685800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9FB54F1-1E3A-E955-C6EB-865493C6DA4C}"/>
              </a:ext>
            </a:extLst>
          </p:cNvPr>
          <p:cNvSpPr/>
          <p:nvPr/>
        </p:nvSpPr>
        <p:spPr>
          <a:xfrm>
            <a:off x="7975158" y="4118776"/>
            <a:ext cx="302150" cy="19878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76E7720-CFFB-D721-7F64-520946C411B4}"/>
              </a:ext>
            </a:extLst>
          </p:cNvPr>
          <p:cNvSpPr/>
          <p:nvPr/>
        </p:nvSpPr>
        <p:spPr>
          <a:xfrm>
            <a:off x="9900699" y="5502302"/>
            <a:ext cx="302150" cy="303475"/>
          </a:xfrm>
          <a:prstGeom prst="rect">
            <a:avLst/>
          </a:prstGeom>
          <a:noFill/>
          <a:ln>
            <a:solidFill>
              <a:schemeClr val="tx1"/>
            </a:solidFill>
            <a:prstDash val="sysDo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7C4B133-A531-011D-6D1D-75F15F4689B9}"/>
              </a:ext>
            </a:extLst>
          </p:cNvPr>
          <p:cNvSpPr/>
          <p:nvPr/>
        </p:nvSpPr>
        <p:spPr>
          <a:xfrm>
            <a:off x="8938719" y="5971430"/>
            <a:ext cx="302150" cy="9674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103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47B83-CB39-FB49-559E-911529F4E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FAF01-7B35-38FB-263C-1138361B8DE8}"/>
              </a:ext>
            </a:extLst>
          </p:cNvPr>
          <p:cNvSpPr>
            <a:spLocks noGrp="1"/>
          </p:cNvSpPr>
          <p:nvPr>
            <p:ph type="title"/>
          </p:nvPr>
        </p:nvSpPr>
        <p:spPr/>
        <p:txBody>
          <a:bodyPr/>
          <a:lstStyle/>
          <a:p>
            <a:r>
              <a:rPr lang="en-US" err="1"/>
              <a:t>Softmax</a:t>
            </a:r>
            <a:endParaRPr lang="en-GB"/>
          </a:p>
        </p:txBody>
      </p:sp>
      <p:sp>
        <p:nvSpPr>
          <p:cNvPr id="3" name="Content Placeholder 2">
            <a:extLst>
              <a:ext uri="{FF2B5EF4-FFF2-40B4-BE49-F238E27FC236}">
                <a16:creationId xmlns:a16="http://schemas.microsoft.com/office/drawing/2014/main" id="{F065EB84-337E-F5FF-7260-7C3EB9D9191B}"/>
              </a:ext>
            </a:extLst>
          </p:cNvPr>
          <p:cNvSpPr>
            <a:spLocks noGrp="1"/>
          </p:cNvSpPr>
          <p:nvPr>
            <p:ph idx="1"/>
          </p:nvPr>
        </p:nvSpPr>
        <p:spPr/>
        <p:txBody>
          <a:bodyPr>
            <a:normAutofit lnSpcReduction="10000"/>
          </a:bodyPr>
          <a:lstStyle/>
          <a:p>
            <a:r>
              <a:rPr lang="en-GB"/>
              <a:t>The </a:t>
            </a:r>
            <a:r>
              <a:rPr lang="en-GB" b="1" err="1"/>
              <a:t>softmax</a:t>
            </a:r>
            <a:r>
              <a:rPr lang="en-GB"/>
              <a:t> activation transforms a bunch of arbitrarily large or small numbers into a valid </a:t>
            </a:r>
            <a:r>
              <a:rPr lang="en-GB" b="1">
                <a:solidFill>
                  <a:srgbClr val="7030A0"/>
                </a:solidFill>
              </a:rPr>
              <a:t>probability distribution</a:t>
            </a:r>
          </a:p>
          <a:p>
            <a:endParaRPr lang="en-GB"/>
          </a:p>
          <a:p>
            <a:r>
              <a:rPr lang="en-GB"/>
              <a:t>The values that </a:t>
            </a:r>
            <a:r>
              <a:rPr lang="en-GB" b="1" err="1"/>
              <a:t>softmax</a:t>
            </a:r>
            <a:r>
              <a:rPr lang="en-GB"/>
              <a:t> outputs are in the range from 0 to 1 and their sum is exactly 1 (like probabilities)</a:t>
            </a:r>
          </a:p>
          <a:p>
            <a:endParaRPr lang="en-GB"/>
          </a:p>
          <a:p>
            <a:pPr>
              <a:buFont typeface="Wingdings" panose="05000000000000000000" pitchFamily="2" charset="2"/>
              <a:buChar char="Ø"/>
            </a:pPr>
            <a:r>
              <a:rPr lang="en-GB"/>
              <a:t>It should be used for the </a:t>
            </a:r>
            <a:r>
              <a:rPr lang="en-GB">
                <a:solidFill>
                  <a:srgbClr val="00B050"/>
                </a:solidFill>
              </a:rPr>
              <a:t>output layer only</a:t>
            </a:r>
            <a:r>
              <a:rPr lang="en-GB"/>
              <a:t>! </a:t>
            </a:r>
          </a:p>
          <a:p>
            <a:r>
              <a:rPr lang="en-GB"/>
              <a:t>When the </a:t>
            </a:r>
            <a:r>
              <a:rPr lang="en-GB" b="1" err="1"/>
              <a:t>softmax</a:t>
            </a:r>
            <a:r>
              <a:rPr lang="en-GB"/>
              <a:t> is used prior to that (as the activation of a </a:t>
            </a:r>
            <a:r>
              <a:rPr lang="en-GB">
                <a:solidFill>
                  <a:schemeClr val="accent2"/>
                </a:solidFill>
              </a:rPr>
              <a:t>hidden layer</a:t>
            </a:r>
            <a:r>
              <a:rPr lang="en-GB"/>
              <a:t>), the results are </a:t>
            </a:r>
            <a:r>
              <a:rPr lang="en-GB">
                <a:solidFill>
                  <a:srgbClr val="C00000"/>
                </a:solidFill>
              </a:rPr>
              <a:t>not as satisfactory</a:t>
            </a:r>
            <a:endParaRPr lang="en-GB"/>
          </a:p>
          <a:p>
            <a:pPr marL="457200" lvl="1" indent="0">
              <a:buNone/>
            </a:pPr>
            <a:r>
              <a:rPr lang="en-GB"/>
              <a:t>That’s because a lot of the </a:t>
            </a:r>
            <a:r>
              <a:rPr lang="en-GB">
                <a:solidFill>
                  <a:srgbClr val="C00000"/>
                </a:solidFill>
              </a:rPr>
              <a:t>information about the variability of the data is lost</a:t>
            </a:r>
            <a:endParaRPr lang="en-GB"/>
          </a:p>
          <a:p>
            <a:endParaRPr lang="en-GB"/>
          </a:p>
        </p:txBody>
      </p:sp>
    </p:spTree>
    <p:extLst>
      <p:ext uri="{BB962C8B-B14F-4D97-AF65-F5344CB8AC3E}">
        <p14:creationId xmlns:p14="http://schemas.microsoft.com/office/powerpoint/2010/main" val="3050739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4F8CD-8E4D-44F5-BBA0-904B5D7E3D9A}"/>
              </a:ext>
            </a:extLst>
          </p:cNvPr>
          <p:cNvPicPr>
            <a:picLocks noChangeAspect="1"/>
          </p:cNvPicPr>
          <p:nvPr/>
        </p:nvPicPr>
        <p:blipFill>
          <a:blip r:embed="rId3"/>
          <a:stretch>
            <a:fillRect/>
          </a:stretch>
        </p:blipFill>
        <p:spPr>
          <a:xfrm>
            <a:off x="1066800" y="1414462"/>
            <a:ext cx="10058400" cy="4029075"/>
          </a:xfrm>
          <a:prstGeom prst="rect">
            <a:avLst/>
          </a:prstGeom>
        </p:spPr>
      </p:pic>
      <p:sp>
        <p:nvSpPr>
          <p:cNvPr id="3" name="TextBox 2">
            <a:extLst>
              <a:ext uri="{FF2B5EF4-FFF2-40B4-BE49-F238E27FC236}">
                <a16:creationId xmlns:a16="http://schemas.microsoft.com/office/drawing/2014/main" id="{8047F715-CAC1-457B-97B4-B40DA0160C18}"/>
              </a:ext>
            </a:extLst>
          </p:cNvPr>
          <p:cNvSpPr txBox="1"/>
          <p:nvPr/>
        </p:nvSpPr>
        <p:spPr>
          <a:xfrm>
            <a:off x="6360160" y="5943600"/>
            <a:ext cx="450088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This is the Linear combination formula on top of which we apply the activation function</a:t>
            </a:r>
            <a:endParaRPr lang="en-GB"/>
          </a:p>
        </p:txBody>
      </p:sp>
      <p:cxnSp>
        <p:nvCxnSpPr>
          <p:cNvPr id="5" name="Straight Arrow Connector 4">
            <a:extLst>
              <a:ext uri="{FF2B5EF4-FFF2-40B4-BE49-F238E27FC236}">
                <a16:creationId xmlns:a16="http://schemas.microsoft.com/office/drawing/2014/main" id="{E8CF7666-6AA7-4DA4-8E4F-4F73D8253F82}"/>
              </a:ext>
            </a:extLst>
          </p:cNvPr>
          <p:cNvCxnSpPr>
            <a:stCxn id="3" idx="0"/>
          </p:cNvCxnSpPr>
          <p:nvPr/>
        </p:nvCxnSpPr>
        <p:spPr>
          <a:xfrm flipH="1" flipV="1">
            <a:off x="8331200" y="5110480"/>
            <a:ext cx="279400" cy="833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3995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DFF9-913F-4C2D-B068-119C9C3B2D06}"/>
              </a:ext>
            </a:extLst>
          </p:cNvPr>
          <p:cNvSpPr>
            <a:spLocks noGrp="1"/>
          </p:cNvSpPr>
          <p:nvPr>
            <p:ph type="title"/>
          </p:nvPr>
        </p:nvSpPr>
        <p:spPr/>
        <p:txBody>
          <a:bodyPr/>
          <a:lstStyle/>
          <a:p>
            <a:r>
              <a:rPr lang="en-US"/>
              <a:t>Backpropagation</a:t>
            </a:r>
            <a:endParaRPr lang="en-GB"/>
          </a:p>
        </p:txBody>
      </p:sp>
      <p:sp>
        <p:nvSpPr>
          <p:cNvPr id="3" name="Content Placeholder 2">
            <a:extLst>
              <a:ext uri="{FF2B5EF4-FFF2-40B4-BE49-F238E27FC236}">
                <a16:creationId xmlns:a16="http://schemas.microsoft.com/office/drawing/2014/main" id="{4241B45C-9B74-4A2C-954D-8023FE8D0550}"/>
              </a:ext>
            </a:extLst>
          </p:cNvPr>
          <p:cNvSpPr>
            <a:spLocks noGrp="1"/>
          </p:cNvSpPr>
          <p:nvPr>
            <p:ph idx="1"/>
          </p:nvPr>
        </p:nvSpPr>
        <p:spPr/>
        <p:txBody>
          <a:bodyPr/>
          <a:lstStyle/>
          <a:p>
            <a:r>
              <a:rPr lang="en-US"/>
              <a:t>The </a:t>
            </a:r>
            <a:r>
              <a:rPr lang="en-US" b="1"/>
              <a:t>training</a:t>
            </a:r>
            <a:r>
              <a:rPr lang="en-US"/>
              <a:t> process consists of </a:t>
            </a:r>
            <a:r>
              <a:rPr lang="en-US">
                <a:solidFill>
                  <a:schemeClr val="accent2"/>
                </a:solidFill>
              </a:rPr>
              <a:t>updating parameters </a:t>
            </a:r>
            <a:r>
              <a:rPr lang="en-US"/>
              <a:t>through the </a:t>
            </a:r>
            <a:r>
              <a:rPr lang="en-US">
                <a:solidFill>
                  <a:srgbClr val="7030A0"/>
                </a:solidFill>
              </a:rPr>
              <a:t>gradient descent</a:t>
            </a:r>
            <a:r>
              <a:rPr lang="en-US"/>
              <a:t> for optimizing the </a:t>
            </a:r>
            <a:r>
              <a:rPr lang="en-US" b="1"/>
              <a:t>objective function </a:t>
            </a:r>
            <a:r>
              <a:rPr lang="en-US"/>
              <a:t>in </a:t>
            </a:r>
            <a:r>
              <a:rPr lang="en-US">
                <a:solidFill>
                  <a:srgbClr val="7030A0"/>
                </a:solidFill>
              </a:rPr>
              <a:t>supervised learning</a:t>
            </a:r>
          </a:p>
          <a:p>
            <a:endParaRPr lang="en-US"/>
          </a:p>
          <a:p>
            <a:r>
              <a:rPr lang="en-US"/>
              <a:t>The process of optimization consisted of </a:t>
            </a:r>
            <a:r>
              <a:rPr lang="en-US">
                <a:solidFill>
                  <a:schemeClr val="accent2"/>
                </a:solidFill>
              </a:rPr>
              <a:t>minimizing the loss</a:t>
            </a:r>
          </a:p>
          <a:p>
            <a:pPr marL="457200" lvl="1" indent="0">
              <a:buNone/>
            </a:pPr>
            <a:r>
              <a:rPr lang="en-US"/>
              <a:t>The updates were directly related to the partial derivatives of the loss and indirectly related to the errors (or </a:t>
            </a:r>
            <a:r>
              <a:rPr lang="en-US" b="1"/>
              <a:t>deltas</a:t>
            </a:r>
            <a:r>
              <a:rPr lang="en-US"/>
              <a:t>)</a:t>
            </a:r>
          </a:p>
          <a:p>
            <a:endParaRPr lang="en-GB"/>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11AFBB2-ADD9-4BEF-9869-34362E6A14FC}"/>
                  </a:ext>
                </a:extLst>
              </p:cNvPr>
              <p:cNvSpPr/>
              <p:nvPr/>
            </p:nvSpPr>
            <p:spPr>
              <a:xfrm>
                <a:off x="3048000" y="5090309"/>
                <a:ext cx="6096000" cy="95410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e>
                        <m:sub>
                          <m:r>
                            <a:rPr lang="en-US" sz="2800" b="0" i="1" smtClean="0">
                              <a:latin typeface="Cambria Math" panose="02040503050406030204" pitchFamily="18" charset="0"/>
                              <a:ea typeface="Cambria Math" panose="02040503050406030204" pitchFamily="18" charset="0"/>
                            </a:rPr>
                            <m:t>𝑤</m:t>
                          </m:r>
                        </m:sub>
                      </m:sSub>
                      <m:r>
                        <a:rPr lang="en-US" sz="2800" b="0" i="1" smtClean="0">
                          <a:latin typeface="Cambria Math" panose="02040503050406030204" pitchFamily="18" charset="0"/>
                          <a:ea typeface="Cambria Math" panose="02040503050406030204" pitchFamily="18" charset="0"/>
                        </a:rPr>
                        <m:t>𝐿</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oMath>
                  </m:oMathPara>
                </a14:m>
                <a:endParaRPr lang="en-GB" sz="2800"/>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e>
                        <m:sub>
                          <m:r>
                            <a:rPr lang="en-US" sz="2800" b="0" i="1" smtClean="0">
                              <a:latin typeface="Cambria Math" panose="02040503050406030204" pitchFamily="18" charset="0"/>
                              <a:ea typeface="Cambria Math" panose="02040503050406030204" pitchFamily="18" charset="0"/>
                            </a:rPr>
                            <m:t>𝑏</m:t>
                          </m:r>
                        </m:sub>
                      </m:sSub>
                      <m:r>
                        <a:rPr lang="en-US" sz="2800" b="0" i="1" smtClean="0">
                          <a:latin typeface="Cambria Math" panose="02040503050406030204" pitchFamily="18" charset="0"/>
                          <a:ea typeface="Cambria Math" panose="02040503050406030204" pitchFamily="18" charset="0"/>
                        </a:rPr>
                        <m:t>𝐿</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oMath>
                  </m:oMathPara>
                </a14:m>
                <a:endParaRPr lang="en-GB" sz="2800"/>
              </a:p>
            </p:txBody>
          </p:sp>
        </mc:Choice>
        <mc:Fallback>
          <p:sp>
            <p:nvSpPr>
              <p:cNvPr id="4" name="Rectangle 3">
                <a:extLst>
                  <a:ext uri="{FF2B5EF4-FFF2-40B4-BE49-F238E27FC236}">
                    <a16:creationId xmlns:a16="http://schemas.microsoft.com/office/drawing/2014/main" id="{B11AFBB2-ADD9-4BEF-9869-34362E6A14FC}"/>
                  </a:ext>
                </a:extLst>
              </p:cNvPr>
              <p:cNvSpPr>
                <a:spLocks noRot="1" noChangeAspect="1" noMove="1" noResize="1" noEditPoints="1" noAdjustHandles="1" noChangeArrowheads="1" noChangeShapeType="1" noTextEdit="1"/>
              </p:cNvSpPr>
              <p:nvPr/>
            </p:nvSpPr>
            <p:spPr>
              <a:xfrm>
                <a:off x="3048000" y="5090309"/>
                <a:ext cx="6096000" cy="9541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7529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DFF9-913F-4C2D-B068-119C9C3B2D06}"/>
              </a:ext>
            </a:extLst>
          </p:cNvPr>
          <p:cNvSpPr>
            <a:spLocks noGrp="1"/>
          </p:cNvSpPr>
          <p:nvPr>
            <p:ph type="title"/>
          </p:nvPr>
        </p:nvSpPr>
        <p:spPr/>
        <p:txBody>
          <a:bodyPr/>
          <a:lstStyle/>
          <a:p>
            <a:r>
              <a:rPr lang="en-US"/>
              <a:t>Backpropagation</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241B45C-9B74-4A2C-954D-8023FE8D0550}"/>
                  </a:ext>
                </a:extLst>
              </p:cNvPr>
              <p:cNvSpPr>
                <a:spLocks noGrp="1"/>
              </p:cNvSpPr>
              <p:nvPr>
                <p:ph idx="1"/>
              </p:nvPr>
            </p:nvSpPr>
            <p:spPr/>
            <p:txBody>
              <a:bodyPr>
                <a:normAutofit/>
              </a:bodyPr>
              <a:lstStyle/>
              <a:p>
                <a:r>
                  <a:rPr lang="en-US"/>
                  <a:t>We defined deltas as the difference between output and corresponding target</a:t>
                </a:r>
              </a:p>
              <a:p>
                <a:endParaRPr lang="en-US"/>
              </a:p>
              <a:p>
                <a:r>
                  <a:rPr lang="en-US"/>
                  <a:t>The delta, in this case, becomes:</a:t>
                </a:r>
              </a:p>
              <a:p>
                <a:endParaRPr lang="en-US" sz="50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𝑜𝑢𝑡𝑝𝑢𝑡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oMath>
                  </m:oMathPara>
                </a14:m>
                <a:endParaRPr lang="en-US"/>
              </a:p>
              <a:p>
                <a:pPr marL="0" indent="0">
                  <a:buNone/>
                </a:pPr>
                <a:endParaRPr lang="en-US"/>
              </a:p>
              <a:p>
                <a:pPr marL="0" indent="0">
                  <a:buNone/>
                </a:pPr>
                <a:r>
                  <a:rPr lang="en-US"/>
                  <a:t>However, for the hidden layers is not so intuitive</a:t>
                </a:r>
              </a:p>
              <a:p>
                <a:pPr marL="0" indent="0">
                  <a:buNone/>
                </a:pPr>
                <a:endParaRPr lang="en-US" sz="50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h𝑖𝑑𝑑𝑒𝑛</m:t>
                          </m:r>
                        </m:sub>
                      </m:sSub>
                      <m:r>
                        <a:rPr lang="en-US" b="0" i="1" smtClean="0">
                          <a:latin typeface="Cambria Math" panose="02040503050406030204" pitchFamily="18" charset="0"/>
                        </a:rPr>
                        <m:t>= ?</m:t>
                      </m:r>
                    </m:oMath>
                  </m:oMathPara>
                </a14:m>
                <a:endParaRPr lang="en-US"/>
              </a:p>
              <a:p>
                <a:endParaRPr lang="en-GB"/>
              </a:p>
            </p:txBody>
          </p:sp>
        </mc:Choice>
        <mc:Fallback>
          <p:sp>
            <p:nvSpPr>
              <p:cNvPr id="3" name="Content Placeholder 2">
                <a:extLst>
                  <a:ext uri="{FF2B5EF4-FFF2-40B4-BE49-F238E27FC236}">
                    <a16:creationId xmlns:a16="http://schemas.microsoft.com/office/drawing/2014/main" id="{4241B45C-9B74-4A2C-954D-8023FE8D0550}"/>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285010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DFF9-913F-4C2D-B068-119C9C3B2D06}"/>
              </a:ext>
            </a:extLst>
          </p:cNvPr>
          <p:cNvSpPr>
            <a:spLocks noGrp="1"/>
          </p:cNvSpPr>
          <p:nvPr>
            <p:ph type="title"/>
          </p:nvPr>
        </p:nvSpPr>
        <p:spPr/>
        <p:txBody>
          <a:bodyPr/>
          <a:lstStyle/>
          <a:p>
            <a:r>
              <a:rPr lang="en-US"/>
              <a:t>Backpropagation</a:t>
            </a:r>
            <a:endParaRPr lang="en-GB"/>
          </a:p>
        </p:txBody>
      </p:sp>
      <p:sp>
        <p:nvSpPr>
          <p:cNvPr id="3" name="Content Placeholder 2">
            <a:extLst>
              <a:ext uri="{FF2B5EF4-FFF2-40B4-BE49-F238E27FC236}">
                <a16:creationId xmlns:a16="http://schemas.microsoft.com/office/drawing/2014/main" id="{4241B45C-9B74-4A2C-954D-8023FE8D0550}"/>
              </a:ext>
            </a:extLst>
          </p:cNvPr>
          <p:cNvSpPr>
            <a:spLocks noGrp="1"/>
          </p:cNvSpPr>
          <p:nvPr>
            <p:ph idx="1"/>
          </p:nvPr>
        </p:nvSpPr>
        <p:spPr/>
        <p:txBody>
          <a:bodyPr>
            <a:normAutofit/>
          </a:bodyPr>
          <a:lstStyle/>
          <a:p>
            <a:r>
              <a:rPr lang="en-US"/>
              <a:t>Computing the deltas in the hidden layers is obtained through the </a:t>
            </a:r>
            <a:r>
              <a:rPr lang="en-US" b="1"/>
              <a:t>backpropagation of errors  </a:t>
            </a:r>
          </a:p>
          <a:p>
            <a:endParaRPr lang="en-US"/>
          </a:p>
          <a:p>
            <a:endParaRPr lang="en-US"/>
          </a:p>
          <a:p>
            <a:r>
              <a:rPr lang="en-US"/>
              <a:t>Before w</a:t>
            </a:r>
            <a:r>
              <a:rPr lang="en-GB"/>
              <a:t>e get there, let’s see </a:t>
            </a:r>
            <a:r>
              <a:rPr lang="en-GB" b="1"/>
              <a:t>forward propagation </a:t>
            </a:r>
          </a:p>
          <a:p>
            <a:endParaRPr lang="en-GB"/>
          </a:p>
          <a:p>
            <a:endParaRPr lang="en-GB"/>
          </a:p>
        </p:txBody>
      </p:sp>
    </p:spTree>
    <p:extLst>
      <p:ext uri="{BB962C8B-B14F-4D97-AF65-F5344CB8AC3E}">
        <p14:creationId xmlns:p14="http://schemas.microsoft.com/office/powerpoint/2010/main" val="31745478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41B45C-9B74-4A2C-954D-8023FE8D0550}"/>
              </a:ext>
            </a:extLst>
          </p:cNvPr>
          <p:cNvSpPr>
            <a:spLocks noGrp="1"/>
          </p:cNvSpPr>
          <p:nvPr>
            <p:ph idx="1"/>
          </p:nvPr>
        </p:nvSpPr>
        <p:spPr>
          <a:xfrm>
            <a:off x="838200" y="619760"/>
            <a:ext cx="10515600" cy="5557203"/>
          </a:xfrm>
        </p:spPr>
        <p:txBody>
          <a:bodyPr>
            <a:normAutofit/>
          </a:bodyPr>
          <a:lstStyle/>
          <a:p>
            <a:r>
              <a:rPr lang="en-US" b="1"/>
              <a:t>Forward propagation </a:t>
            </a:r>
            <a:r>
              <a:rPr lang="en-US"/>
              <a:t>is the process of pushing inputs through the net</a:t>
            </a:r>
          </a:p>
          <a:p>
            <a:endParaRPr lang="en-US"/>
          </a:p>
          <a:p>
            <a:r>
              <a:rPr lang="en-US"/>
              <a:t>At the end of each epoch the obtained outputs are compared to the targets to form the errors</a:t>
            </a:r>
          </a:p>
          <a:p>
            <a:endParaRPr lang="en-GB"/>
          </a:p>
        </p:txBody>
      </p:sp>
      <p:pic>
        <p:nvPicPr>
          <p:cNvPr id="4" name="Picture 3">
            <a:extLst>
              <a:ext uri="{FF2B5EF4-FFF2-40B4-BE49-F238E27FC236}">
                <a16:creationId xmlns:a16="http://schemas.microsoft.com/office/drawing/2014/main" id="{DE772913-FD49-419D-B87F-12B90766275C}"/>
              </a:ext>
            </a:extLst>
          </p:cNvPr>
          <p:cNvPicPr>
            <a:picLocks noChangeAspect="1"/>
          </p:cNvPicPr>
          <p:nvPr/>
        </p:nvPicPr>
        <p:blipFill>
          <a:blip r:embed="rId3"/>
          <a:stretch>
            <a:fillRect/>
          </a:stretch>
        </p:blipFill>
        <p:spPr>
          <a:xfrm>
            <a:off x="1131252" y="2961640"/>
            <a:ext cx="9705975" cy="327660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6EC5015-4D64-49AB-8DA7-34A6B36A5249}"/>
                  </a:ext>
                </a:extLst>
              </p:cNvPr>
              <p:cNvSpPr txBox="1"/>
              <p:nvPr/>
            </p:nvSpPr>
            <p:spPr>
              <a:xfrm>
                <a:off x="6329680" y="6468348"/>
                <a:ext cx="6329680" cy="369332"/>
              </a:xfrm>
              <a:prstGeom prst="rect">
                <a:avLst/>
              </a:prstGeom>
              <a:noFill/>
            </p:spPr>
            <p:txBody>
              <a:bodyPr wrap="square" rtlCol="0">
                <a:spAutoFit/>
              </a:bodyPr>
              <a:lstStyle/>
              <a:p>
                <a:r>
                  <a:rPr lang="en-US"/>
                  <a:t>The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ii</m:t>
                        </m:r>
                      </m:sub>
                    </m:sSub>
                  </m:oMath>
                </a14:m>
                <a:r>
                  <a:rPr lang="en-GB"/>
                  <a:t> you see are the weights after a specific hidden layer </a:t>
                </a:r>
              </a:p>
            </p:txBody>
          </p:sp>
        </mc:Choice>
        <mc:Fallback>
          <p:sp>
            <p:nvSpPr>
              <p:cNvPr id="7" name="TextBox 6">
                <a:extLst>
                  <a:ext uri="{FF2B5EF4-FFF2-40B4-BE49-F238E27FC236}">
                    <a16:creationId xmlns:a16="http://schemas.microsoft.com/office/drawing/2014/main" id="{B6EC5015-4D64-49AB-8DA7-34A6B36A5249}"/>
                  </a:ext>
                </a:extLst>
              </p:cNvPr>
              <p:cNvSpPr txBox="1">
                <a:spLocks noRot="1" noChangeAspect="1" noMove="1" noResize="1" noEditPoints="1" noAdjustHandles="1" noChangeArrowheads="1" noChangeShapeType="1" noTextEdit="1"/>
              </p:cNvSpPr>
              <p:nvPr/>
            </p:nvSpPr>
            <p:spPr>
              <a:xfrm>
                <a:off x="6329680" y="6468348"/>
                <a:ext cx="6329680" cy="369332"/>
              </a:xfrm>
              <a:prstGeom prst="rect">
                <a:avLst/>
              </a:prstGeom>
              <a:blipFill>
                <a:blip r:embed="rId4"/>
                <a:stretch>
                  <a:fillRect l="-77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109011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Types of ML</a:t>
            </a:r>
            <a:endParaRPr lang="en-GB"/>
          </a:p>
        </p:txBody>
      </p:sp>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4"/>
            <a:ext cx="10515600" cy="4811149"/>
          </a:xfrm>
        </p:spPr>
        <p:txBody>
          <a:bodyPr>
            <a:normAutofit/>
          </a:bodyPr>
          <a:lstStyle/>
          <a:p>
            <a:pPr>
              <a:buFont typeface="Wingdings" panose="05000000000000000000" pitchFamily="2" charset="2"/>
              <a:buChar char="q"/>
            </a:pPr>
            <a:r>
              <a:rPr lang="en-US" b="1"/>
              <a:t>Supervised</a:t>
            </a:r>
          </a:p>
          <a:p>
            <a:pPr lvl="1"/>
            <a:r>
              <a:rPr lang="en-US"/>
              <a:t>We have </a:t>
            </a:r>
            <a:r>
              <a:rPr lang="en-US">
                <a:solidFill>
                  <a:srgbClr val="7030A0"/>
                </a:solidFill>
              </a:rPr>
              <a:t>inputs</a:t>
            </a:r>
            <a:r>
              <a:rPr lang="en-US"/>
              <a:t>, </a:t>
            </a:r>
            <a:r>
              <a:rPr lang="en-US">
                <a:solidFill>
                  <a:srgbClr val="7030A0"/>
                </a:solidFill>
              </a:rPr>
              <a:t>target outputs </a:t>
            </a:r>
            <a:r>
              <a:rPr lang="en-US"/>
              <a:t>(feedback)</a:t>
            </a:r>
          </a:p>
          <a:p>
            <a:pPr lvl="1"/>
            <a:r>
              <a:rPr lang="en-GB"/>
              <a:t>The </a:t>
            </a:r>
            <a:r>
              <a:rPr lang="en-GB" b="1"/>
              <a:t>objective function </a:t>
            </a:r>
            <a:r>
              <a:rPr lang="en-GB"/>
              <a:t>in supervised learning is called </a:t>
            </a:r>
            <a:r>
              <a:rPr lang="en-GB" b="1"/>
              <a:t>loss function </a:t>
            </a:r>
            <a:r>
              <a:rPr lang="en-GB"/>
              <a:t>(also, </a:t>
            </a:r>
            <a:r>
              <a:rPr lang="en-GB" b="1"/>
              <a:t>cost</a:t>
            </a:r>
            <a:r>
              <a:rPr lang="en-GB"/>
              <a:t> or </a:t>
            </a:r>
            <a:r>
              <a:rPr lang="en-GB" b="1"/>
              <a:t>error</a:t>
            </a:r>
            <a:r>
              <a:rPr lang="en-GB"/>
              <a:t>)</a:t>
            </a:r>
            <a:endParaRPr lang="en-US"/>
          </a:p>
          <a:p>
            <a:pPr lvl="1"/>
            <a:r>
              <a:rPr lang="en-US"/>
              <a:t>Split in </a:t>
            </a:r>
            <a:r>
              <a:rPr lang="en-US" b="1"/>
              <a:t>Classification</a:t>
            </a:r>
            <a:r>
              <a:rPr lang="en-US"/>
              <a:t>, that provides outputs (</a:t>
            </a:r>
            <a:r>
              <a:rPr lang="en-US">
                <a:solidFill>
                  <a:srgbClr val="7030A0"/>
                </a:solidFill>
              </a:rPr>
              <a:t>categories</a:t>
            </a:r>
            <a:r>
              <a:rPr lang="en-US"/>
              <a:t>)</a:t>
            </a:r>
          </a:p>
          <a:p>
            <a:pPr lvl="2">
              <a:buFont typeface="Courier New" panose="02070309020205020404" pitchFamily="49" charset="0"/>
              <a:buChar char="o"/>
            </a:pPr>
            <a:r>
              <a:rPr lang="en-GB"/>
              <a:t>The labels are not ordered and cannot be compared</a:t>
            </a:r>
            <a:endParaRPr lang="en-US"/>
          </a:p>
          <a:p>
            <a:pPr lvl="1"/>
            <a:r>
              <a:rPr lang="en-US"/>
              <a:t>And </a:t>
            </a:r>
            <a:r>
              <a:rPr lang="en-US" b="1"/>
              <a:t>Regression</a:t>
            </a:r>
            <a:r>
              <a:rPr lang="en-US"/>
              <a:t>, that provides </a:t>
            </a:r>
            <a:r>
              <a:rPr lang="en-US">
                <a:solidFill>
                  <a:srgbClr val="7030A0"/>
                </a:solidFill>
              </a:rPr>
              <a:t>numerical values</a:t>
            </a:r>
          </a:p>
          <a:p>
            <a:pPr lvl="2">
              <a:buFont typeface="Courier New" panose="02070309020205020404" pitchFamily="49" charset="0"/>
              <a:buChar char="o"/>
            </a:pPr>
            <a:r>
              <a:rPr lang="en-US"/>
              <a:t>The </a:t>
            </a:r>
            <a:r>
              <a:rPr lang="en-US">
                <a:solidFill>
                  <a:schemeClr val="accent2"/>
                </a:solidFill>
              </a:rPr>
              <a:t>labels can be compared</a:t>
            </a:r>
          </a:p>
          <a:p>
            <a:pPr marL="457200" lvl="1" indent="0">
              <a:buNone/>
            </a:pPr>
            <a:endParaRPr lang="en-US"/>
          </a:p>
          <a:p>
            <a:endParaRPr lang="en-GB"/>
          </a:p>
          <a:p>
            <a:pPr lvl="1"/>
            <a:endParaRPr lang="en-GB"/>
          </a:p>
        </p:txBody>
      </p:sp>
    </p:spTree>
    <p:extLst>
      <p:ext uri="{BB962C8B-B14F-4D97-AF65-F5344CB8AC3E}">
        <p14:creationId xmlns:p14="http://schemas.microsoft.com/office/powerpoint/2010/main" val="10337647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5DFF9-913F-4C2D-B068-119C9C3B2D06}"/>
              </a:ext>
            </a:extLst>
          </p:cNvPr>
          <p:cNvSpPr>
            <a:spLocks noGrp="1"/>
          </p:cNvSpPr>
          <p:nvPr>
            <p:ph type="title"/>
          </p:nvPr>
        </p:nvSpPr>
        <p:spPr/>
        <p:txBody>
          <a:bodyPr/>
          <a:lstStyle/>
          <a:p>
            <a:r>
              <a:rPr lang="en-US"/>
              <a:t>Backpropagation</a:t>
            </a:r>
            <a:endParaRPr lang="en-GB"/>
          </a:p>
        </p:txBody>
      </p:sp>
      <p:sp>
        <p:nvSpPr>
          <p:cNvPr id="3" name="Content Placeholder 2">
            <a:extLst>
              <a:ext uri="{FF2B5EF4-FFF2-40B4-BE49-F238E27FC236}">
                <a16:creationId xmlns:a16="http://schemas.microsoft.com/office/drawing/2014/main" id="{4241B45C-9B74-4A2C-954D-8023FE8D0550}"/>
              </a:ext>
            </a:extLst>
          </p:cNvPr>
          <p:cNvSpPr>
            <a:spLocks noGrp="1"/>
          </p:cNvSpPr>
          <p:nvPr>
            <p:ph idx="1"/>
          </p:nvPr>
        </p:nvSpPr>
        <p:spPr/>
        <p:txBody>
          <a:bodyPr>
            <a:normAutofit/>
          </a:bodyPr>
          <a:lstStyle/>
          <a:p>
            <a:r>
              <a:rPr lang="en-US"/>
              <a:t>Then, we back propagate through partial derivatives and change each parameter so errors at the next epoch are minimized</a:t>
            </a:r>
          </a:p>
          <a:p>
            <a:endParaRPr lang="en-GB"/>
          </a:p>
        </p:txBody>
      </p:sp>
      <p:pic>
        <p:nvPicPr>
          <p:cNvPr id="4" name="Picture 3">
            <a:extLst>
              <a:ext uri="{FF2B5EF4-FFF2-40B4-BE49-F238E27FC236}">
                <a16:creationId xmlns:a16="http://schemas.microsoft.com/office/drawing/2014/main" id="{2B35618B-FEDD-4D14-963E-88316246B767}"/>
              </a:ext>
            </a:extLst>
          </p:cNvPr>
          <p:cNvPicPr>
            <a:picLocks noChangeAspect="1"/>
          </p:cNvPicPr>
          <p:nvPr/>
        </p:nvPicPr>
        <p:blipFill>
          <a:blip r:embed="rId3"/>
          <a:stretch>
            <a:fillRect/>
          </a:stretch>
        </p:blipFill>
        <p:spPr>
          <a:xfrm>
            <a:off x="1922145" y="3003550"/>
            <a:ext cx="8896350" cy="3257550"/>
          </a:xfrm>
          <a:prstGeom prst="rect">
            <a:avLst/>
          </a:prstGeom>
        </p:spPr>
      </p:pic>
    </p:spTree>
    <p:extLst>
      <p:ext uri="{BB962C8B-B14F-4D97-AF65-F5344CB8AC3E}">
        <p14:creationId xmlns:p14="http://schemas.microsoft.com/office/powerpoint/2010/main" val="10869044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0FC572-4D67-42B6-A74D-C784D23E90C2}"/>
              </a:ext>
            </a:extLst>
          </p:cNvPr>
          <p:cNvPicPr>
            <a:picLocks noChangeAspect="1"/>
          </p:cNvPicPr>
          <p:nvPr/>
        </p:nvPicPr>
        <p:blipFill>
          <a:blip r:embed="rId3"/>
          <a:stretch>
            <a:fillRect/>
          </a:stretch>
        </p:blipFill>
        <p:spPr>
          <a:xfrm>
            <a:off x="1877565" y="-4445"/>
            <a:ext cx="9039355" cy="3733165"/>
          </a:xfrm>
          <a:prstGeom prst="rect">
            <a:avLst/>
          </a:prstGeom>
        </p:spPr>
      </p:pic>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1A7A7CCD-41B6-4BC8-A61F-9FACC1B26F64}"/>
                  </a:ext>
                </a:extLst>
              </p:cNvPr>
              <p:cNvSpPr>
                <a:spLocks noGrp="1"/>
              </p:cNvSpPr>
              <p:nvPr>
                <p:ph idx="1"/>
              </p:nvPr>
            </p:nvSpPr>
            <p:spPr>
              <a:xfrm>
                <a:off x="838200" y="3860800"/>
                <a:ext cx="10815320" cy="2314574"/>
              </a:xfrm>
            </p:spPr>
            <p:txBody>
              <a:bodyPr/>
              <a:lstStyle/>
              <a:p>
                <a:r>
                  <a:rPr lang="en-US"/>
                  <a:t>We have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a:rPr lang="en-US" b="0" i="0" smtClean="0">
                            <a:latin typeface="Cambria Math" panose="02040503050406030204" pitchFamily="18" charset="0"/>
                          </a:rPr>
                          <m:t>1</m:t>
                        </m:r>
                      </m:sub>
                    </m:sSub>
                  </m:oMath>
                </a14:m>
                <a:r>
                  <a:rPr lang="en-GB"/>
                  <a:t> that is the error on the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a14:m>
                <a:r>
                  <a:rPr lang="en-GB"/>
                  <a:t> in relation to the target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a14:m>
                <a:endParaRPr lang="en-GB"/>
              </a:p>
              <a:p>
                <a:r>
                  <a:rPr lang="en-GB"/>
                  <a:t>Which weights are contributing to this error?</a:t>
                </a:r>
              </a:p>
              <a:p>
                <a:r>
                  <a:rPr lang="en-GB"/>
                  <a:t>The weights are (follow the arrows):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a:rPr lang="en-US" b="0" i="0" smtClean="0">
                            <a:latin typeface="Cambria Math" panose="02040503050406030204" pitchFamily="18" charset="0"/>
                          </a:rPr>
                          <m:t>11</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a:rPr lang="en-US" b="0" i="0" smtClean="0">
                            <a:latin typeface="Cambria Math" panose="02040503050406030204" pitchFamily="18" charset="0"/>
                          </a:rPr>
                          <m:t>21</m:t>
                        </m:r>
                      </m:sub>
                    </m:sSub>
                  </m:oMath>
                </a14:m>
                <a:r>
                  <a:rPr lang="en-GB"/>
                  <a:t> and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a:rPr lang="en-US" b="0" i="0" smtClean="0">
                            <a:latin typeface="Cambria Math" panose="02040503050406030204" pitchFamily="18" charset="0"/>
                          </a:rPr>
                          <m:t>31</m:t>
                        </m:r>
                      </m:sub>
                    </m:sSub>
                  </m:oMath>
                </a14:m>
                <a:r>
                  <a:rPr lang="en-GB"/>
                  <a:t> </a:t>
                </a:r>
              </a:p>
              <a:p>
                <a:r>
                  <a:rPr lang="en-GB"/>
                  <a:t>Let’s focus on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a:rPr lang="en-US" b="0" i="0" smtClean="0">
                            <a:latin typeface="Cambria Math" panose="02040503050406030204" pitchFamily="18" charset="0"/>
                          </a:rPr>
                          <m:t>11</m:t>
                        </m:r>
                      </m:sub>
                    </m:sSub>
                  </m:oMath>
                </a14:m>
                <a:endParaRPr lang="en-GB"/>
              </a:p>
            </p:txBody>
          </p:sp>
        </mc:Choice>
        <mc:Fallback>
          <p:sp>
            <p:nvSpPr>
              <p:cNvPr id="10" name="Content Placeholder 9">
                <a:extLst>
                  <a:ext uri="{FF2B5EF4-FFF2-40B4-BE49-F238E27FC236}">
                    <a16:creationId xmlns:a16="http://schemas.microsoft.com/office/drawing/2014/main" id="{1A7A7CCD-41B6-4BC8-A61F-9FACC1B26F64}"/>
                  </a:ext>
                </a:extLst>
              </p:cNvPr>
              <p:cNvSpPr>
                <a:spLocks noGrp="1" noRot="1" noChangeAspect="1" noMove="1" noResize="1" noEditPoints="1" noAdjustHandles="1" noChangeArrowheads="1" noChangeShapeType="1" noTextEdit="1"/>
              </p:cNvSpPr>
              <p:nvPr>
                <p:ph idx="1"/>
              </p:nvPr>
            </p:nvSpPr>
            <p:spPr>
              <a:xfrm>
                <a:off x="838200" y="3860800"/>
                <a:ext cx="10815320" cy="2314574"/>
              </a:xfrm>
              <a:blipFill>
                <a:blip r:embed="rId4"/>
                <a:stretch>
                  <a:fillRect l="-1015" t="-4211"/>
                </a:stretch>
              </a:blipFill>
            </p:spPr>
            <p:txBody>
              <a:bodyPr/>
              <a:lstStyle/>
              <a:p>
                <a:r>
                  <a:rPr lang="en-US">
                    <a:noFill/>
                  </a:rPr>
                  <a:t> </a:t>
                </a:r>
              </a:p>
            </p:txBody>
          </p:sp>
        </mc:Fallback>
      </mc:AlternateContent>
    </p:spTree>
    <p:extLst>
      <p:ext uri="{BB962C8B-B14F-4D97-AF65-F5344CB8AC3E}">
        <p14:creationId xmlns:p14="http://schemas.microsoft.com/office/powerpoint/2010/main" val="339077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1A7A7CCD-41B6-4BC8-A61F-9FACC1B26F64}"/>
                  </a:ext>
                </a:extLst>
              </p:cNvPr>
              <p:cNvSpPr>
                <a:spLocks noGrp="1"/>
              </p:cNvSpPr>
              <p:nvPr>
                <p:ph idx="1"/>
              </p:nvPr>
            </p:nvSpPr>
            <p:spPr>
              <a:xfrm>
                <a:off x="838200" y="3627222"/>
                <a:ext cx="10815320" cy="2131694"/>
              </a:xfrm>
            </p:spPr>
            <p:txBody>
              <a:bodyPr/>
              <a:lstStyle/>
              <a:p>
                <a:r>
                  <a:rPr lang="en-US"/>
                  <a:t>Each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ii</m:t>
                        </m:r>
                      </m:sub>
                    </m:sSub>
                  </m:oMath>
                </a14:m>
                <a:r>
                  <a:rPr lang="en-US"/>
                  <a:t> contributes to a single error</a:t>
                </a:r>
              </a:p>
              <a:p>
                <a:r>
                  <a:rPr lang="en-US"/>
                  <a:t>So, we find its derivative and update the coefficient</a:t>
                </a:r>
              </a:p>
              <a:p>
                <a:pPr marL="457200" lvl="1" indent="0">
                  <a:buNone/>
                </a:pPr>
                <a:r>
                  <a:rPr lang="en-US"/>
                  <a:t>This is the same thing we have done applying the gradient descent before</a:t>
                </a:r>
              </a:p>
            </p:txBody>
          </p:sp>
        </mc:Choice>
        <mc:Fallback>
          <p:sp>
            <p:nvSpPr>
              <p:cNvPr id="10" name="Content Placeholder 9">
                <a:extLst>
                  <a:ext uri="{FF2B5EF4-FFF2-40B4-BE49-F238E27FC236}">
                    <a16:creationId xmlns:a16="http://schemas.microsoft.com/office/drawing/2014/main" id="{1A7A7CCD-41B6-4BC8-A61F-9FACC1B26F64}"/>
                  </a:ext>
                </a:extLst>
              </p:cNvPr>
              <p:cNvSpPr>
                <a:spLocks noGrp="1" noRot="1" noChangeAspect="1" noMove="1" noResize="1" noEditPoints="1" noAdjustHandles="1" noChangeArrowheads="1" noChangeShapeType="1" noTextEdit="1"/>
              </p:cNvSpPr>
              <p:nvPr>
                <p:ph idx="1"/>
              </p:nvPr>
            </p:nvSpPr>
            <p:spPr>
              <a:xfrm>
                <a:off x="838200" y="3627222"/>
                <a:ext cx="10815320" cy="2131694"/>
              </a:xfrm>
              <a:blipFill>
                <a:blip r:embed="rId3"/>
                <a:stretch>
                  <a:fillRect l="-1015" t="-4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457EEA45-F4F4-4DB2-8804-119EA17AA039}"/>
                  </a:ext>
                </a:extLst>
              </p:cNvPr>
              <p:cNvSpPr/>
              <p:nvPr/>
            </p:nvSpPr>
            <p:spPr>
              <a:xfrm>
                <a:off x="0" y="5536225"/>
                <a:ext cx="6096000" cy="95410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𝜼</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m:t>
                          </m:r>
                        </m:e>
                        <m:sub>
                          <m:r>
                            <a:rPr lang="en-US" sz="2800" b="1" i="1" smtClean="0">
                              <a:latin typeface="Cambria Math" panose="02040503050406030204" pitchFamily="18" charset="0"/>
                              <a:ea typeface="Cambria Math" panose="02040503050406030204" pitchFamily="18" charset="0"/>
                            </a:rPr>
                            <m:t>𝒘</m:t>
                          </m:r>
                        </m:sub>
                      </m:sSub>
                      <m:r>
                        <a:rPr lang="en-US" sz="2800" b="1" i="1" smtClean="0">
                          <a:latin typeface="Cambria Math" panose="02040503050406030204" pitchFamily="18" charset="0"/>
                          <a:ea typeface="Cambria Math" panose="02040503050406030204" pitchFamily="18" charset="0"/>
                        </a:rPr>
                        <m:t>𝑳</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𝒚</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𝒕</m:t>
                      </m:r>
                      <m:r>
                        <a:rPr lang="en-US" sz="2800" b="1" i="1" smtClean="0">
                          <a:latin typeface="Cambria Math" panose="02040503050406030204" pitchFamily="18" charset="0"/>
                          <a:ea typeface="Cambria Math" panose="02040503050406030204" pitchFamily="18" charset="0"/>
                        </a:rPr>
                        <m:t>)</m:t>
                      </m:r>
                    </m:oMath>
                  </m:oMathPara>
                </a14:m>
                <a:endParaRPr lang="en-GB" sz="2800" b="1"/>
              </a:p>
              <a:p>
                <a:endParaRPr lang="en-GB" sz="2800" b="1"/>
              </a:p>
            </p:txBody>
          </p:sp>
        </mc:Choice>
        <mc:Fallback>
          <p:sp>
            <p:nvSpPr>
              <p:cNvPr id="4" name="Rectangle 3">
                <a:extLst>
                  <a:ext uri="{FF2B5EF4-FFF2-40B4-BE49-F238E27FC236}">
                    <a16:creationId xmlns:a16="http://schemas.microsoft.com/office/drawing/2014/main" id="{457EEA45-F4F4-4DB2-8804-119EA17AA039}"/>
                  </a:ext>
                </a:extLst>
              </p:cNvPr>
              <p:cNvSpPr>
                <a:spLocks noRot="1" noChangeAspect="1" noMove="1" noResize="1" noEditPoints="1" noAdjustHandles="1" noChangeArrowheads="1" noChangeShapeType="1" noTextEdit="1"/>
              </p:cNvSpPr>
              <p:nvPr/>
            </p:nvSpPr>
            <p:spPr>
              <a:xfrm>
                <a:off x="0" y="5536225"/>
                <a:ext cx="6096000" cy="95410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53166E98-2AF0-43F5-AE0A-DA36DD11643A}"/>
                  </a:ext>
                </a:extLst>
              </p:cNvPr>
              <p:cNvSpPr/>
              <p:nvPr/>
            </p:nvSpPr>
            <p:spPr>
              <a:xfrm>
                <a:off x="5930020" y="5488777"/>
                <a:ext cx="6096000" cy="104900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𝒖</m:t>
                          </m:r>
                        </m:e>
                        <m:sub>
                          <m:r>
                            <a:rPr lang="en-US" sz="2800" b="1" i="1" smtClean="0">
                              <a:latin typeface="Cambria Math" panose="02040503050406030204" pitchFamily="18" charset="0"/>
                            </a:rPr>
                            <m:t>𝟏</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𝟏</m:t>
                              </m:r>
                            </m:e>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𝒖</m:t>
                              </m:r>
                            </m:e>
                            <m:sub>
                              <m:r>
                                <a:rPr lang="en-US" sz="2800" b="1" i="1" smtClean="0">
                                  <a:latin typeface="Cambria Math" panose="02040503050406030204" pitchFamily="18" charset="0"/>
                                </a:rPr>
                                <m:t>𝟏</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𝟏</m:t>
                                  </m:r>
                                </m:e>
                                <m:sub>
                                  <m:r>
                                    <a:rPr lang="en-US" sz="2800" b="1" i="1" smtClean="0">
                                      <a:latin typeface="Cambria Math" panose="02040503050406030204" pitchFamily="18" charset="0"/>
                                    </a:rPr>
                                    <m:t>𝒊</m:t>
                                  </m:r>
                                </m:sub>
                              </m:sSub>
                            </m:sub>
                          </m:sSub>
                        </m:e>
                        <m:sub>
                          <m:r>
                            <a:rPr lang="en-US" sz="2800" b="1" i="1" smtClean="0">
                              <a:latin typeface="Cambria Math" panose="02040503050406030204" pitchFamily="18" charset="0"/>
                            </a:rPr>
                            <m:t> </m:t>
                          </m:r>
                        </m:sub>
                      </m:sSub>
                      <m:r>
                        <a:rPr lang="en-US" sz="2800" b="1" i="1" smtClean="0">
                          <a:latin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𝜼</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m:t>
                          </m:r>
                        </m:e>
                        <m:sub>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𝒖</m:t>
                              </m:r>
                            </m:e>
                            <m:sub>
                              <m:r>
                                <a:rPr lang="en-US" sz="2800" b="1" i="1" smtClean="0">
                                  <a:latin typeface="Cambria Math" panose="02040503050406030204" pitchFamily="18" charset="0"/>
                                  <a:ea typeface="Cambria Math" panose="02040503050406030204" pitchFamily="18" charset="0"/>
                                </a:rPr>
                                <m:t>𝟏𝟏</m:t>
                              </m:r>
                            </m:sub>
                          </m:sSub>
                        </m:sub>
                      </m:sSub>
                      <m:r>
                        <a:rPr lang="en-US" sz="2800" b="1" i="1" smtClean="0">
                          <a:latin typeface="Cambria Math" panose="02040503050406030204" pitchFamily="18" charset="0"/>
                          <a:ea typeface="Cambria Math" panose="02040503050406030204" pitchFamily="18" charset="0"/>
                        </a:rPr>
                        <m:t>𝑳</m:t>
                      </m:r>
                      <m:r>
                        <a:rPr lang="en-US" sz="2800" b="1" i="1" smtClean="0">
                          <a:latin typeface="Cambria Math" panose="02040503050406030204" pitchFamily="18" charset="0"/>
                          <a:ea typeface="Cambria Math" panose="02040503050406030204" pitchFamily="18" charset="0"/>
                        </a:rPr>
                        <m:t>(</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𝒚</m:t>
                          </m:r>
                        </m:e>
                        <m:sub>
                          <m:r>
                            <a:rPr lang="en-US" sz="2800" b="1" i="1" smtClean="0">
                              <a:latin typeface="Cambria Math" panose="02040503050406030204" pitchFamily="18" charset="0"/>
                              <a:ea typeface="Cambria Math" panose="02040503050406030204" pitchFamily="18" charset="0"/>
                            </a:rPr>
                            <m:t>𝟏</m:t>
                          </m:r>
                        </m:sub>
                      </m:sSub>
                      <m:r>
                        <a:rPr lang="en-US" sz="2800" b="1" i="1" smtClean="0">
                          <a:latin typeface="Cambria Math" panose="02040503050406030204" pitchFamily="18" charset="0"/>
                          <a:ea typeface="Cambria Math" panose="02040503050406030204" pitchFamily="18" charset="0"/>
                        </a:rPr>
                        <m:t>,</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𝒕</m:t>
                          </m:r>
                        </m:e>
                        <m:sub>
                          <m:r>
                            <a:rPr lang="en-US" sz="2800" b="1" i="1" smtClean="0">
                              <a:latin typeface="Cambria Math" panose="02040503050406030204" pitchFamily="18" charset="0"/>
                              <a:ea typeface="Cambria Math" panose="02040503050406030204" pitchFamily="18" charset="0"/>
                            </a:rPr>
                            <m:t>𝟏</m:t>
                          </m:r>
                        </m:sub>
                      </m:sSub>
                      <m:r>
                        <a:rPr lang="en-US" sz="2800" b="1" i="1" smtClean="0">
                          <a:latin typeface="Cambria Math" panose="02040503050406030204" pitchFamily="18" charset="0"/>
                          <a:ea typeface="Cambria Math" panose="02040503050406030204" pitchFamily="18" charset="0"/>
                        </a:rPr>
                        <m:t>)</m:t>
                      </m:r>
                    </m:oMath>
                  </m:oMathPara>
                </a14:m>
                <a:endParaRPr lang="en-GB" sz="2800" b="1"/>
              </a:p>
              <a:p>
                <a:endParaRPr lang="en-GB" sz="2800" b="1"/>
              </a:p>
            </p:txBody>
          </p:sp>
        </mc:Choice>
        <mc:Fallback>
          <p:sp>
            <p:nvSpPr>
              <p:cNvPr id="6" name="Rectangle 5">
                <a:extLst>
                  <a:ext uri="{FF2B5EF4-FFF2-40B4-BE49-F238E27FC236}">
                    <a16:creationId xmlns:a16="http://schemas.microsoft.com/office/drawing/2014/main" id="{53166E98-2AF0-43F5-AE0A-DA36DD11643A}"/>
                  </a:ext>
                </a:extLst>
              </p:cNvPr>
              <p:cNvSpPr>
                <a:spLocks noRot="1" noChangeAspect="1" noMove="1" noResize="1" noEditPoints="1" noAdjustHandles="1" noChangeArrowheads="1" noChangeShapeType="1" noTextEdit="1"/>
              </p:cNvSpPr>
              <p:nvPr/>
            </p:nvSpPr>
            <p:spPr>
              <a:xfrm>
                <a:off x="5930020" y="5488777"/>
                <a:ext cx="6096000" cy="1049005"/>
              </a:xfrm>
              <a:prstGeom prst="rect">
                <a:avLst/>
              </a:prstGeom>
              <a:blipFill>
                <a:blip r:embed="rId5"/>
                <a:stretch>
                  <a:fillRect/>
                </a:stretch>
              </a:blipFill>
            </p:spPr>
            <p:txBody>
              <a:bodyPr/>
              <a:lstStyle/>
              <a:p>
                <a:r>
                  <a:rPr lang="en-US">
                    <a:noFill/>
                  </a:rPr>
                  <a:t> </a:t>
                </a:r>
              </a:p>
            </p:txBody>
          </p:sp>
        </mc:Fallback>
      </mc:AlternateContent>
      <p:sp>
        <p:nvSpPr>
          <p:cNvPr id="2" name="Arrow: Right 1">
            <a:extLst>
              <a:ext uri="{FF2B5EF4-FFF2-40B4-BE49-F238E27FC236}">
                <a16:creationId xmlns:a16="http://schemas.microsoft.com/office/drawing/2014/main" id="{5F648362-92A6-4BF5-A2F2-A71528E84550}"/>
              </a:ext>
            </a:extLst>
          </p:cNvPr>
          <p:cNvSpPr/>
          <p:nvPr/>
        </p:nvSpPr>
        <p:spPr>
          <a:xfrm>
            <a:off x="5368705" y="5686492"/>
            <a:ext cx="841972" cy="279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Picture 6">
            <a:extLst>
              <a:ext uri="{FF2B5EF4-FFF2-40B4-BE49-F238E27FC236}">
                <a16:creationId xmlns:a16="http://schemas.microsoft.com/office/drawing/2014/main" id="{C2392B3C-2491-488F-A350-B62DD35FCB58}"/>
              </a:ext>
            </a:extLst>
          </p:cNvPr>
          <p:cNvPicPr>
            <a:picLocks noChangeAspect="1"/>
          </p:cNvPicPr>
          <p:nvPr/>
        </p:nvPicPr>
        <p:blipFill>
          <a:blip r:embed="rId6"/>
          <a:stretch>
            <a:fillRect/>
          </a:stretch>
        </p:blipFill>
        <p:spPr>
          <a:xfrm>
            <a:off x="1877565" y="-4445"/>
            <a:ext cx="9039355" cy="3733165"/>
          </a:xfrm>
          <a:prstGeom prst="rect">
            <a:avLst/>
          </a:prstGeom>
        </p:spPr>
      </p:pic>
    </p:spTree>
    <p:extLst>
      <p:ext uri="{BB962C8B-B14F-4D97-AF65-F5344CB8AC3E}">
        <p14:creationId xmlns:p14="http://schemas.microsoft.com/office/powerpoint/2010/main" val="1669885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1A7A7CCD-41B6-4BC8-A61F-9FACC1B26F64}"/>
                  </a:ext>
                </a:extLst>
              </p:cNvPr>
              <p:cNvSpPr>
                <a:spLocks noGrp="1"/>
              </p:cNvSpPr>
              <p:nvPr>
                <p:ph idx="1"/>
              </p:nvPr>
            </p:nvSpPr>
            <p:spPr>
              <a:xfrm>
                <a:off x="838200" y="4043680"/>
                <a:ext cx="10815320" cy="2131694"/>
              </a:xfrm>
            </p:spPr>
            <p:txBody>
              <a:bodyPr>
                <a:normAutofit/>
              </a:bodyPr>
              <a:lstStyle/>
              <a:p>
                <a:r>
                  <a:rPr lang="en-US"/>
                  <a:t>Now, think about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oMath>
                </a14:m>
                <a:endParaRPr lang="en-US"/>
              </a:p>
              <a:p>
                <a:r>
                  <a:rPr lang="en-US"/>
                  <a:t>This weight is required to predict </a:t>
                </a:r>
                <a14:m>
                  <m:oMath xmlns:m="http://schemas.openxmlformats.org/officeDocument/2006/math">
                    <m:r>
                      <a:rPr lang="en-US" b="0" i="1" dirty="0" smtClean="0">
                        <a:latin typeface="Cambria Math" panose="02040503050406030204" pitchFamily="18" charset="0"/>
                      </a:rPr>
                      <m:t>h</m:t>
                    </m:r>
                    <m:r>
                      <a:rPr lang="en-US" b="0" i="1" dirty="0" smtClean="0">
                        <a:latin typeface="Cambria Math" panose="02040503050406030204" pitchFamily="18" charset="0"/>
                      </a:rPr>
                      <m:t>1</m:t>
                    </m:r>
                  </m:oMath>
                </a14:m>
                <a:r>
                  <a:rPr lang="en-US"/>
                  <a:t> </a:t>
                </a:r>
              </a:p>
              <a:p>
                <a:r>
                  <a:rPr lang="en-US"/>
                  <a:t>Then, we used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1</m:t>
                    </m:r>
                  </m:oMath>
                </a14:m>
                <a:r>
                  <a:rPr lang="en-US"/>
                  <a:t> to calculate the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11</m:t>
                        </m:r>
                      </m:sub>
                    </m:sSub>
                  </m:oMath>
                </a14:m>
                <a:r>
                  <a:rPr lang="en-US"/>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12</m:t>
                        </m:r>
                      </m:sub>
                    </m:sSub>
                  </m:oMath>
                </a14:m>
                <a:endParaRPr lang="en-US" b="0"/>
              </a:p>
              <a:p>
                <a:r>
                  <a:rPr lang="en-US"/>
                  <a:t>Finally,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oMath>
                </a14:m>
                <a:r>
                  <a:rPr lang="en-US"/>
                  <a:t> plays a role in determining the two errors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oMath>
                </a14:m>
                <a:r>
                  <a:rPr lang="en-US"/>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oMath>
                </a14:m>
                <a:endParaRPr lang="en-US"/>
              </a:p>
            </p:txBody>
          </p:sp>
        </mc:Choice>
        <mc:Fallback>
          <p:sp>
            <p:nvSpPr>
              <p:cNvPr id="10" name="Content Placeholder 9">
                <a:extLst>
                  <a:ext uri="{FF2B5EF4-FFF2-40B4-BE49-F238E27FC236}">
                    <a16:creationId xmlns:a16="http://schemas.microsoft.com/office/drawing/2014/main" id="{1A7A7CCD-41B6-4BC8-A61F-9FACC1B26F64}"/>
                  </a:ext>
                </a:extLst>
              </p:cNvPr>
              <p:cNvSpPr>
                <a:spLocks noGrp="1" noRot="1" noChangeAspect="1" noMove="1" noResize="1" noEditPoints="1" noAdjustHandles="1" noChangeArrowheads="1" noChangeShapeType="1" noTextEdit="1"/>
              </p:cNvSpPr>
              <p:nvPr>
                <p:ph idx="1"/>
              </p:nvPr>
            </p:nvSpPr>
            <p:spPr>
              <a:xfrm>
                <a:off x="838200" y="4043680"/>
                <a:ext cx="10815320" cy="2131694"/>
              </a:xfrm>
              <a:blipFill>
                <a:blip r:embed="rId3"/>
                <a:stretch>
                  <a:fillRect l="-1015" t="-4571" b="-228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B30A7EC-D1E8-4E1C-9CFC-84FB96FACF06}"/>
              </a:ext>
            </a:extLst>
          </p:cNvPr>
          <p:cNvPicPr>
            <a:picLocks noChangeAspect="1"/>
          </p:cNvPicPr>
          <p:nvPr/>
        </p:nvPicPr>
        <p:blipFill>
          <a:blip r:embed="rId4"/>
          <a:stretch>
            <a:fillRect/>
          </a:stretch>
        </p:blipFill>
        <p:spPr>
          <a:xfrm>
            <a:off x="1877565" y="-4445"/>
            <a:ext cx="9039355" cy="3733165"/>
          </a:xfrm>
          <a:prstGeom prst="rect">
            <a:avLst/>
          </a:prstGeom>
        </p:spPr>
      </p:pic>
      <p:cxnSp>
        <p:nvCxnSpPr>
          <p:cNvPr id="9" name="Straight Arrow Connector 8">
            <a:extLst>
              <a:ext uri="{FF2B5EF4-FFF2-40B4-BE49-F238E27FC236}">
                <a16:creationId xmlns:a16="http://schemas.microsoft.com/office/drawing/2014/main" id="{9F8A6538-09F4-46F5-832E-2576CE090DD0}"/>
              </a:ext>
            </a:extLst>
          </p:cNvPr>
          <p:cNvCxnSpPr>
            <a:cxnSpLocks/>
          </p:cNvCxnSpPr>
          <p:nvPr/>
        </p:nvCxnSpPr>
        <p:spPr>
          <a:xfrm flipV="1">
            <a:off x="3007360" y="812800"/>
            <a:ext cx="2306320" cy="58928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849C75-5F23-45F2-AB17-A4E60ABB9EF4}"/>
              </a:ext>
            </a:extLst>
          </p:cNvPr>
          <p:cNvCxnSpPr>
            <a:cxnSpLocks/>
          </p:cNvCxnSpPr>
          <p:nvPr/>
        </p:nvCxnSpPr>
        <p:spPr>
          <a:xfrm>
            <a:off x="6167120" y="812800"/>
            <a:ext cx="2326640" cy="58928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1415EB6-D9FB-4DDD-BB46-A132F0B2B0CE}"/>
              </a:ext>
            </a:extLst>
          </p:cNvPr>
          <p:cNvCxnSpPr>
            <a:cxnSpLocks/>
          </p:cNvCxnSpPr>
          <p:nvPr/>
        </p:nvCxnSpPr>
        <p:spPr>
          <a:xfrm>
            <a:off x="6167120" y="812800"/>
            <a:ext cx="2326640" cy="167640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3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1A7A7CCD-41B6-4BC8-A61F-9FACC1B26F64}"/>
                  </a:ext>
                </a:extLst>
              </p:cNvPr>
              <p:cNvSpPr>
                <a:spLocks noGrp="1"/>
              </p:cNvSpPr>
              <p:nvPr>
                <p:ph idx="1"/>
              </p:nvPr>
            </p:nvSpPr>
            <p:spPr>
              <a:xfrm>
                <a:off x="838200" y="4043680"/>
                <a:ext cx="10815320" cy="2131694"/>
              </a:xfrm>
            </p:spPr>
            <p:txBody>
              <a:bodyPr>
                <a:normAutofit fontScale="85000" lnSpcReduction="20000"/>
              </a:bodyPr>
              <a:lstStyle/>
              <a:p>
                <a:r>
                  <a:rPr lang="en-US"/>
                  <a:t>So, we back propagate to measure the influence on the errors of each weight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𝑖𝑖</m:t>
                        </m:r>
                      </m:sub>
                    </m:sSub>
                  </m:oMath>
                </a14:m>
                <a:r>
                  <a:rPr lang="en-US"/>
                  <a:t> with the information given by the corresponding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𝑖𝑖</m:t>
                        </m:r>
                      </m:sub>
                    </m:sSub>
                  </m:oMath>
                </a14:m>
                <a:endParaRPr lang="en-US"/>
              </a:p>
              <a:p>
                <a:endParaRPr lang="en-US"/>
              </a:p>
              <a:p>
                <a:pPr marL="971550" lvl="1" indent="-514350">
                  <a:buFont typeface="+mj-lt"/>
                  <a:buAutoNum type="arabicPeriod"/>
                </a:pPr>
                <a:r>
                  <a:rPr lang="en-US"/>
                  <a:t>Essentially, through back propagation, the algorithm </a:t>
                </a:r>
                <a:r>
                  <a:rPr lang="en-US">
                    <a:solidFill>
                      <a:srgbClr val="7030A0"/>
                    </a:solidFill>
                  </a:rPr>
                  <a:t>identifies which weights lead to which errors</a:t>
                </a:r>
              </a:p>
              <a:p>
                <a:pPr marL="971550" lvl="1" indent="-514350">
                  <a:buFont typeface="+mj-lt"/>
                  <a:buAutoNum type="arabicPeriod"/>
                </a:pPr>
                <a:r>
                  <a:rPr lang="en-US"/>
                  <a:t>Then, it </a:t>
                </a:r>
                <a:r>
                  <a:rPr lang="en-US">
                    <a:solidFill>
                      <a:srgbClr val="7030A0"/>
                    </a:solidFill>
                  </a:rPr>
                  <a:t>adjusts the weights</a:t>
                </a:r>
                <a:r>
                  <a:rPr lang="en-US"/>
                  <a:t> that have a bigger contribution to the errors by more than the weights with a smaller contribution.</a:t>
                </a:r>
              </a:p>
              <a:p>
                <a:endParaRPr lang="en-US"/>
              </a:p>
            </p:txBody>
          </p:sp>
        </mc:Choice>
        <mc:Fallback>
          <p:sp>
            <p:nvSpPr>
              <p:cNvPr id="10" name="Content Placeholder 9">
                <a:extLst>
                  <a:ext uri="{FF2B5EF4-FFF2-40B4-BE49-F238E27FC236}">
                    <a16:creationId xmlns:a16="http://schemas.microsoft.com/office/drawing/2014/main" id="{1A7A7CCD-41B6-4BC8-A61F-9FACC1B26F64}"/>
                  </a:ext>
                </a:extLst>
              </p:cNvPr>
              <p:cNvSpPr>
                <a:spLocks noGrp="1" noRot="1" noChangeAspect="1" noMove="1" noResize="1" noEditPoints="1" noAdjustHandles="1" noChangeArrowheads="1" noChangeShapeType="1" noTextEdit="1"/>
              </p:cNvSpPr>
              <p:nvPr>
                <p:ph idx="1"/>
              </p:nvPr>
            </p:nvSpPr>
            <p:spPr>
              <a:xfrm>
                <a:off x="838200" y="4043680"/>
                <a:ext cx="10815320" cy="2131694"/>
              </a:xfrm>
              <a:blipFill>
                <a:blip r:embed="rId3"/>
                <a:stretch>
                  <a:fillRect l="-789" t="-657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2C1CDAF-F01B-4D42-B5A4-F0F1B4AAE561}"/>
              </a:ext>
            </a:extLst>
          </p:cNvPr>
          <p:cNvPicPr>
            <a:picLocks noChangeAspect="1"/>
          </p:cNvPicPr>
          <p:nvPr/>
        </p:nvPicPr>
        <p:blipFill>
          <a:blip r:embed="rId4"/>
          <a:stretch>
            <a:fillRect/>
          </a:stretch>
        </p:blipFill>
        <p:spPr>
          <a:xfrm>
            <a:off x="1802447" y="95250"/>
            <a:ext cx="8886825" cy="3333750"/>
          </a:xfrm>
          <a:prstGeom prst="rect">
            <a:avLst/>
          </a:prstGeom>
        </p:spPr>
      </p:pic>
    </p:spTree>
    <p:extLst>
      <p:ext uri="{BB962C8B-B14F-4D97-AF65-F5344CB8AC3E}">
        <p14:creationId xmlns:p14="http://schemas.microsoft.com/office/powerpoint/2010/main" val="8167420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See the source image">
            <a:extLst>
              <a:ext uri="{FF2B5EF4-FFF2-40B4-BE49-F238E27FC236}">
                <a16:creationId xmlns:a16="http://schemas.microsoft.com/office/drawing/2014/main" id="{7B661E5E-E3EC-EC43-D783-E7B6A52586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86" r="7503"/>
          <a:stretch/>
        </p:blipFill>
        <p:spPr bwMode="auto">
          <a:xfrm>
            <a:off x="3148756" y="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2410E-22BC-44A6-B672-282827728CEC}"/>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Overfitting and underfitting</a:t>
            </a:r>
          </a:p>
        </p:txBody>
      </p:sp>
      <p:sp>
        <p:nvSpPr>
          <p:cNvPr id="3" name="Text Placeholder 2">
            <a:extLst>
              <a:ext uri="{FF2B5EF4-FFF2-40B4-BE49-F238E27FC236}">
                <a16:creationId xmlns:a16="http://schemas.microsoft.com/office/drawing/2014/main" id="{53D04D0F-D067-434F-9904-DDDEF4EE76D0}"/>
              </a:ext>
            </a:extLst>
          </p:cNvPr>
          <p:cNvSpPr>
            <a:spLocks noGrp="1"/>
          </p:cNvSpPr>
          <p:nvPr>
            <p:ph type="body" idx="1"/>
          </p:nvPr>
        </p:nvSpPr>
        <p:spPr>
          <a:xfrm>
            <a:off x="952229" y="4629234"/>
            <a:ext cx="3973386" cy="1485319"/>
          </a:xfrm>
          <a:noFill/>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9714474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6C5C-3424-49B8-B631-6421482E7685}"/>
              </a:ext>
            </a:extLst>
          </p:cNvPr>
          <p:cNvSpPr>
            <a:spLocks noGrp="1"/>
          </p:cNvSpPr>
          <p:nvPr>
            <p:ph type="title"/>
          </p:nvPr>
        </p:nvSpPr>
        <p:spPr/>
        <p:txBody>
          <a:bodyPr/>
          <a:lstStyle/>
          <a:p>
            <a:r>
              <a:rPr lang="en-US"/>
              <a:t>Overfitting and underfitting</a:t>
            </a:r>
            <a:endParaRPr lang="en-GB"/>
          </a:p>
        </p:txBody>
      </p:sp>
      <p:sp>
        <p:nvSpPr>
          <p:cNvPr id="3" name="Content Placeholder 2">
            <a:extLst>
              <a:ext uri="{FF2B5EF4-FFF2-40B4-BE49-F238E27FC236}">
                <a16:creationId xmlns:a16="http://schemas.microsoft.com/office/drawing/2014/main" id="{7F6F57CB-5613-4371-AFE9-4E1F4F4B9DB2}"/>
              </a:ext>
            </a:extLst>
          </p:cNvPr>
          <p:cNvSpPr>
            <a:spLocks noGrp="1"/>
          </p:cNvSpPr>
          <p:nvPr>
            <p:ph idx="1"/>
          </p:nvPr>
        </p:nvSpPr>
        <p:spPr/>
        <p:txBody>
          <a:bodyPr/>
          <a:lstStyle/>
          <a:p>
            <a:r>
              <a:rPr lang="en-US" b="1"/>
              <a:t>Overfitting</a:t>
            </a:r>
            <a:r>
              <a:rPr lang="en-US"/>
              <a:t> indicates that our training has focused on the particular training set so much that has missed the point</a:t>
            </a:r>
          </a:p>
          <a:p>
            <a:pPr lvl="1">
              <a:buFont typeface="Wingdings" panose="05000000000000000000" pitchFamily="2" charset="2"/>
              <a:buChar char="Ø"/>
            </a:pPr>
            <a:r>
              <a:rPr lang="en-US"/>
              <a:t>Overfitting occurs when the </a:t>
            </a:r>
            <a:r>
              <a:rPr lang="en-US">
                <a:solidFill>
                  <a:srgbClr val="C00000"/>
                </a:solidFill>
              </a:rPr>
              <a:t>gap between the training error and test error </a:t>
            </a:r>
            <a:r>
              <a:rPr lang="en-US"/>
              <a:t>is too large.</a:t>
            </a:r>
          </a:p>
          <a:p>
            <a:endParaRPr lang="en-US"/>
          </a:p>
          <a:p>
            <a:r>
              <a:rPr lang="en-US" b="1"/>
              <a:t>Underfitting</a:t>
            </a:r>
            <a:r>
              <a:rPr lang="en-US"/>
              <a:t>, on the other hand, indicates that the model has not captured the underlying logic of the data</a:t>
            </a:r>
          </a:p>
          <a:p>
            <a:pPr lvl="1">
              <a:buFont typeface="Wingdings" panose="05000000000000000000" pitchFamily="2" charset="2"/>
              <a:buChar char="Ø"/>
            </a:pPr>
            <a:r>
              <a:rPr lang="en-US"/>
              <a:t>Underfitting occurs when the model is not able to obtain </a:t>
            </a:r>
            <a:r>
              <a:rPr lang="en-US">
                <a:solidFill>
                  <a:srgbClr val="C00000"/>
                </a:solidFill>
              </a:rPr>
              <a:t>a sufficiently low error value on the training set</a:t>
            </a:r>
          </a:p>
          <a:p>
            <a:pPr marL="0" indent="0">
              <a:buNone/>
            </a:pPr>
            <a:endParaRPr lang="en-US"/>
          </a:p>
        </p:txBody>
      </p:sp>
    </p:spTree>
    <p:extLst>
      <p:ext uri="{BB962C8B-B14F-4D97-AF65-F5344CB8AC3E}">
        <p14:creationId xmlns:p14="http://schemas.microsoft.com/office/powerpoint/2010/main" val="5169108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66558-AA93-48A8-9F28-E6502FC774FB}"/>
              </a:ext>
            </a:extLst>
          </p:cNvPr>
          <p:cNvPicPr>
            <a:picLocks noChangeAspect="1"/>
          </p:cNvPicPr>
          <p:nvPr/>
        </p:nvPicPr>
        <p:blipFill>
          <a:blip r:embed="rId2"/>
          <a:stretch>
            <a:fillRect/>
          </a:stretch>
        </p:blipFill>
        <p:spPr>
          <a:xfrm>
            <a:off x="2443162" y="141922"/>
            <a:ext cx="7305675" cy="5172075"/>
          </a:xfrm>
          <a:prstGeom prst="rect">
            <a:avLst/>
          </a:prstGeom>
        </p:spPr>
      </p:pic>
      <p:sp>
        <p:nvSpPr>
          <p:cNvPr id="4" name="TextBox 3">
            <a:extLst>
              <a:ext uri="{FF2B5EF4-FFF2-40B4-BE49-F238E27FC236}">
                <a16:creationId xmlns:a16="http://schemas.microsoft.com/office/drawing/2014/main" id="{E878D539-9CF9-4327-9CE8-8B397E895485}"/>
              </a:ext>
            </a:extLst>
          </p:cNvPr>
          <p:cNvSpPr txBox="1"/>
          <p:nvPr/>
        </p:nvSpPr>
        <p:spPr>
          <a:xfrm>
            <a:off x="1788160" y="5628640"/>
            <a:ext cx="9469120" cy="892552"/>
          </a:xfrm>
          <a:prstGeom prst="rect">
            <a:avLst/>
          </a:prstGeom>
          <a:noFill/>
        </p:spPr>
        <p:txBody>
          <a:bodyPr wrap="square" rtlCol="0">
            <a:spAutoFit/>
          </a:bodyPr>
          <a:lstStyle/>
          <a:p>
            <a:pPr marL="457200" indent="-457200">
              <a:buFont typeface="Arial" panose="020B0604020202020204" pitchFamily="34" charset="0"/>
              <a:buChar char="•"/>
            </a:pPr>
            <a:r>
              <a:rPr lang="en-US" sz="2600"/>
              <a:t>This is an example of a </a:t>
            </a:r>
            <a:r>
              <a:rPr lang="en-US" sz="2600">
                <a:solidFill>
                  <a:srgbClr val="00B050"/>
                </a:solidFill>
              </a:rPr>
              <a:t>good model</a:t>
            </a:r>
          </a:p>
          <a:p>
            <a:r>
              <a:rPr lang="en-US" sz="2600"/>
              <a:t>It’s not perfect, of course, but is very close to the actual relationship</a:t>
            </a:r>
            <a:endParaRPr lang="en-GB" sz="2600"/>
          </a:p>
        </p:txBody>
      </p:sp>
    </p:spTree>
    <p:extLst>
      <p:ext uri="{BB962C8B-B14F-4D97-AF65-F5344CB8AC3E}">
        <p14:creationId xmlns:p14="http://schemas.microsoft.com/office/powerpoint/2010/main" val="2733581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78D539-9CF9-4327-9CE8-8B397E895485}"/>
              </a:ext>
            </a:extLst>
          </p:cNvPr>
          <p:cNvSpPr txBox="1"/>
          <p:nvPr/>
        </p:nvSpPr>
        <p:spPr>
          <a:xfrm>
            <a:off x="1706880" y="5598160"/>
            <a:ext cx="9469120" cy="892552"/>
          </a:xfrm>
          <a:prstGeom prst="rect">
            <a:avLst/>
          </a:prstGeom>
          <a:noFill/>
        </p:spPr>
        <p:txBody>
          <a:bodyPr wrap="square" rtlCol="0">
            <a:spAutoFit/>
          </a:bodyPr>
          <a:lstStyle/>
          <a:p>
            <a:pPr marL="457200" indent="-457200">
              <a:buFont typeface="Arial" panose="020B0604020202020204" pitchFamily="34" charset="0"/>
              <a:buChar char="•"/>
            </a:pPr>
            <a:r>
              <a:rPr lang="en-US" sz="2600"/>
              <a:t>This is an example of </a:t>
            </a:r>
            <a:r>
              <a:rPr lang="en-US" sz="2600" b="1"/>
              <a:t>underfitting</a:t>
            </a:r>
          </a:p>
          <a:p>
            <a:r>
              <a:rPr lang="en-US" sz="2600">
                <a:solidFill>
                  <a:srgbClr val="C00000"/>
                </a:solidFill>
              </a:rPr>
              <a:t>Accuracy is low </a:t>
            </a:r>
            <a:r>
              <a:rPr lang="en-US" sz="2600"/>
              <a:t>and the </a:t>
            </a:r>
            <a:r>
              <a:rPr lang="en-US" sz="2600">
                <a:solidFill>
                  <a:srgbClr val="C00000"/>
                </a:solidFill>
              </a:rPr>
              <a:t>loss function returns very high values </a:t>
            </a:r>
            <a:endParaRPr lang="en-GB" sz="2600">
              <a:solidFill>
                <a:srgbClr val="C00000"/>
              </a:solidFill>
            </a:endParaRPr>
          </a:p>
        </p:txBody>
      </p:sp>
      <p:pic>
        <p:nvPicPr>
          <p:cNvPr id="2" name="Picture 1">
            <a:extLst>
              <a:ext uri="{FF2B5EF4-FFF2-40B4-BE49-F238E27FC236}">
                <a16:creationId xmlns:a16="http://schemas.microsoft.com/office/drawing/2014/main" id="{B2FE481B-A022-427B-B208-9BB13E439C6E}"/>
              </a:ext>
            </a:extLst>
          </p:cNvPr>
          <p:cNvPicPr>
            <a:picLocks noChangeAspect="1"/>
          </p:cNvPicPr>
          <p:nvPr/>
        </p:nvPicPr>
        <p:blipFill>
          <a:blip r:embed="rId2"/>
          <a:stretch>
            <a:fillRect/>
          </a:stretch>
        </p:blipFill>
        <p:spPr>
          <a:xfrm>
            <a:off x="2462212" y="158115"/>
            <a:ext cx="7267575" cy="5200650"/>
          </a:xfrm>
          <a:prstGeom prst="rect">
            <a:avLst/>
          </a:prstGeom>
        </p:spPr>
      </p:pic>
    </p:spTree>
    <p:extLst>
      <p:ext uri="{BB962C8B-B14F-4D97-AF65-F5344CB8AC3E}">
        <p14:creationId xmlns:p14="http://schemas.microsoft.com/office/powerpoint/2010/main" val="4331876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78D539-9CF9-4327-9CE8-8B397E895485}"/>
              </a:ext>
            </a:extLst>
          </p:cNvPr>
          <p:cNvSpPr txBox="1"/>
          <p:nvPr/>
        </p:nvSpPr>
        <p:spPr>
          <a:xfrm>
            <a:off x="293052" y="5278120"/>
            <a:ext cx="6392228" cy="1277273"/>
          </a:xfrm>
          <a:prstGeom prst="rect">
            <a:avLst/>
          </a:prstGeom>
          <a:noFill/>
        </p:spPr>
        <p:txBody>
          <a:bodyPr wrap="square" rtlCol="0">
            <a:spAutoFit/>
          </a:bodyPr>
          <a:lstStyle/>
          <a:p>
            <a:pPr marL="457200" indent="-457200">
              <a:buFont typeface="Arial" panose="020B0604020202020204" pitchFamily="34" charset="0"/>
              <a:buChar char="•"/>
            </a:pPr>
            <a:r>
              <a:rPr lang="en-US" sz="2600"/>
              <a:t>This is an example of </a:t>
            </a:r>
            <a:r>
              <a:rPr lang="en-US" sz="2600" b="1"/>
              <a:t>overfitting</a:t>
            </a:r>
          </a:p>
          <a:p>
            <a:pPr marL="457200" indent="-457200">
              <a:buFont typeface="Arial" panose="020B0604020202020204" pitchFamily="34" charset="0"/>
              <a:buChar char="•"/>
            </a:pPr>
            <a:endParaRPr lang="en-US" sz="500" b="1"/>
          </a:p>
          <a:p>
            <a:r>
              <a:rPr lang="en-US" sz="2600"/>
              <a:t>All the </a:t>
            </a:r>
            <a:r>
              <a:rPr lang="en-US" sz="2600">
                <a:solidFill>
                  <a:srgbClr val="C00000"/>
                </a:solidFill>
              </a:rPr>
              <a:t>random noise </a:t>
            </a:r>
            <a:r>
              <a:rPr lang="en-US" sz="2600"/>
              <a:t>is captured in the model</a:t>
            </a:r>
          </a:p>
          <a:p>
            <a:pPr lvl="1"/>
            <a:r>
              <a:rPr lang="en-US" sz="2000"/>
              <a:t>The underlying relationship is “not understood”</a:t>
            </a:r>
            <a:endParaRPr lang="en-GB" sz="2000"/>
          </a:p>
        </p:txBody>
      </p:sp>
      <p:pic>
        <p:nvPicPr>
          <p:cNvPr id="3" name="Picture 2">
            <a:extLst>
              <a:ext uri="{FF2B5EF4-FFF2-40B4-BE49-F238E27FC236}">
                <a16:creationId xmlns:a16="http://schemas.microsoft.com/office/drawing/2014/main" id="{C7177408-5BB8-4B67-AF0D-C01E02F924C5}"/>
              </a:ext>
            </a:extLst>
          </p:cNvPr>
          <p:cNvPicPr>
            <a:picLocks noChangeAspect="1"/>
          </p:cNvPicPr>
          <p:nvPr/>
        </p:nvPicPr>
        <p:blipFill>
          <a:blip r:embed="rId2"/>
          <a:stretch>
            <a:fillRect/>
          </a:stretch>
        </p:blipFill>
        <p:spPr>
          <a:xfrm>
            <a:off x="2538412" y="205740"/>
            <a:ext cx="7115175" cy="5105400"/>
          </a:xfrm>
          <a:prstGeom prst="rect">
            <a:avLst/>
          </a:prstGeom>
        </p:spPr>
      </p:pic>
      <p:sp>
        <p:nvSpPr>
          <p:cNvPr id="5" name="TextBox 4">
            <a:extLst>
              <a:ext uri="{FF2B5EF4-FFF2-40B4-BE49-F238E27FC236}">
                <a16:creationId xmlns:a16="http://schemas.microsoft.com/office/drawing/2014/main" id="{AFBCA3E5-4274-44F0-93A5-7D573B8864FD}"/>
              </a:ext>
            </a:extLst>
          </p:cNvPr>
          <p:cNvSpPr txBox="1"/>
          <p:nvPr/>
        </p:nvSpPr>
        <p:spPr>
          <a:xfrm>
            <a:off x="6969760" y="5524167"/>
            <a:ext cx="5120640" cy="892552"/>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r>
              <a:rPr lang="en-US" sz="2600"/>
              <a:t>NOTE: with an overfitting model you get </a:t>
            </a:r>
            <a:r>
              <a:rPr lang="en-US" sz="2600">
                <a:solidFill>
                  <a:srgbClr val="7030A0"/>
                </a:solidFill>
              </a:rPr>
              <a:t>low Losses </a:t>
            </a:r>
            <a:r>
              <a:rPr lang="en-US" sz="2600"/>
              <a:t>and </a:t>
            </a:r>
            <a:r>
              <a:rPr lang="en-US" sz="2600">
                <a:solidFill>
                  <a:srgbClr val="7030A0"/>
                </a:solidFill>
              </a:rPr>
              <a:t>high accuracy</a:t>
            </a:r>
            <a:r>
              <a:rPr lang="en-US" sz="2600"/>
              <a:t>!!</a:t>
            </a:r>
            <a:endParaRPr lang="en-GB" sz="2000"/>
          </a:p>
        </p:txBody>
      </p:sp>
    </p:spTree>
    <p:extLst>
      <p:ext uri="{BB962C8B-B14F-4D97-AF65-F5344CB8AC3E}">
        <p14:creationId xmlns:p14="http://schemas.microsoft.com/office/powerpoint/2010/main" val="3067698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Types of ML</a:t>
            </a:r>
            <a:endParaRPr lang="en-GB"/>
          </a:p>
        </p:txBody>
      </p:sp>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4"/>
            <a:ext cx="10515600" cy="4811149"/>
          </a:xfrm>
        </p:spPr>
        <p:txBody>
          <a:bodyPr>
            <a:normAutofit/>
          </a:bodyPr>
          <a:lstStyle/>
          <a:p>
            <a:pPr>
              <a:buFont typeface="Wingdings" panose="05000000000000000000" pitchFamily="2" charset="2"/>
              <a:buChar char="q"/>
            </a:pPr>
            <a:r>
              <a:rPr lang="en-US" b="1"/>
              <a:t>Unsupervised</a:t>
            </a:r>
          </a:p>
          <a:p>
            <a:pPr lvl="1"/>
            <a:r>
              <a:rPr lang="en-US"/>
              <a:t>Only </a:t>
            </a:r>
            <a:r>
              <a:rPr lang="en-US">
                <a:solidFill>
                  <a:srgbClr val="7030A0"/>
                </a:solidFill>
              </a:rPr>
              <a:t>inputs</a:t>
            </a:r>
            <a:r>
              <a:rPr lang="en-US"/>
              <a:t>, no target outputs</a:t>
            </a:r>
          </a:p>
          <a:p>
            <a:pPr lvl="1"/>
            <a:r>
              <a:rPr lang="en-US"/>
              <a:t>Dependence or </a:t>
            </a:r>
            <a:r>
              <a:rPr lang="en-US">
                <a:solidFill>
                  <a:schemeClr val="accent2"/>
                </a:solidFill>
              </a:rPr>
              <a:t>underline logic must be found by the algorithm </a:t>
            </a:r>
          </a:p>
          <a:p>
            <a:pPr lvl="1"/>
            <a:r>
              <a:rPr lang="en-US"/>
              <a:t>Good for data labeling (</a:t>
            </a:r>
            <a:r>
              <a:rPr lang="en-US" b="1"/>
              <a:t>clustering</a:t>
            </a:r>
            <a:r>
              <a:rPr lang="en-US"/>
              <a:t>)</a:t>
            </a:r>
          </a:p>
          <a:p>
            <a:pPr>
              <a:buFont typeface="Wingdings" panose="05000000000000000000" pitchFamily="2" charset="2"/>
              <a:buChar char="q"/>
            </a:pPr>
            <a:endParaRPr lang="en-US"/>
          </a:p>
          <a:p>
            <a:pPr>
              <a:buFont typeface="Wingdings" panose="05000000000000000000" pitchFamily="2" charset="2"/>
              <a:buChar char="q"/>
            </a:pPr>
            <a:r>
              <a:rPr lang="en-US" b="1"/>
              <a:t>Semi-supervised </a:t>
            </a:r>
            <a:r>
              <a:rPr lang="en-US"/>
              <a:t> </a:t>
            </a:r>
          </a:p>
          <a:p>
            <a:pPr lvl="1"/>
            <a:r>
              <a:rPr lang="en-US"/>
              <a:t> </a:t>
            </a:r>
            <a:r>
              <a:rPr lang="en-US">
                <a:solidFill>
                  <a:srgbClr val="7030A0"/>
                </a:solidFill>
              </a:rPr>
              <a:t>Small number</a:t>
            </a:r>
            <a:r>
              <a:rPr lang="en-US"/>
              <a:t> of </a:t>
            </a:r>
            <a:r>
              <a:rPr lang="en-US">
                <a:solidFill>
                  <a:schemeClr val="accent6"/>
                </a:solidFill>
              </a:rPr>
              <a:t>labeled samples</a:t>
            </a:r>
          </a:p>
          <a:p>
            <a:pPr lvl="1"/>
            <a:r>
              <a:rPr lang="en-US"/>
              <a:t> </a:t>
            </a:r>
            <a:r>
              <a:rPr lang="en-US">
                <a:solidFill>
                  <a:srgbClr val="7030A0"/>
                </a:solidFill>
              </a:rPr>
              <a:t>Large number </a:t>
            </a:r>
            <a:r>
              <a:rPr lang="en-US"/>
              <a:t>of </a:t>
            </a:r>
            <a:r>
              <a:rPr lang="en-US">
                <a:solidFill>
                  <a:srgbClr val="C00000"/>
                </a:solidFill>
              </a:rPr>
              <a:t>unlabeled samples</a:t>
            </a:r>
          </a:p>
          <a:p>
            <a:pPr lvl="1"/>
            <a:r>
              <a:rPr lang="en-US"/>
              <a:t> Better performance than supervised when trained only with the labeled samples</a:t>
            </a:r>
            <a:endParaRPr lang="en-GB"/>
          </a:p>
          <a:p>
            <a:pPr lvl="1"/>
            <a:endParaRPr lang="en-GB"/>
          </a:p>
        </p:txBody>
      </p:sp>
    </p:spTree>
    <p:extLst>
      <p:ext uri="{BB962C8B-B14F-4D97-AF65-F5344CB8AC3E}">
        <p14:creationId xmlns:p14="http://schemas.microsoft.com/office/powerpoint/2010/main" val="12085190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6028-B02E-4A7D-B816-812A6471B9B4}"/>
              </a:ext>
            </a:extLst>
          </p:cNvPr>
          <p:cNvSpPr>
            <a:spLocks noGrp="1"/>
          </p:cNvSpPr>
          <p:nvPr>
            <p:ph type="title"/>
          </p:nvPr>
        </p:nvSpPr>
        <p:spPr/>
        <p:txBody>
          <a:bodyPr/>
          <a:lstStyle/>
          <a:p>
            <a:r>
              <a:rPr lang="en-US"/>
              <a:t>Overfitting and underfitting</a:t>
            </a:r>
            <a:endParaRPr lang="en-GB"/>
          </a:p>
        </p:txBody>
      </p:sp>
      <p:sp>
        <p:nvSpPr>
          <p:cNvPr id="3" name="Content Placeholder 2">
            <a:extLst>
              <a:ext uri="{FF2B5EF4-FFF2-40B4-BE49-F238E27FC236}">
                <a16:creationId xmlns:a16="http://schemas.microsoft.com/office/drawing/2014/main" id="{5FFF39DD-880E-40F3-8B02-24EA8A7B050A}"/>
              </a:ext>
            </a:extLst>
          </p:cNvPr>
          <p:cNvSpPr>
            <a:spLocks noGrp="1"/>
          </p:cNvSpPr>
          <p:nvPr>
            <p:ph idx="1"/>
          </p:nvPr>
        </p:nvSpPr>
        <p:spPr/>
        <p:txBody>
          <a:bodyPr/>
          <a:lstStyle/>
          <a:p>
            <a:r>
              <a:rPr lang="en-US"/>
              <a:t>Let’s see a classification example  now</a:t>
            </a:r>
            <a:endParaRPr lang="en-GB"/>
          </a:p>
        </p:txBody>
      </p:sp>
    </p:spTree>
    <p:extLst>
      <p:ext uri="{BB962C8B-B14F-4D97-AF65-F5344CB8AC3E}">
        <p14:creationId xmlns:p14="http://schemas.microsoft.com/office/powerpoint/2010/main" val="20632777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2C2AF3-9EA7-430F-B1EE-21A46991DF42}"/>
              </a:ext>
            </a:extLst>
          </p:cNvPr>
          <p:cNvPicPr>
            <a:picLocks noChangeAspect="1"/>
          </p:cNvPicPr>
          <p:nvPr/>
        </p:nvPicPr>
        <p:blipFill>
          <a:blip r:embed="rId2"/>
          <a:stretch>
            <a:fillRect/>
          </a:stretch>
        </p:blipFill>
        <p:spPr>
          <a:xfrm>
            <a:off x="2540635" y="-8255"/>
            <a:ext cx="6848475" cy="5229225"/>
          </a:xfrm>
          <a:prstGeom prst="rect">
            <a:avLst/>
          </a:prstGeom>
        </p:spPr>
      </p:pic>
      <p:sp>
        <p:nvSpPr>
          <p:cNvPr id="7" name="TextBox 6">
            <a:extLst>
              <a:ext uri="{FF2B5EF4-FFF2-40B4-BE49-F238E27FC236}">
                <a16:creationId xmlns:a16="http://schemas.microsoft.com/office/drawing/2014/main" id="{76182FEA-ED24-419A-850A-DFC82537B5A0}"/>
              </a:ext>
            </a:extLst>
          </p:cNvPr>
          <p:cNvSpPr txBox="1"/>
          <p:nvPr/>
        </p:nvSpPr>
        <p:spPr>
          <a:xfrm>
            <a:off x="1564640" y="5425440"/>
            <a:ext cx="9814560" cy="892552"/>
          </a:xfrm>
          <a:prstGeom prst="rect">
            <a:avLst/>
          </a:prstGeom>
          <a:noFill/>
        </p:spPr>
        <p:txBody>
          <a:bodyPr wrap="square" rtlCol="0">
            <a:spAutoFit/>
          </a:bodyPr>
          <a:lstStyle/>
          <a:p>
            <a:pPr marL="457200" indent="-457200">
              <a:buFont typeface="Arial" panose="020B0604020202020204" pitchFamily="34" charset="0"/>
              <a:buChar char="•"/>
            </a:pPr>
            <a:r>
              <a:rPr lang="en-US" sz="2600"/>
              <a:t>This is an example of a good model</a:t>
            </a:r>
          </a:p>
          <a:p>
            <a:r>
              <a:rPr lang="en-US" sz="2600"/>
              <a:t>We have a quadratic function that classifies with few errors</a:t>
            </a:r>
            <a:endParaRPr lang="en-GB" sz="2600"/>
          </a:p>
        </p:txBody>
      </p:sp>
    </p:spTree>
    <p:extLst>
      <p:ext uri="{BB962C8B-B14F-4D97-AF65-F5344CB8AC3E}">
        <p14:creationId xmlns:p14="http://schemas.microsoft.com/office/powerpoint/2010/main" val="26686937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78D539-9CF9-4327-9CE8-8B397E895485}"/>
              </a:ext>
            </a:extLst>
          </p:cNvPr>
          <p:cNvSpPr txBox="1"/>
          <p:nvPr/>
        </p:nvSpPr>
        <p:spPr>
          <a:xfrm>
            <a:off x="1706880" y="5435600"/>
            <a:ext cx="9469120" cy="892552"/>
          </a:xfrm>
          <a:prstGeom prst="rect">
            <a:avLst/>
          </a:prstGeom>
          <a:noFill/>
        </p:spPr>
        <p:txBody>
          <a:bodyPr wrap="square" rtlCol="0">
            <a:spAutoFit/>
          </a:bodyPr>
          <a:lstStyle/>
          <a:p>
            <a:pPr marL="457200" indent="-457200">
              <a:buFont typeface="Arial" panose="020B0604020202020204" pitchFamily="34" charset="0"/>
              <a:buChar char="•"/>
            </a:pPr>
            <a:r>
              <a:rPr lang="en-US" sz="2600"/>
              <a:t>This is an example of </a:t>
            </a:r>
            <a:r>
              <a:rPr lang="en-US" sz="2600" b="1"/>
              <a:t>underfitting</a:t>
            </a:r>
          </a:p>
          <a:p>
            <a:r>
              <a:rPr lang="en-US" sz="2600"/>
              <a:t>A linear model would classify some observations correctly </a:t>
            </a:r>
            <a:endParaRPr lang="en-GB" sz="2600"/>
          </a:p>
        </p:txBody>
      </p:sp>
      <p:pic>
        <p:nvPicPr>
          <p:cNvPr id="3" name="Picture 2">
            <a:extLst>
              <a:ext uri="{FF2B5EF4-FFF2-40B4-BE49-F238E27FC236}">
                <a16:creationId xmlns:a16="http://schemas.microsoft.com/office/drawing/2014/main" id="{E81BF2DE-4C29-4AE7-8ECD-0953D1291719}"/>
              </a:ext>
            </a:extLst>
          </p:cNvPr>
          <p:cNvPicPr>
            <a:picLocks noChangeAspect="1"/>
          </p:cNvPicPr>
          <p:nvPr/>
        </p:nvPicPr>
        <p:blipFill>
          <a:blip r:embed="rId2"/>
          <a:stretch>
            <a:fillRect/>
          </a:stretch>
        </p:blipFill>
        <p:spPr>
          <a:xfrm>
            <a:off x="2610167" y="76835"/>
            <a:ext cx="6848475" cy="5200650"/>
          </a:xfrm>
          <a:prstGeom prst="rect">
            <a:avLst/>
          </a:prstGeom>
        </p:spPr>
      </p:pic>
    </p:spTree>
    <p:extLst>
      <p:ext uri="{BB962C8B-B14F-4D97-AF65-F5344CB8AC3E}">
        <p14:creationId xmlns:p14="http://schemas.microsoft.com/office/powerpoint/2010/main" val="1216772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78D539-9CF9-4327-9CE8-8B397E895485}"/>
              </a:ext>
            </a:extLst>
          </p:cNvPr>
          <p:cNvSpPr txBox="1"/>
          <p:nvPr/>
        </p:nvSpPr>
        <p:spPr>
          <a:xfrm>
            <a:off x="2345372" y="5337810"/>
            <a:ext cx="7509828" cy="969496"/>
          </a:xfrm>
          <a:prstGeom prst="rect">
            <a:avLst/>
          </a:prstGeom>
          <a:noFill/>
        </p:spPr>
        <p:txBody>
          <a:bodyPr wrap="square" rtlCol="0">
            <a:spAutoFit/>
          </a:bodyPr>
          <a:lstStyle/>
          <a:p>
            <a:pPr marL="457200" indent="-457200">
              <a:buFont typeface="Arial" panose="020B0604020202020204" pitchFamily="34" charset="0"/>
              <a:buChar char="•"/>
            </a:pPr>
            <a:r>
              <a:rPr lang="en-US" sz="2600"/>
              <a:t>This is an example of </a:t>
            </a:r>
            <a:r>
              <a:rPr lang="en-US" sz="2600" b="1"/>
              <a:t>overfitting</a:t>
            </a:r>
          </a:p>
          <a:p>
            <a:pPr marL="457200" indent="-457200">
              <a:buFont typeface="Arial" panose="020B0604020202020204" pitchFamily="34" charset="0"/>
              <a:buChar char="•"/>
            </a:pPr>
            <a:endParaRPr lang="en-US" sz="500" b="1"/>
          </a:p>
          <a:p>
            <a:r>
              <a:rPr lang="en-US" sz="2600"/>
              <a:t>It’s perfect!! But…</a:t>
            </a:r>
            <a:endParaRPr lang="en-GB" sz="2000"/>
          </a:p>
        </p:txBody>
      </p:sp>
      <p:pic>
        <p:nvPicPr>
          <p:cNvPr id="6" name="Picture 5">
            <a:extLst>
              <a:ext uri="{FF2B5EF4-FFF2-40B4-BE49-F238E27FC236}">
                <a16:creationId xmlns:a16="http://schemas.microsoft.com/office/drawing/2014/main" id="{7FD0C4CA-1273-4D99-AC96-4B9257941640}"/>
              </a:ext>
            </a:extLst>
          </p:cNvPr>
          <p:cNvPicPr>
            <a:picLocks noChangeAspect="1"/>
          </p:cNvPicPr>
          <p:nvPr/>
        </p:nvPicPr>
        <p:blipFill>
          <a:blip r:embed="rId2"/>
          <a:stretch>
            <a:fillRect/>
          </a:stretch>
        </p:blipFill>
        <p:spPr>
          <a:xfrm>
            <a:off x="2647950" y="218757"/>
            <a:ext cx="6724650" cy="4943475"/>
          </a:xfrm>
          <a:prstGeom prst="rect">
            <a:avLst/>
          </a:prstGeom>
        </p:spPr>
      </p:pic>
    </p:spTree>
    <p:extLst>
      <p:ext uri="{BB962C8B-B14F-4D97-AF65-F5344CB8AC3E}">
        <p14:creationId xmlns:p14="http://schemas.microsoft.com/office/powerpoint/2010/main" val="24767938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78D539-9CF9-4327-9CE8-8B397E895485}"/>
              </a:ext>
            </a:extLst>
          </p:cNvPr>
          <p:cNvSpPr txBox="1"/>
          <p:nvPr/>
        </p:nvSpPr>
        <p:spPr>
          <a:xfrm>
            <a:off x="2345372" y="5337810"/>
            <a:ext cx="8322628" cy="969496"/>
          </a:xfrm>
          <a:prstGeom prst="rect">
            <a:avLst/>
          </a:prstGeom>
          <a:noFill/>
        </p:spPr>
        <p:txBody>
          <a:bodyPr wrap="square" rtlCol="0">
            <a:spAutoFit/>
          </a:bodyPr>
          <a:lstStyle/>
          <a:p>
            <a:pPr marL="457200" indent="-457200">
              <a:buFont typeface="Arial" panose="020B0604020202020204" pitchFamily="34" charset="0"/>
              <a:buChar char="•"/>
            </a:pPr>
            <a:r>
              <a:rPr lang="en-US" sz="2600"/>
              <a:t>This is an example of </a:t>
            </a:r>
            <a:r>
              <a:rPr lang="en-US" sz="2600" b="1"/>
              <a:t>overfitting</a:t>
            </a:r>
          </a:p>
          <a:p>
            <a:pPr marL="457200" indent="-457200">
              <a:buFont typeface="Arial" panose="020B0604020202020204" pitchFamily="34" charset="0"/>
              <a:buChar char="•"/>
            </a:pPr>
            <a:endParaRPr lang="en-US" sz="500" b="1"/>
          </a:p>
          <a:p>
            <a:r>
              <a:rPr lang="en-US" sz="2600"/>
              <a:t>When the observations change… it’s not so perfect anymore</a:t>
            </a:r>
            <a:endParaRPr lang="en-GB" sz="2000"/>
          </a:p>
        </p:txBody>
      </p:sp>
      <p:pic>
        <p:nvPicPr>
          <p:cNvPr id="3" name="Picture 2">
            <a:extLst>
              <a:ext uri="{FF2B5EF4-FFF2-40B4-BE49-F238E27FC236}">
                <a16:creationId xmlns:a16="http://schemas.microsoft.com/office/drawing/2014/main" id="{3149E647-6921-4E3A-8281-9AAA64EDDCB6}"/>
              </a:ext>
            </a:extLst>
          </p:cNvPr>
          <p:cNvPicPr>
            <a:picLocks noChangeAspect="1"/>
          </p:cNvPicPr>
          <p:nvPr/>
        </p:nvPicPr>
        <p:blipFill>
          <a:blip r:embed="rId2"/>
          <a:stretch>
            <a:fillRect/>
          </a:stretch>
        </p:blipFill>
        <p:spPr>
          <a:xfrm>
            <a:off x="2676525" y="-40958"/>
            <a:ext cx="6667500" cy="5362575"/>
          </a:xfrm>
          <a:prstGeom prst="rect">
            <a:avLst/>
          </a:prstGeom>
        </p:spPr>
      </p:pic>
    </p:spTree>
    <p:extLst>
      <p:ext uri="{BB962C8B-B14F-4D97-AF65-F5344CB8AC3E}">
        <p14:creationId xmlns:p14="http://schemas.microsoft.com/office/powerpoint/2010/main" val="11002199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747473-CC5F-4740-A42A-0B8D2BC7A78E}"/>
              </a:ext>
            </a:extLst>
          </p:cNvPr>
          <p:cNvPicPr>
            <a:picLocks noChangeAspect="1"/>
          </p:cNvPicPr>
          <p:nvPr/>
        </p:nvPicPr>
        <p:blipFill>
          <a:blip r:embed="rId2"/>
          <a:stretch>
            <a:fillRect/>
          </a:stretch>
        </p:blipFill>
        <p:spPr>
          <a:xfrm>
            <a:off x="771525" y="409575"/>
            <a:ext cx="10648950" cy="6038850"/>
          </a:xfrm>
          <a:prstGeom prst="rect">
            <a:avLst/>
          </a:prstGeom>
        </p:spPr>
      </p:pic>
    </p:spTree>
    <p:extLst>
      <p:ext uri="{BB962C8B-B14F-4D97-AF65-F5344CB8AC3E}">
        <p14:creationId xmlns:p14="http://schemas.microsoft.com/office/powerpoint/2010/main" val="6535842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6028-B02E-4A7D-B816-812A6471B9B4}"/>
              </a:ext>
            </a:extLst>
          </p:cNvPr>
          <p:cNvSpPr>
            <a:spLocks noGrp="1"/>
          </p:cNvSpPr>
          <p:nvPr>
            <p:ph type="title"/>
          </p:nvPr>
        </p:nvSpPr>
        <p:spPr/>
        <p:txBody>
          <a:bodyPr/>
          <a:lstStyle/>
          <a:p>
            <a:r>
              <a:rPr lang="en-US"/>
              <a:t>Overfitting and underfitting</a:t>
            </a:r>
            <a:endParaRPr lang="en-GB"/>
          </a:p>
        </p:txBody>
      </p:sp>
      <p:sp>
        <p:nvSpPr>
          <p:cNvPr id="3" name="Content Placeholder 2">
            <a:extLst>
              <a:ext uri="{FF2B5EF4-FFF2-40B4-BE49-F238E27FC236}">
                <a16:creationId xmlns:a16="http://schemas.microsoft.com/office/drawing/2014/main" id="{5FFF39DD-880E-40F3-8B02-24EA8A7B050A}"/>
              </a:ext>
            </a:extLst>
          </p:cNvPr>
          <p:cNvSpPr>
            <a:spLocks noGrp="1"/>
          </p:cNvSpPr>
          <p:nvPr>
            <p:ph idx="1"/>
          </p:nvPr>
        </p:nvSpPr>
        <p:spPr/>
        <p:txBody>
          <a:bodyPr/>
          <a:lstStyle/>
          <a:p>
            <a:endParaRPr lang="en-US"/>
          </a:p>
          <a:p>
            <a:pPr marL="0" indent="0">
              <a:buNone/>
            </a:pPr>
            <a:r>
              <a:rPr lang="en-US"/>
              <a:t>What is a well-trained model, then?</a:t>
            </a:r>
          </a:p>
          <a:p>
            <a:pPr>
              <a:buFont typeface="Wingdings" panose="05000000000000000000" pitchFamily="2" charset="2"/>
              <a:buChar char="Ø"/>
            </a:pPr>
            <a:r>
              <a:rPr lang="en-US"/>
              <a:t>It’s a tradeoff between under and overfitting</a:t>
            </a:r>
          </a:p>
          <a:p>
            <a:pPr>
              <a:buFont typeface="Wingdings" panose="05000000000000000000" pitchFamily="2" charset="2"/>
              <a:buChar char="Ø"/>
            </a:pPr>
            <a:endParaRPr lang="en-US"/>
          </a:p>
          <a:p>
            <a:r>
              <a:rPr lang="en-US"/>
              <a:t>This fine balance is often called the </a:t>
            </a:r>
            <a:r>
              <a:rPr lang="en-US" b="1"/>
              <a:t>bias variance tradeoff </a:t>
            </a:r>
          </a:p>
          <a:p>
            <a:pPr>
              <a:buFont typeface="Wingdings" panose="05000000000000000000" pitchFamily="2" charset="2"/>
              <a:buChar char="Ø"/>
            </a:pPr>
            <a:endParaRPr lang="en-US"/>
          </a:p>
          <a:p>
            <a:pPr>
              <a:buFont typeface="Wingdings" panose="05000000000000000000" pitchFamily="2" charset="2"/>
              <a:buChar char="Ø"/>
            </a:pPr>
            <a:endParaRPr lang="en-GB"/>
          </a:p>
        </p:txBody>
      </p:sp>
    </p:spTree>
    <p:extLst>
      <p:ext uri="{BB962C8B-B14F-4D97-AF65-F5344CB8AC3E}">
        <p14:creationId xmlns:p14="http://schemas.microsoft.com/office/powerpoint/2010/main" val="12261523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C98-3693-52C6-1480-238217D6FF49}"/>
              </a:ext>
            </a:extLst>
          </p:cNvPr>
          <p:cNvSpPr>
            <a:spLocks noGrp="1"/>
          </p:cNvSpPr>
          <p:nvPr>
            <p:ph type="title"/>
          </p:nvPr>
        </p:nvSpPr>
        <p:spPr/>
        <p:txBody>
          <a:bodyPr/>
          <a:lstStyle/>
          <a:p>
            <a:r>
              <a:rPr lang="en-US"/>
              <a:t>Bias variance tradeoff </a:t>
            </a:r>
          </a:p>
        </p:txBody>
      </p:sp>
      <p:sp>
        <p:nvSpPr>
          <p:cNvPr id="3" name="Content Placeholder 2">
            <a:extLst>
              <a:ext uri="{FF2B5EF4-FFF2-40B4-BE49-F238E27FC236}">
                <a16:creationId xmlns:a16="http://schemas.microsoft.com/office/drawing/2014/main" id="{FDAD21D3-C582-261F-B9F0-BCAAAE0CB97E}"/>
              </a:ext>
            </a:extLst>
          </p:cNvPr>
          <p:cNvSpPr>
            <a:spLocks noGrp="1"/>
          </p:cNvSpPr>
          <p:nvPr>
            <p:ph idx="1"/>
          </p:nvPr>
        </p:nvSpPr>
        <p:spPr/>
        <p:txBody>
          <a:bodyPr>
            <a:normAutofit/>
          </a:bodyPr>
          <a:lstStyle/>
          <a:p>
            <a:pPr marL="0" indent="0">
              <a:buNone/>
            </a:pPr>
            <a:r>
              <a:rPr lang="en-US"/>
              <a:t>Bias and variance are prediction errors</a:t>
            </a:r>
          </a:p>
          <a:p>
            <a:endParaRPr lang="en-US" sz="1500"/>
          </a:p>
          <a:p>
            <a:r>
              <a:rPr lang="en-US" b="1"/>
              <a:t>Bias</a:t>
            </a:r>
            <a:r>
              <a:rPr lang="en-US"/>
              <a:t> is the difference between the </a:t>
            </a:r>
            <a:r>
              <a:rPr lang="en-US">
                <a:solidFill>
                  <a:srgbClr val="7030A0"/>
                </a:solidFill>
              </a:rPr>
              <a:t>Predicted Value </a:t>
            </a:r>
            <a:r>
              <a:rPr lang="en-US"/>
              <a:t>and the </a:t>
            </a:r>
            <a:r>
              <a:rPr lang="en-US">
                <a:solidFill>
                  <a:srgbClr val="7030A0"/>
                </a:solidFill>
              </a:rPr>
              <a:t>Expected Value</a:t>
            </a:r>
          </a:p>
          <a:p>
            <a:pPr>
              <a:buFont typeface="Wingdings" panose="05000000000000000000" pitchFamily="2" charset="2"/>
              <a:buChar char="Ø"/>
            </a:pPr>
            <a:r>
              <a:rPr lang="en-US"/>
              <a:t>Model with </a:t>
            </a:r>
            <a:r>
              <a:rPr lang="en-US">
                <a:solidFill>
                  <a:srgbClr val="C00000"/>
                </a:solidFill>
              </a:rPr>
              <a:t>high bias </a:t>
            </a:r>
            <a:r>
              <a:rPr lang="en-US"/>
              <a:t>is </a:t>
            </a:r>
            <a:r>
              <a:rPr lang="en-US" u="sng"/>
              <a:t>underfitting</a:t>
            </a:r>
            <a:r>
              <a:rPr lang="en-US"/>
              <a:t> </a:t>
            </a:r>
          </a:p>
          <a:p>
            <a:endParaRPr lang="en-US"/>
          </a:p>
          <a:p>
            <a:r>
              <a:rPr lang="en-US" b="1" i="0">
                <a:solidFill>
                  <a:srgbClr val="232629"/>
                </a:solidFill>
                <a:effectLst/>
                <a:latin typeface="-apple-system"/>
              </a:rPr>
              <a:t>Variance</a:t>
            </a:r>
            <a:r>
              <a:rPr lang="en-US" b="0" i="0">
                <a:solidFill>
                  <a:srgbClr val="232629"/>
                </a:solidFill>
                <a:effectLst/>
                <a:latin typeface="-apple-system"/>
              </a:rPr>
              <a:t> is the change in prediction accuracy between training data and test data</a:t>
            </a:r>
          </a:p>
          <a:p>
            <a:pPr>
              <a:buFont typeface="Wingdings" panose="05000000000000000000" pitchFamily="2" charset="2"/>
              <a:buChar char="Ø"/>
            </a:pPr>
            <a:r>
              <a:rPr lang="en-US"/>
              <a:t>Model with </a:t>
            </a:r>
            <a:r>
              <a:rPr lang="en-US">
                <a:solidFill>
                  <a:srgbClr val="C00000"/>
                </a:solidFill>
              </a:rPr>
              <a:t>high variance </a:t>
            </a:r>
            <a:r>
              <a:rPr lang="en-US"/>
              <a:t>is </a:t>
            </a:r>
            <a:r>
              <a:rPr lang="en-US" u="sng"/>
              <a:t>overfitting</a:t>
            </a:r>
            <a:r>
              <a:rPr lang="en-US"/>
              <a:t> </a:t>
            </a:r>
          </a:p>
          <a:p>
            <a:endParaRPr lang="en-US"/>
          </a:p>
        </p:txBody>
      </p:sp>
    </p:spTree>
    <p:extLst>
      <p:ext uri="{BB962C8B-B14F-4D97-AF65-F5344CB8AC3E}">
        <p14:creationId xmlns:p14="http://schemas.microsoft.com/office/powerpoint/2010/main" val="40966782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A60C62A5-F493-DEB3-DA59-640021DFBD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143" y="1844941"/>
            <a:ext cx="4459100" cy="44591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8924BC3F-9758-5C3F-618D-2882ED8BE44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65387" y="2055813"/>
            <a:ext cx="5859624" cy="42482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4CEE0DC-2778-4F1F-B18F-43683EBEDBFF}"/>
              </a:ext>
            </a:extLst>
          </p:cNvPr>
          <p:cNvSpPr>
            <a:spLocks noGrp="1"/>
          </p:cNvSpPr>
          <p:nvPr>
            <p:ph type="title"/>
          </p:nvPr>
        </p:nvSpPr>
        <p:spPr>
          <a:xfrm>
            <a:off x="838200" y="365125"/>
            <a:ext cx="10515600" cy="1325563"/>
          </a:xfrm>
        </p:spPr>
        <p:txBody>
          <a:bodyPr/>
          <a:lstStyle/>
          <a:p>
            <a:r>
              <a:rPr lang="en-US"/>
              <a:t>Bias variance tradeoff </a:t>
            </a:r>
          </a:p>
        </p:txBody>
      </p:sp>
    </p:spTree>
    <p:extLst>
      <p:ext uri="{BB962C8B-B14F-4D97-AF65-F5344CB8AC3E}">
        <p14:creationId xmlns:p14="http://schemas.microsoft.com/office/powerpoint/2010/main" val="33269735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B190A-37C7-4A19-9D76-A2EA135AA0B0}"/>
              </a:ext>
            </a:extLst>
          </p:cNvPr>
          <p:cNvSpPr>
            <a:spLocks noGrp="1"/>
          </p:cNvSpPr>
          <p:nvPr>
            <p:ph type="title"/>
          </p:nvPr>
        </p:nvSpPr>
        <p:spPr/>
        <p:txBody>
          <a:bodyPr>
            <a:normAutofit/>
          </a:bodyPr>
          <a:lstStyle/>
          <a:p>
            <a:r>
              <a:rPr lang="en-US"/>
              <a:t>The relationship between training and generalization error</a:t>
            </a:r>
          </a:p>
        </p:txBody>
      </p:sp>
      <p:sp>
        <p:nvSpPr>
          <p:cNvPr id="3" name="Content Placeholder 2">
            <a:extLst>
              <a:ext uri="{FF2B5EF4-FFF2-40B4-BE49-F238E27FC236}">
                <a16:creationId xmlns:a16="http://schemas.microsoft.com/office/drawing/2014/main" id="{3073B0A2-6644-412E-925A-D86D76B396D8}"/>
              </a:ext>
            </a:extLst>
          </p:cNvPr>
          <p:cNvSpPr>
            <a:spLocks noGrp="1"/>
          </p:cNvSpPr>
          <p:nvPr>
            <p:ph idx="1"/>
          </p:nvPr>
        </p:nvSpPr>
        <p:spPr/>
        <p:txBody>
          <a:bodyPr>
            <a:normAutofit fontScale="85000" lnSpcReduction="20000"/>
          </a:bodyPr>
          <a:lstStyle/>
          <a:p>
            <a:r>
              <a:rPr lang="en-US"/>
              <a:t>The relationship between training and generalization error </a:t>
            </a:r>
            <a:r>
              <a:rPr lang="en-US" b="1" u="sng"/>
              <a:t>changes as the size of the training set changes</a:t>
            </a:r>
            <a:endParaRPr lang="en-US"/>
          </a:p>
          <a:p>
            <a:endParaRPr lang="en-US"/>
          </a:p>
          <a:p>
            <a:r>
              <a:rPr lang="en-US"/>
              <a:t>The expected </a:t>
            </a:r>
            <a:r>
              <a:rPr lang="en-US" b="1"/>
              <a:t>generalization error </a:t>
            </a:r>
            <a:r>
              <a:rPr lang="en-US"/>
              <a:t>(which is the error on unseen data), </a:t>
            </a:r>
            <a:r>
              <a:rPr lang="en-US">
                <a:solidFill>
                  <a:srgbClr val="00B050"/>
                </a:solidFill>
              </a:rPr>
              <a:t>typically </a:t>
            </a:r>
            <a:r>
              <a:rPr lang="en-US" b="1">
                <a:solidFill>
                  <a:srgbClr val="00B050"/>
                </a:solidFill>
              </a:rPr>
              <a:t>decreases</a:t>
            </a:r>
            <a:r>
              <a:rPr lang="en-US">
                <a:solidFill>
                  <a:srgbClr val="00B050"/>
                </a:solidFill>
              </a:rPr>
              <a:t> as the number of training examples </a:t>
            </a:r>
            <a:r>
              <a:rPr lang="en-US" b="1">
                <a:solidFill>
                  <a:srgbClr val="00B050"/>
                </a:solidFill>
              </a:rPr>
              <a:t>increases</a:t>
            </a:r>
            <a:endParaRPr lang="en-US"/>
          </a:p>
          <a:p>
            <a:pPr marL="457200" lvl="1" indent="0">
              <a:buNone/>
            </a:pPr>
            <a:r>
              <a:rPr lang="en-US"/>
              <a:t>In other words, having more diverse data for training usually leads to better performance on new, unseen data</a:t>
            </a:r>
          </a:p>
          <a:p>
            <a:endParaRPr lang="en-US"/>
          </a:p>
          <a:p>
            <a:pPr marL="457200" lvl="1" indent="0">
              <a:buNone/>
            </a:pPr>
            <a:r>
              <a:rPr lang="en-US" i="1"/>
              <a:t>Example</a:t>
            </a:r>
            <a:r>
              <a:rPr lang="en-US"/>
              <a:t>. In </a:t>
            </a:r>
            <a:r>
              <a:rPr lang="en-US" b="1"/>
              <a:t>non-parametric models</a:t>
            </a:r>
            <a:r>
              <a:rPr lang="en-US"/>
              <a:t>, more data usually results in better generalization </a:t>
            </a:r>
          </a:p>
          <a:p>
            <a:pPr marL="914400" lvl="2" indent="0">
              <a:buNone/>
            </a:pPr>
            <a:r>
              <a:rPr lang="en-US"/>
              <a:t>As the dataset grows, the model can capture more complex patterns and nuances, potentially reaching the best possible error rate</a:t>
            </a:r>
          </a:p>
          <a:p>
            <a:pPr marL="457200" lvl="1" indent="0">
              <a:buNone/>
            </a:pPr>
            <a:endParaRPr lang="en-US"/>
          </a:p>
          <a:p>
            <a:pPr marL="457200" lvl="1" indent="0">
              <a:buNone/>
            </a:pPr>
            <a:r>
              <a:rPr lang="en-US" i="1"/>
              <a:t>Counter-example</a:t>
            </a:r>
            <a:r>
              <a:rPr lang="en-US"/>
              <a:t>. For </a:t>
            </a:r>
            <a:r>
              <a:rPr lang="en-US" b="1"/>
              <a:t>fixed parametric models</a:t>
            </a:r>
            <a:r>
              <a:rPr lang="en-US"/>
              <a:t>, increasing the training data won't improve this situation significantly</a:t>
            </a:r>
          </a:p>
          <a:p>
            <a:pPr marL="914400" lvl="2" indent="0">
              <a:buNone/>
            </a:pPr>
            <a:r>
              <a:rPr lang="en-US"/>
              <a:t>Ex: Logistic and Linear regression, Naïve Bayes</a:t>
            </a:r>
          </a:p>
          <a:p>
            <a:endParaRPr lang="en-US"/>
          </a:p>
          <a:p>
            <a:endParaRPr lang="en-US"/>
          </a:p>
        </p:txBody>
      </p:sp>
    </p:spTree>
    <p:extLst>
      <p:ext uri="{BB962C8B-B14F-4D97-AF65-F5344CB8AC3E}">
        <p14:creationId xmlns:p14="http://schemas.microsoft.com/office/powerpoint/2010/main" val="42623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Types of ML</a:t>
            </a:r>
            <a:endParaRPr lang="en-GB"/>
          </a:p>
        </p:txBody>
      </p:sp>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4"/>
            <a:ext cx="10515600" cy="4811149"/>
          </a:xfrm>
        </p:spPr>
        <p:txBody>
          <a:bodyPr>
            <a:normAutofit/>
          </a:bodyPr>
          <a:lstStyle/>
          <a:p>
            <a:pPr>
              <a:buFont typeface="Wingdings" panose="05000000000000000000" pitchFamily="2" charset="2"/>
              <a:buChar char="q"/>
            </a:pPr>
            <a:r>
              <a:rPr lang="en-US" b="1"/>
              <a:t>Reinforcement</a:t>
            </a:r>
            <a:r>
              <a:rPr lang="en-US"/>
              <a:t> </a:t>
            </a:r>
          </a:p>
          <a:p>
            <a:pPr lvl="1"/>
            <a:r>
              <a:rPr lang="en-US"/>
              <a:t>Sit! Good boy/girl</a:t>
            </a:r>
          </a:p>
          <a:p>
            <a:pPr lvl="1"/>
            <a:r>
              <a:rPr lang="en-GB"/>
              <a:t>The </a:t>
            </a:r>
            <a:r>
              <a:rPr lang="en-GB" b="1"/>
              <a:t>objective function </a:t>
            </a:r>
            <a:r>
              <a:rPr lang="en-GB"/>
              <a:t>is called </a:t>
            </a:r>
            <a:r>
              <a:rPr lang="en-GB" b="1"/>
              <a:t>reward function</a:t>
            </a:r>
          </a:p>
          <a:p>
            <a:pPr lvl="1"/>
            <a:r>
              <a:rPr lang="en-GB"/>
              <a:t>Good for </a:t>
            </a:r>
            <a:r>
              <a:rPr lang="en-GB">
                <a:solidFill>
                  <a:srgbClr val="7030A0"/>
                </a:solidFill>
              </a:rPr>
              <a:t>Decision process </a:t>
            </a:r>
            <a:r>
              <a:rPr lang="en-GB"/>
              <a:t>and </a:t>
            </a:r>
            <a:r>
              <a:rPr lang="en-GB">
                <a:solidFill>
                  <a:srgbClr val="7030A0"/>
                </a:solidFill>
              </a:rPr>
              <a:t>Reward system</a:t>
            </a:r>
          </a:p>
          <a:p>
            <a:endParaRPr lang="en-GB"/>
          </a:p>
          <a:p>
            <a:pPr lvl="1"/>
            <a:endParaRPr lang="en-GB"/>
          </a:p>
        </p:txBody>
      </p:sp>
    </p:spTree>
    <p:extLst>
      <p:ext uri="{BB962C8B-B14F-4D97-AF65-F5344CB8AC3E}">
        <p14:creationId xmlns:p14="http://schemas.microsoft.com/office/powerpoint/2010/main" val="625461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B190A-37C7-4A19-9D76-A2EA135AA0B0}"/>
              </a:ext>
            </a:extLst>
          </p:cNvPr>
          <p:cNvSpPr>
            <a:spLocks noGrp="1"/>
          </p:cNvSpPr>
          <p:nvPr>
            <p:ph type="title"/>
          </p:nvPr>
        </p:nvSpPr>
        <p:spPr/>
        <p:txBody>
          <a:bodyPr>
            <a:normAutofit/>
          </a:bodyPr>
          <a:lstStyle/>
          <a:p>
            <a:r>
              <a:rPr lang="en-US"/>
              <a:t>The relationship between training and generalization error</a:t>
            </a:r>
          </a:p>
        </p:txBody>
      </p:sp>
      <p:sp>
        <p:nvSpPr>
          <p:cNvPr id="3" name="Content Placeholder 2">
            <a:extLst>
              <a:ext uri="{FF2B5EF4-FFF2-40B4-BE49-F238E27FC236}">
                <a16:creationId xmlns:a16="http://schemas.microsoft.com/office/drawing/2014/main" id="{3073B0A2-6644-412E-925A-D86D76B396D8}"/>
              </a:ext>
            </a:extLst>
          </p:cNvPr>
          <p:cNvSpPr>
            <a:spLocks noGrp="1"/>
          </p:cNvSpPr>
          <p:nvPr>
            <p:ph idx="1"/>
          </p:nvPr>
        </p:nvSpPr>
        <p:spPr/>
        <p:txBody>
          <a:bodyPr>
            <a:normAutofit fontScale="77500" lnSpcReduction="20000"/>
          </a:bodyPr>
          <a:lstStyle/>
          <a:p>
            <a:pPr marL="0" indent="0">
              <a:buNone/>
            </a:pPr>
            <a:r>
              <a:rPr lang="en-US"/>
              <a:t>Examples of </a:t>
            </a:r>
            <a:r>
              <a:rPr lang="en-US" b="1"/>
              <a:t>non-parametric models</a:t>
            </a:r>
            <a:r>
              <a:rPr lang="en-US"/>
              <a:t>:</a:t>
            </a:r>
          </a:p>
          <a:p>
            <a:pPr lvl="1"/>
            <a:r>
              <a:rPr lang="en-US" b="1"/>
              <a:t>k-Nearest Neighbors </a:t>
            </a:r>
            <a:r>
              <a:rPr lang="en-US"/>
              <a:t>(k-NN): This algorithm </a:t>
            </a:r>
            <a:r>
              <a:rPr lang="en-US">
                <a:solidFill>
                  <a:schemeClr val="accent2">
                    <a:lumMod val="75000"/>
                  </a:schemeClr>
                </a:solidFill>
              </a:rPr>
              <a:t>classifies data points based on the class of their nearest neighbors</a:t>
            </a:r>
            <a:r>
              <a:rPr lang="en-US"/>
              <a:t>. It doesn't assume a specific functional form and can handle complex decision boundaries</a:t>
            </a:r>
          </a:p>
          <a:p>
            <a:pPr lvl="1"/>
            <a:endParaRPr lang="en-US"/>
          </a:p>
          <a:p>
            <a:pPr lvl="1"/>
            <a:r>
              <a:rPr lang="en-US" b="1"/>
              <a:t>Decision Trees</a:t>
            </a:r>
            <a:r>
              <a:rPr lang="en-US"/>
              <a:t>: Decision trees can represent complex decision-making processes </a:t>
            </a:r>
            <a:r>
              <a:rPr lang="en-US">
                <a:solidFill>
                  <a:schemeClr val="accent2">
                    <a:lumMod val="75000"/>
                  </a:schemeClr>
                </a:solidFill>
              </a:rPr>
              <a:t>without assuming a fixed equation</a:t>
            </a:r>
            <a:r>
              <a:rPr lang="en-US"/>
              <a:t>. They partition the data based on attribute values to make predictions</a:t>
            </a:r>
          </a:p>
          <a:p>
            <a:pPr lvl="1"/>
            <a:endParaRPr lang="en-US"/>
          </a:p>
          <a:p>
            <a:pPr lvl="1"/>
            <a:r>
              <a:rPr lang="en-US" b="1"/>
              <a:t>Random Forests</a:t>
            </a:r>
            <a:r>
              <a:rPr lang="en-US"/>
              <a:t>: A </a:t>
            </a:r>
            <a:r>
              <a:rPr lang="en-US">
                <a:solidFill>
                  <a:schemeClr val="accent2">
                    <a:lumMod val="75000"/>
                  </a:schemeClr>
                </a:solidFill>
              </a:rPr>
              <a:t>collection of decision trees </a:t>
            </a:r>
            <a:r>
              <a:rPr lang="en-US"/>
              <a:t>that combine their predictions, providing improved accuracy and reducing overfitting</a:t>
            </a:r>
          </a:p>
          <a:p>
            <a:pPr lvl="1"/>
            <a:endParaRPr lang="en-US"/>
          </a:p>
          <a:p>
            <a:pPr lvl="1"/>
            <a:r>
              <a:rPr lang="en-US" b="1"/>
              <a:t>Support Vector Machines (SVM) </a:t>
            </a:r>
            <a:r>
              <a:rPr lang="en-US" b="1" u="sng"/>
              <a:t>with Nonlinear Kernels</a:t>
            </a:r>
            <a:r>
              <a:rPr lang="en-US"/>
              <a:t>: While SVMs are often parametric, using nonlinear kernels allows them to capture more complex relationships without specifying a fixed parameter structure</a:t>
            </a:r>
          </a:p>
          <a:p>
            <a:endParaRPr lang="en-US"/>
          </a:p>
          <a:p>
            <a:pPr>
              <a:buFont typeface="Wingdings" panose="05000000000000000000" pitchFamily="2" charset="2"/>
              <a:buChar char="Ø"/>
            </a:pPr>
            <a:r>
              <a:rPr lang="en-US"/>
              <a:t>Is Deep Learning a non-parametric or parametric model?</a:t>
            </a:r>
          </a:p>
          <a:p>
            <a:endParaRPr lang="en-US"/>
          </a:p>
          <a:p>
            <a:endParaRPr lang="en-US"/>
          </a:p>
        </p:txBody>
      </p:sp>
    </p:spTree>
    <p:extLst>
      <p:ext uri="{BB962C8B-B14F-4D97-AF65-F5344CB8AC3E}">
        <p14:creationId xmlns:p14="http://schemas.microsoft.com/office/powerpoint/2010/main" val="41910798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10F63-F2AB-E717-2D9E-4F972D1C2155}"/>
              </a:ext>
            </a:extLst>
          </p:cNvPr>
          <p:cNvSpPr>
            <a:spLocks noGrp="1"/>
          </p:cNvSpPr>
          <p:nvPr>
            <p:ph type="title"/>
          </p:nvPr>
        </p:nvSpPr>
        <p:spPr/>
        <p:txBody>
          <a:bodyPr/>
          <a:lstStyle/>
          <a:p>
            <a:r>
              <a:rPr lang="en-US"/>
              <a:t>Regularization</a:t>
            </a:r>
          </a:p>
        </p:txBody>
      </p:sp>
      <p:sp>
        <p:nvSpPr>
          <p:cNvPr id="3" name="Content Placeholder 2">
            <a:extLst>
              <a:ext uri="{FF2B5EF4-FFF2-40B4-BE49-F238E27FC236}">
                <a16:creationId xmlns:a16="http://schemas.microsoft.com/office/drawing/2014/main" id="{D2F64E72-9831-067F-CA6C-F8514E948F5E}"/>
              </a:ext>
            </a:extLst>
          </p:cNvPr>
          <p:cNvSpPr>
            <a:spLocks noGrp="1"/>
          </p:cNvSpPr>
          <p:nvPr>
            <p:ph idx="1"/>
          </p:nvPr>
        </p:nvSpPr>
        <p:spPr/>
        <p:txBody>
          <a:bodyPr/>
          <a:lstStyle/>
          <a:p>
            <a:r>
              <a:rPr lang="en-US" b="1"/>
              <a:t>Regularization</a:t>
            </a:r>
            <a:r>
              <a:rPr lang="en-US"/>
              <a:t> involves altering a learning algorithm to </a:t>
            </a:r>
            <a:r>
              <a:rPr lang="en-US">
                <a:solidFill>
                  <a:schemeClr val="accent2">
                    <a:lumMod val="75000"/>
                  </a:schemeClr>
                </a:solidFill>
              </a:rPr>
              <a:t>decrease its generalization error </a:t>
            </a:r>
            <a:r>
              <a:rPr lang="en-US"/>
              <a:t>without affecting its training error</a:t>
            </a:r>
          </a:p>
          <a:p>
            <a:endParaRPr lang="en-US"/>
          </a:p>
          <a:p>
            <a:pPr marL="457200" lvl="1" indent="0">
              <a:buNone/>
            </a:pPr>
            <a:r>
              <a:rPr lang="en-US"/>
              <a:t>It holds a significant position in the realm of machine learning, comparable in importance only to optimization</a:t>
            </a:r>
          </a:p>
        </p:txBody>
      </p:sp>
    </p:spTree>
    <p:extLst>
      <p:ext uri="{BB962C8B-B14F-4D97-AF65-F5344CB8AC3E}">
        <p14:creationId xmlns:p14="http://schemas.microsoft.com/office/powerpoint/2010/main" val="8522554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6028-B02E-4A7D-B816-812A6471B9B4}"/>
              </a:ext>
            </a:extLst>
          </p:cNvPr>
          <p:cNvSpPr>
            <a:spLocks noGrp="1"/>
          </p:cNvSpPr>
          <p:nvPr>
            <p:ph type="title"/>
          </p:nvPr>
        </p:nvSpPr>
        <p:spPr/>
        <p:txBody>
          <a:bodyPr/>
          <a:lstStyle/>
          <a:p>
            <a:r>
              <a:rPr lang="en-US" b="1"/>
              <a:t>Training, Validation and Test</a:t>
            </a:r>
            <a:endParaRPr lang="en-GB" b="1"/>
          </a:p>
        </p:txBody>
      </p:sp>
      <p:sp>
        <p:nvSpPr>
          <p:cNvPr id="3" name="Content Placeholder 2">
            <a:extLst>
              <a:ext uri="{FF2B5EF4-FFF2-40B4-BE49-F238E27FC236}">
                <a16:creationId xmlns:a16="http://schemas.microsoft.com/office/drawing/2014/main" id="{5FFF39DD-880E-40F3-8B02-24EA8A7B050A}"/>
              </a:ext>
            </a:extLst>
          </p:cNvPr>
          <p:cNvSpPr>
            <a:spLocks noGrp="1"/>
          </p:cNvSpPr>
          <p:nvPr>
            <p:ph idx="1"/>
          </p:nvPr>
        </p:nvSpPr>
        <p:spPr>
          <a:xfrm>
            <a:off x="838200" y="1825624"/>
            <a:ext cx="10515600" cy="4849495"/>
          </a:xfrm>
        </p:spPr>
        <p:txBody>
          <a:bodyPr>
            <a:normAutofit lnSpcReduction="10000"/>
          </a:bodyPr>
          <a:lstStyle/>
          <a:p>
            <a:pPr marL="0" indent="0">
              <a:buNone/>
            </a:pPr>
            <a:r>
              <a:rPr lang="en-US"/>
              <a:t>To avoid </a:t>
            </a:r>
            <a:r>
              <a:rPr lang="en-US">
                <a:solidFill>
                  <a:srgbClr val="7030A0"/>
                </a:solidFill>
              </a:rPr>
              <a:t>overfitting</a:t>
            </a:r>
            <a:r>
              <a:rPr lang="en-US"/>
              <a:t>, we can split our </a:t>
            </a:r>
            <a:r>
              <a:rPr lang="en-US">
                <a:solidFill>
                  <a:srgbClr val="7030A0"/>
                </a:solidFill>
              </a:rPr>
              <a:t>dataset</a:t>
            </a:r>
            <a:r>
              <a:rPr lang="en-US"/>
              <a:t> in three parts:</a:t>
            </a:r>
          </a:p>
          <a:p>
            <a:pPr lvl="1">
              <a:buFont typeface="Wingdings" panose="05000000000000000000" pitchFamily="2" charset="2"/>
              <a:buChar char="§"/>
            </a:pPr>
            <a:r>
              <a:rPr lang="en-US" b="1"/>
              <a:t>Training		</a:t>
            </a:r>
            <a:r>
              <a:rPr lang="en-US"/>
              <a:t>(to learn the parameters of the model)</a:t>
            </a:r>
          </a:p>
          <a:p>
            <a:pPr lvl="1">
              <a:buFont typeface="Wingdings" panose="05000000000000000000" pitchFamily="2" charset="2"/>
              <a:buChar char="§"/>
            </a:pPr>
            <a:r>
              <a:rPr lang="en-US" b="1"/>
              <a:t>Validation 	</a:t>
            </a:r>
            <a:r>
              <a:rPr lang="en-US"/>
              <a:t>(to “train” the hyperparameters)</a:t>
            </a:r>
          </a:p>
          <a:p>
            <a:pPr lvl="1">
              <a:buFont typeface="Wingdings" panose="05000000000000000000" pitchFamily="2" charset="2"/>
              <a:buChar char="§"/>
            </a:pPr>
            <a:r>
              <a:rPr lang="en-US" b="1"/>
              <a:t>Test 		</a:t>
            </a:r>
            <a:r>
              <a:rPr lang="en-US"/>
              <a:t>(to estimate the generalization error)</a:t>
            </a:r>
          </a:p>
          <a:p>
            <a:endParaRPr lang="en-US"/>
          </a:p>
          <a:p>
            <a:r>
              <a:rPr lang="en-US"/>
              <a:t>There is no fixed rule, but the split is often:</a:t>
            </a:r>
          </a:p>
          <a:p>
            <a:pPr lvl="1">
              <a:buFont typeface="Wingdings" panose="05000000000000000000" pitchFamily="2" charset="2"/>
              <a:buChar char="§"/>
            </a:pPr>
            <a:r>
              <a:rPr lang="en-US"/>
              <a:t>80% - 10% - 10%</a:t>
            </a:r>
          </a:p>
          <a:p>
            <a:pPr lvl="1">
              <a:buFont typeface="Wingdings" panose="05000000000000000000" pitchFamily="2" charset="2"/>
              <a:buChar char="§"/>
            </a:pPr>
            <a:r>
              <a:rPr lang="en-US"/>
              <a:t>70% - 20% - 10%</a:t>
            </a:r>
          </a:p>
          <a:p>
            <a:pPr lvl="1">
              <a:buFont typeface="Wingdings" panose="05000000000000000000" pitchFamily="2" charset="2"/>
              <a:buChar char="§"/>
            </a:pPr>
            <a:endParaRPr lang="en-US"/>
          </a:p>
          <a:p>
            <a:r>
              <a:rPr lang="en-US"/>
              <a:t>It also depends on the type and size of the dataset</a:t>
            </a:r>
          </a:p>
          <a:p>
            <a:pPr marL="0" indent="0">
              <a:buNone/>
            </a:pPr>
            <a:r>
              <a:rPr lang="en-US">
                <a:solidFill>
                  <a:schemeClr val="bg1"/>
                </a:solidFill>
              </a:rPr>
              <a:t>F</a:t>
            </a:r>
            <a:endParaRPr lang="en-GB">
              <a:solidFill>
                <a:schemeClr val="bg1"/>
              </a:solidFill>
            </a:endParaRPr>
          </a:p>
        </p:txBody>
      </p:sp>
    </p:spTree>
    <p:extLst>
      <p:ext uri="{BB962C8B-B14F-4D97-AF65-F5344CB8AC3E}">
        <p14:creationId xmlns:p14="http://schemas.microsoft.com/office/powerpoint/2010/main" val="6885864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6028-B02E-4A7D-B816-812A6471B9B4}"/>
              </a:ext>
            </a:extLst>
          </p:cNvPr>
          <p:cNvSpPr>
            <a:spLocks noGrp="1"/>
          </p:cNvSpPr>
          <p:nvPr>
            <p:ph type="title"/>
          </p:nvPr>
        </p:nvSpPr>
        <p:spPr/>
        <p:txBody>
          <a:bodyPr/>
          <a:lstStyle/>
          <a:p>
            <a:r>
              <a:rPr lang="en-US"/>
              <a:t>Training, Validation and Test</a:t>
            </a:r>
            <a:endParaRPr lang="en-GB"/>
          </a:p>
        </p:txBody>
      </p:sp>
      <p:sp>
        <p:nvSpPr>
          <p:cNvPr id="3" name="Content Placeholder 2">
            <a:extLst>
              <a:ext uri="{FF2B5EF4-FFF2-40B4-BE49-F238E27FC236}">
                <a16:creationId xmlns:a16="http://schemas.microsoft.com/office/drawing/2014/main" id="{5FFF39DD-880E-40F3-8B02-24EA8A7B050A}"/>
              </a:ext>
            </a:extLst>
          </p:cNvPr>
          <p:cNvSpPr>
            <a:spLocks noGrp="1"/>
          </p:cNvSpPr>
          <p:nvPr>
            <p:ph idx="1"/>
          </p:nvPr>
        </p:nvSpPr>
        <p:spPr>
          <a:xfrm>
            <a:off x="838200" y="1825624"/>
            <a:ext cx="10515600" cy="4849495"/>
          </a:xfrm>
        </p:spPr>
        <p:txBody>
          <a:bodyPr>
            <a:normAutofit lnSpcReduction="10000"/>
          </a:bodyPr>
          <a:lstStyle/>
          <a:p>
            <a:pPr marL="0" indent="0">
              <a:buNone/>
            </a:pPr>
            <a:r>
              <a:rPr lang="en-US"/>
              <a:t>To avoid </a:t>
            </a:r>
            <a:r>
              <a:rPr lang="en-US">
                <a:solidFill>
                  <a:srgbClr val="7030A0"/>
                </a:solidFill>
              </a:rPr>
              <a:t>overfitting</a:t>
            </a:r>
            <a:r>
              <a:rPr lang="en-US"/>
              <a:t>, we can split our </a:t>
            </a:r>
            <a:r>
              <a:rPr lang="en-US">
                <a:solidFill>
                  <a:srgbClr val="7030A0"/>
                </a:solidFill>
              </a:rPr>
              <a:t>dataset</a:t>
            </a:r>
            <a:r>
              <a:rPr lang="en-US"/>
              <a:t> in three parts:</a:t>
            </a:r>
          </a:p>
          <a:p>
            <a:pPr lvl="1">
              <a:buFont typeface="Wingdings" panose="05000000000000000000" pitchFamily="2" charset="2"/>
              <a:buChar char="§"/>
            </a:pPr>
            <a:r>
              <a:rPr lang="en-US" b="1"/>
              <a:t>Training		</a:t>
            </a:r>
            <a:r>
              <a:rPr lang="en-US"/>
              <a:t>(to learn the parameters of the model)</a:t>
            </a:r>
          </a:p>
          <a:p>
            <a:pPr lvl="1">
              <a:buFont typeface="Wingdings" panose="05000000000000000000" pitchFamily="2" charset="2"/>
              <a:buChar char="§"/>
            </a:pPr>
            <a:r>
              <a:rPr lang="en-US" b="1"/>
              <a:t>Validation 	</a:t>
            </a:r>
            <a:r>
              <a:rPr lang="en-US"/>
              <a:t>(to “train” the hyperparameters)</a:t>
            </a:r>
          </a:p>
          <a:p>
            <a:pPr lvl="1">
              <a:buFont typeface="Wingdings" panose="05000000000000000000" pitchFamily="2" charset="2"/>
              <a:buChar char="§"/>
            </a:pPr>
            <a:r>
              <a:rPr lang="en-US" b="1"/>
              <a:t>Test 		</a:t>
            </a:r>
            <a:r>
              <a:rPr lang="en-US"/>
              <a:t>(to estimate the generalization error)</a:t>
            </a:r>
          </a:p>
          <a:p>
            <a:pPr lvl="1">
              <a:buFont typeface="Wingdings" panose="05000000000000000000" pitchFamily="2" charset="2"/>
              <a:buChar char="§"/>
            </a:pPr>
            <a:endParaRPr lang="en-US" b="1"/>
          </a:p>
          <a:p>
            <a:pPr marL="514350" indent="-514350">
              <a:buFont typeface="+mj-lt"/>
              <a:buAutoNum type="arabicPeriod"/>
            </a:pPr>
            <a:r>
              <a:rPr lang="en-US"/>
              <a:t>We train on the Training set</a:t>
            </a:r>
          </a:p>
          <a:p>
            <a:pPr marL="514350" indent="-514350">
              <a:buFont typeface="+mj-lt"/>
              <a:buAutoNum type="arabicPeriod"/>
            </a:pPr>
            <a:r>
              <a:rPr lang="en-US"/>
              <a:t>We test the model against the Validation set with just forward propagation (after every epoch)</a:t>
            </a:r>
          </a:p>
          <a:p>
            <a:pPr marL="514350" indent="-514350">
              <a:buFont typeface="+mj-lt"/>
              <a:buAutoNum type="arabicPeriod"/>
            </a:pPr>
            <a:r>
              <a:rPr lang="en-US"/>
              <a:t>We get the Loss function results </a:t>
            </a:r>
          </a:p>
          <a:p>
            <a:pPr lvl="1"/>
            <a:r>
              <a:rPr lang="en-US"/>
              <a:t>This </a:t>
            </a:r>
            <a:r>
              <a:rPr lang="en-US" b="1"/>
              <a:t>Validation Loss </a:t>
            </a:r>
            <a:r>
              <a:rPr lang="en-US"/>
              <a:t>should be close to the </a:t>
            </a:r>
            <a:r>
              <a:rPr lang="en-US" b="1"/>
              <a:t>Training Loss</a:t>
            </a:r>
          </a:p>
          <a:p>
            <a:pPr lvl="1"/>
            <a:r>
              <a:rPr lang="en-US"/>
              <a:t>Note that Validation and Training sets belong to the same dataset, so they represent the same relationship and have the same dependencies</a:t>
            </a:r>
            <a:endParaRPr lang="en-GB"/>
          </a:p>
        </p:txBody>
      </p:sp>
    </p:spTree>
    <p:extLst>
      <p:ext uri="{BB962C8B-B14F-4D97-AF65-F5344CB8AC3E}">
        <p14:creationId xmlns:p14="http://schemas.microsoft.com/office/powerpoint/2010/main" val="3193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500"/>
                                        <p:tgtEl>
                                          <p:spTgt spid="3">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6028-B02E-4A7D-B816-812A6471B9B4}"/>
              </a:ext>
            </a:extLst>
          </p:cNvPr>
          <p:cNvSpPr>
            <a:spLocks noGrp="1"/>
          </p:cNvSpPr>
          <p:nvPr>
            <p:ph type="title"/>
          </p:nvPr>
        </p:nvSpPr>
        <p:spPr/>
        <p:txBody>
          <a:bodyPr/>
          <a:lstStyle/>
          <a:p>
            <a:r>
              <a:rPr lang="en-US"/>
              <a:t>Training, Validation and Test</a:t>
            </a:r>
            <a:endParaRPr lang="en-GB"/>
          </a:p>
        </p:txBody>
      </p:sp>
      <p:sp>
        <p:nvSpPr>
          <p:cNvPr id="3" name="Content Placeholder 2">
            <a:extLst>
              <a:ext uri="{FF2B5EF4-FFF2-40B4-BE49-F238E27FC236}">
                <a16:creationId xmlns:a16="http://schemas.microsoft.com/office/drawing/2014/main" id="{5FFF39DD-880E-40F3-8B02-24EA8A7B050A}"/>
              </a:ext>
            </a:extLst>
          </p:cNvPr>
          <p:cNvSpPr>
            <a:spLocks noGrp="1"/>
          </p:cNvSpPr>
          <p:nvPr>
            <p:ph idx="1"/>
          </p:nvPr>
        </p:nvSpPr>
        <p:spPr>
          <a:xfrm>
            <a:off x="838200" y="1825625"/>
            <a:ext cx="11099800" cy="4351338"/>
          </a:xfrm>
        </p:spPr>
        <p:txBody>
          <a:bodyPr>
            <a:normAutofit lnSpcReduction="10000"/>
          </a:bodyPr>
          <a:lstStyle/>
          <a:p>
            <a:pPr marL="0" indent="0">
              <a:buNone/>
            </a:pPr>
            <a:r>
              <a:rPr lang="en-US"/>
              <a:t>To avoid </a:t>
            </a:r>
            <a:r>
              <a:rPr lang="en-US">
                <a:solidFill>
                  <a:srgbClr val="7030A0"/>
                </a:solidFill>
              </a:rPr>
              <a:t>overfitting</a:t>
            </a:r>
            <a:r>
              <a:rPr lang="en-US"/>
              <a:t>, we can split our </a:t>
            </a:r>
            <a:r>
              <a:rPr lang="en-US">
                <a:solidFill>
                  <a:srgbClr val="7030A0"/>
                </a:solidFill>
              </a:rPr>
              <a:t>dataset</a:t>
            </a:r>
            <a:r>
              <a:rPr lang="en-US"/>
              <a:t> in three parts:</a:t>
            </a:r>
          </a:p>
          <a:p>
            <a:pPr lvl="1">
              <a:buFont typeface="Wingdings" panose="05000000000000000000" pitchFamily="2" charset="2"/>
              <a:buChar char="§"/>
            </a:pPr>
            <a:r>
              <a:rPr lang="en-US" b="1"/>
              <a:t>Training		</a:t>
            </a:r>
            <a:r>
              <a:rPr lang="en-US"/>
              <a:t>(to learn the parameters of the model)</a:t>
            </a:r>
          </a:p>
          <a:p>
            <a:pPr lvl="1">
              <a:buFont typeface="Wingdings" panose="05000000000000000000" pitchFamily="2" charset="2"/>
              <a:buChar char="§"/>
            </a:pPr>
            <a:r>
              <a:rPr lang="en-US" b="1"/>
              <a:t>Validation 	</a:t>
            </a:r>
            <a:r>
              <a:rPr lang="en-US"/>
              <a:t>(to “train” the hyperparameters)</a:t>
            </a:r>
          </a:p>
          <a:p>
            <a:pPr lvl="1">
              <a:buFont typeface="Wingdings" panose="05000000000000000000" pitchFamily="2" charset="2"/>
              <a:buChar char="§"/>
            </a:pPr>
            <a:r>
              <a:rPr lang="en-US" b="1"/>
              <a:t>Test 		</a:t>
            </a:r>
            <a:r>
              <a:rPr lang="en-US"/>
              <a:t>(to estimate the generalization error)</a:t>
            </a:r>
          </a:p>
          <a:p>
            <a:pPr>
              <a:buFont typeface="Wingdings" panose="05000000000000000000" pitchFamily="2" charset="2"/>
              <a:buChar char="Ø"/>
            </a:pPr>
            <a:endParaRPr lang="en-US"/>
          </a:p>
          <a:p>
            <a:pPr>
              <a:buFont typeface="Wingdings" panose="05000000000000000000" pitchFamily="2" charset="2"/>
              <a:buChar char="Ø"/>
            </a:pPr>
            <a:endParaRPr lang="en-US"/>
          </a:p>
          <a:p>
            <a:pPr marL="514350" indent="-514350">
              <a:buFont typeface="+mj-lt"/>
              <a:buAutoNum type="arabicPeriod" startAt="4"/>
            </a:pPr>
            <a:r>
              <a:rPr lang="en-US"/>
              <a:t>Finally, we test the model against the Test set</a:t>
            </a:r>
          </a:p>
          <a:p>
            <a:pPr marL="457200" lvl="1" indent="0">
              <a:buNone/>
            </a:pPr>
            <a:r>
              <a:rPr lang="en-US"/>
              <a:t>The accuracy that we got here is the actual accuracy of the model</a:t>
            </a:r>
          </a:p>
          <a:p>
            <a:pPr>
              <a:buFont typeface="Wingdings" panose="05000000000000000000" pitchFamily="2" charset="2"/>
              <a:buChar char="Ø"/>
            </a:pPr>
            <a:endParaRPr lang="en-GB"/>
          </a:p>
          <a:p>
            <a:pPr marL="0" indent="0">
              <a:buNone/>
            </a:pPr>
            <a:r>
              <a:rPr lang="en-GB">
                <a:solidFill>
                  <a:schemeClr val="bg1"/>
                </a:solidFill>
              </a:rPr>
              <a:t>F</a:t>
            </a:r>
          </a:p>
        </p:txBody>
      </p:sp>
    </p:spTree>
    <p:extLst>
      <p:ext uri="{BB962C8B-B14F-4D97-AF65-F5344CB8AC3E}">
        <p14:creationId xmlns:p14="http://schemas.microsoft.com/office/powerpoint/2010/main" val="40212581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6028-B02E-4A7D-B816-812A6471B9B4}"/>
              </a:ext>
            </a:extLst>
          </p:cNvPr>
          <p:cNvSpPr>
            <a:spLocks noGrp="1"/>
          </p:cNvSpPr>
          <p:nvPr>
            <p:ph type="title"/>
          </p:nvPr>
        </p:nvSpPr>
        <p:spPr/>
        <p:txBody>
          <a:bodyPr/>
          <a:lstStyle/>
          <a:p>
            <a:r>
              <a:rPr lang="en-US"/>
              <a:t>Training, Validation and Test</a:t>
            </a:r>
            <a:endParaRPr lang="en-GB"/>
          </a:p>
        </p:txBody>
      </p:sp>
      <p:sp>
        <p:nvSpPr>
          <p:cNvPr id="3" name="Content Placeholder 2">
            <a:extLst>
              <a:ext uri="{FF2B5EF4-FFF2-40B4-BE49-F238E27FC236}">
                <a16:creationId xmlns:a16="http://schemas.microsoft.com/office/drawing/2014/main" id="{5FFF39DD-880E-40F3-8B02-24EA8A7B050A}"/>
              </a:ext>
            </a:extLst>
          </p:cNvPr>
          <p:cNvSpPr>
            <a:spLocks noGrp="1"/>
          </p:cNvSpPr>
          <p:nvPr>
            <p:ph idx="1"/>
          </p:nvPr>
        </p:nvSpPr>
        <p:spPr>
          <a:xfrm>
            <a:off x="838200" y="1825625"/>
            <a:ext cx="11099800" cy="4351338"/>
          </a:xfrm>
        </p:spPr>
        <p:txBody>
          <a:bodyPr>
            <a:normAutofit lnSpcReduction="10000"/>
          </a:bodyPr>
          <a:lstStyle/>
          <a:p>
            <a:pPr marL="0" indent="0">
              <a:buNone/>
            </a:pPr>
            <a:r>
              <a:rPr lang="en-US"/>
              <a:t>To avoid </a:t>
            </a:r>
            <a:r>
              <a:rPr lang="en-US">
                <a:solidFill>
                  <a:srgbClr val="7030A0"/>
                </a:solidFill>
              </a:rPr>
              <a:t>overfitting</a:t>
            </a:r>
            <a:r>
              <a:rPr lang="en-US"/>
              <a:t>, we can split our </a:t>
            </a:r>
            <a:r>
              <a:rPr lang="en-US">
                <a:solidFill>
                  <a:srgbClr val="7030A0"/>
                </a:solidFill>
              </a:rPr>
              <a:t>dataset</a:t>
            </a:r>
            <a:r>
              <a:rPr lang="en-US"/>
              <a:t> in three parts:</a:t>
            </a:r>
          </a:p>
          <a:p>
            <a:pPr lvl="1">
              <a:buFont typeface="Wingdings" panose="05000000000000000000" pitchFamily="2" charset="2"/>
              <a:buChar char="§"/>
            </a:pPr>
            <a:r>
              <a:rPr lang="en-US" b="1"/>
              <a:t>Training		</a:t>
            </a:r>
            <a:r>
              <a:rPr lang="en-US"/>
              <a:t>(to learn the parameters of the model)</a:t>
            </a:r>
          </a:p>
          <a:p>
            <a:pPr lvl="1">
              <a:buFont typeface="Wingdings" panose="05000000000000000000" pitchFamily="2" charset="2"/>
              <a:buChar char="§"/>
            </a:pPr>
            <a:r>
              <a:rPr lang="en-US" b="1"/>
              <a:t>Validation 	</a:t>
            </a:r>
            <a:r>
              <a:rPr lang="en-US"/>
              <a:t>(to “train” the hyperparameters)</a:t>
            </a:r>
          </a:p>
          <a:p>
            <a:pPr lvl="1">
              <a:buFont typeface="Wingdings" panose="05000000000000000000" pitchFamily="2" charset="2"/>
              <a:buChar char="§"/>
            </a:pPr>
            <a:r>
              <a:rPr lang="en-US" b="1"/>
              <a:t>Test 		</a:t>
            </a:r>
            <a:r>
              <a:rPr lang="en-US"/>
              <a:t>(to estimate the generalization error)</a:t>
            </a:r>
          </a:p>
          <a:p>
            <a:pPr>
              <a:buFont typeface="Wingdings" panose="05000000000000000000" pitchFamily="2" charset="2"/>
              <a:buChar char="Ø"/>
            </a:pPr>
            <a:endParaRPr lang="en-US"/>
          </a:p>
          <a:p>
            <a:pPr>
              <a:buFont typeface="Wingdings" panose="05000000000000000000" pitchFamily="2" charset="2"/>
              <a:buChar char="Ø"/>
            </a:pPr>
            <a:endParaRPr lang="en-US" sz="1100"/>
          </a:p>
          <a:p>
            <a:r>
              <a:rPr lang="en-US"/>
              <a:t>We should be able to see that the </a:t>
            </a:r>
            <a:r>
              <a:rPr lang="en-US">
                <a:solidFill>
                  <a:srgbClr val="00B050"/>
                </a:solidFill>
              </a:rPr>
              <a:t>Training Loss gets closer and closer to 0</a:t>
            </a:r>
          </a:p>
          <a:p>
            <a:r>
              <a:rPr lang="en-US"/>
              <a:t>However, </a:t>
            </a:r>
            <a:r>
              <a:rPr lang="en-US">
                <a:solidFill>
                  <a:srgbClr val="C00000"/>
                </a:solidFill>
              </a:rPr>
              <a:t>if the Validation Loss starts to increase </a:t>
            </a:r>
            <a:r>
              <a:rPr lang="en-US"/>
              <a:t>(at any point), then we have a problem… an </a:t>
            </a:r>
            <a:r>
              <a:rPr lang="en-US" u="sng"/>
              <a:t>overfitting problem</a:t>
            </a:r>
            <a:r>
              <a:rPr lang="en-US"/>
              <a:t>!</a:t>
            </a:r>
          </a:p>
          <a:p>
            <a:pPr lvl="1">
              <a:buFont typeface="Wingdings" panose="05000000000000000000" pitchFamily="2" charset="2"/>
              <a:buChar char="§"/>
            </a:pPr>
            <a:r>
              <a:rPr lang="en-US"/>
              <a:t>Basically, the model has become very good at predicting the training set, but is getting far from the actual relationship</a:t>
            </a:r>
          </a:p>
          <a:p>
            <a:pPr>
              <a:buFont typeface="Wingdings" panose="05000000000000000000" pitchFamily="2" charset="2"/>
              <a:buChar char="Ø"/>
            </a:pPr>
            <a:endParaRPr lang="en-GB"/>
          </a:p>
        </p:txBody>
      </p:sp>
    </p:spTree>
    <p:extLst>
      <p:ext uri="{BB962C8B-B14F-4D97-AF65-F5344CB8AC3E}">
        <p14:creationId xmlns:p14="http://schemas.microsoft.com/office/powerpoint/2010/main" val="263216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84E11-3E32-43B7-B00B-F389D7366A09}"/>
              </a:ext>
            </a:extLst>
          </p:cNvPr>
          <p:cNvPicPr>
            <a:picLocks noChangeAspect="1"/>
          </p:cNvPicPr>
          <p:nvPr/>
        </p:nvPicPr>
        <p:blipFill>
          <a:blip r:embed="rId2"/>
          <a:stretch>
            <a:fillRect/>
          </a:stretch>
        </p:blipFill>
        <p:spPr>
          <a:xfrm>
            <a:off x="3572827" y="828675"/>
            <a:ext cx="4314825" cy="5200650"/>
          </a:xfrm>
          <a:prstGeom prst="rect">
            <a:avLst/>
          </a:prstGeom>
        </p:spPr>
      </p:pic>
      <p:cxnSp>
        <p:nvCxnSpPr>
          <p:cNvPr id="4" name="Straight Arrow Connector 3">
            <a:extLst>
              <a:ext uri="{FF2B5EF4-FFF2-40B4-BE49-F238E27FC236}">
                <a16:creationId xmlns:a16="http://schemas.microsoft.com/office/drawing/2014/main" id="{48AB7204-9179-401B-9798-299ED1FCF8C3}"/>
              </a:ext>
            </a:extLst>
          </p:cNvPr>
          <p:cNvCxnSpPr/>
          <p:nvPr/>
        </p:nvCxnSpPr>
        <p:spPr>
          <a:xfrm flipH="1">
            <a:off x="7877492" y="2235200"/>
            <a:ext cx="119538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3330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84E11-3E32-43B7-B00B-F389D7366A09}"/>
              </a:ext>
            </a:extLst>
          </p:cNvPr>
          <p:cNvPicPr>
            <a:picLocks noChangeAspect="1"/>
          </p:cNvPicPr>
          <p:nvPr/>
        </p:nvPicPr>
        <p:blipFill>
          <a:blip r:embed="rId2"/>
          <a:stretch>
            <a:fillRect/>
          </a:stretch>
        </p:blipFill>
        <p:spPr>
          <a:xfrm>
            <a:off x="6610667" y="828675"/>
            <a:ext cx="4314825" cy="5200650"/>
          </a:xfrm>
          <a:prstGeom prst="rect">
            <a:avLst/>
          </a:prstGeom>
        </p:spPr>
      </p:pic>
      <p:cxnSp>
        <p:nvCxnSpPr>
          <p:cNvPr id="4" name="Straight Arrow Connector 3">
            <a:extLst>
              <a:ext uri="{FF2B5EF4-FFF2-40B4-BE49-F238E27FC236}">
                <a16:creationId xmlns:a16="http://schemas.microsoft.com/office/drawing/2014/main" id="{48AB7204-9179-401B-9798-299ED1FCF8C3}"/>
              </a:ext>
            </a:extLst>
          </p:cNvPr>
          <p:cNvCxnSpPr/>
          <p:nvPr/>
        </p:nvCxnSpPr>
        <p:spPr>
          <a:xfrm flipH="1">
            <a:off x="10915332" y="2235200"/>
            <a:ext cx="119538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EC71F22-D4A0-4D27-9110-7F074BD97D07}"/>
              </a:ext>
            </a:extLst>
          </p:cNvPr>
          <p:cNvPicPr>
            <a:picLocks noChangeAspect="1"/>
          </p:cNvPicPr>
          <p:nvPr/>
        </p:nvPicPr>
        <p:blipFill>
          <a:blip r:embed="rId3"/>
          <a:stretch>
            <a:fillRect/>
          </a:stretch>
        </p:blipFill>
        <p:spPr>
          <a:xfrm>
            <a:off x="436880" y="1482524"/>
            <a:ext cx="5425439" cy="3892952"/>
          </a:xfrm>
          <a:prstGeom prst="rect">
            <a:avLst/>
          </a:prstGeom>
        </p:spPr>
      </p:pic>
      <p:cxnSp>
        <p:nvCxnSpPr>
          <p:cNvPr id="6" name="Straight Arrow Connector 5">
            <a:extLst>
              <a:ext uri="{FF2B5EF4-FFF2-40B4-BE49-F238E27FC236}">
                <a16:creationId xmlns:a16="http://schemas.microsoft.com/office/drawing/2014/main" id="{F3CF605D-8597-4281-A1D2-B8C106066916}"/>
              </a:ext>
            </a:extLst>
          </p:cNvPr>
          <p:cNvCxnSpPr/>
          <p:nvPr/>
        </p:nvCxnSpPr>
        <p:spPr>
          <a:xfrm>
            <a:off x="3251200" y="2773680"/>
            <a:ext cx="0" cy="1625600"/>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58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26028-B02E-4A7D-B816-812A6471B9B4}"/>
              </a:ext>
            </a:extLst>
          </p:cNvPr>
          <p:cNvSpPr>
            <a:spLocks noGrp="1"/>
          </p:cNvSpPr>
          <p:nvPr>
            <p:ph type="title"/>
          </p:nvPr>
        </p:nvSpPr>
        <p:spPr/>
        <p:txBody>
          <a:bodyPr/>
          <a:lstStyle/>
          <a:p>
            <a:r>
              <a:rPr lang="en-US"/>
              <a:t>Training, Validation and Test</a:t>
            </a:r>
            <a:endParaRPr lang="en-GB"/>
          </a:p>
        </p:txBody>
      </p:sp>
      <p:sp>
        <p:nvSpPr>
          <p:cNvPr id="3" name="Content Placeholder 2">
            <a:extLst>
              <a:ext uri="{FF2B5EF4-FFF2-40B4-BE49-F238E27FC236}">
                <a16:creationId xmlns:a16="http://schemas.microsoft.com/office/drawing/2014/main" id="{5FFF39DD-880E-40F3-8B02-24EA8A7B050A}"/>
              </a:ext>
            </a:extLst>
          </p:cNvPr>
          <p:cNvSpPr>
            <a:spLocks noGrp="1"/>
          </p:cNvSpPr>
          <p:nvPr>
            <p:ph idx="1"/>
          </p:nvPr>
        </p:nvSpPr>
        <p:spPr>
          <a:xfrm>
            <a:off x="838200" y="1825625"/>
            <a:ext cx="11099800" cy="4351338"/>
          </a:xfrm>
        </p:spPr>
        <p:txBody>
          <a:bodyPr>
            <a:normAutofit lnSpcReduction="10000"/>
          </a:bodyPr>
          <a:lstStyle/>
          <a:p>
            <a:pPr>
              <a:buFont typeface="Wingdings" pitchFamily="2" charset="2"/>
              <a:buChar char="Ø"/>
            </a:pPr>
            <a:endParaRPr lang="en-US"/>
          </a:p>
          <a:p>
            <a:pPr>
              <a:buFont typeface="Wingdings" pitchFamily="2" charset="2"/>
              <a:buChar char="Ø"/>
            </a:pPr>
            <a:r>
              <a:rPr lang="en-US"/>
              <a:t>Can we just use the Training and test set?</a:t>
            </a:r>
          </a:p>
          <a:p>
            <a:pPr marL="457200" lvl="1" indent="0">
              <a:buNone/>
            </a:pPr>
            <a:r>
              <a:rPr lang="en-US"/>
              <a:t>No, since we </a:t>
            </a:r>
            <a:r>
              <a:rPr lang="en-US">
                <a:solidFill>
                  <a:srgbClr val="7030A0"/>
                </a:solidFill>
              </a:rPr>
              <a:t>don’t want to make any decision</a:t>
            </a:r>
            <a:r>
              <a:rPr lang="en-US"/>
              <a:t> on the model </a:t>
            </a:r>
            <a:r>
              <a:rPr lang="en-US">
                <a:solidFill>
                  <a:srgbClr val="7030A0"/>
                </a:solidFill>
              </a:rPr>
              <a:t>based on the test samples </a:t>
            </a:r>
            <a:r>
              <a:rPr lang="en-US"/>
              <a:t>(parameters and/or </a:t>
            </a:r>
            <a:r>
              <a:rPr lang="en-US" u="sng"/>
              <a:t>hyperparameters</a:t>
            </a:r>
            <a:r>
              <a:rPr lang="en-US"/>
              <a:t>)</a:t>
            </a:r>
          </a:p>
          <a:p>
            <a:pPr marL="0" indent="0">
              <a:buNone/>
            </a:pPr>
            <a:endParaRPr lang="en-US"/>
          </a:p>
          <a:p>
            <a:pPr>
              <a:buFont typeface="Wingdings" pitchFamily="2" charset="2"/>
              <a:buChar char="Ø"/>
            </a:pPr>
            <a:r>
              <a:rPr lang="en-GB"/>
              <a:t>How does the Validation set influence the hyperparameters?</a:t>
            </a:r>
          </a:p>
          <a:p>
            <a:pPr marL="457200" lvl="1" indent="0">
              <a:buNone/>
            </a:pPr>
            <a:r>
              <a:rPr lang="en-GB"/>
              <a:t>The Validation set is used to </a:t>
            </a:r>
            <a:r>
              <a:rPr lang="en-GB">
                <a:solidFill>
                  <a:srgbClr val="7030A0"/>
                </a:solidFill>
              </a:rPr>
              <a:t>estimate the generalization error during or after training</a:t>
            </a:r>
            <a:r>
              <a:rPr lang="en-GB"/>
              <a:t>, allowing for the hyperparameters to be updated accordingly</a:t>
            </a:r>
          </a:p>
          <a:p>
            <a:pPr marL="0" indent="0">
              <a:buNone/>
            </a:pPr>
            <a:endParaRPr lang="en-GB"/>
          </a:p>
          <a:p>
            <a:pPr marL="0" indent="0">
              <a:buNone/>
            </a:pPr>
            <a:r>
              <a:rPr lang="en-GB">
                <a:solidFill>
                  <a:schemeClr val="bg1"/>
                </a:solidFill>
              </a:rPr>
              <a:t>F</a:t>
            </a:r>
          </a:p>
        </p:txBody>
      </p:sp>
    </p:spTree>
    <p:extLst>
      <p:ext uri="{BB962C8B-B14F-4D97-AF65-F5344CB8AC3E}">
        <p14:creationId xmlns:p14="http://schemas.microsoft.com/office/powerpoint/2010/main" val="188662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1A758-3386-44CA-87B3-E96FD274D754}"/>
              </a:ext>
            </a:extLst>
          </p:cNvPr>
          <p:cNvSpPr>
            <a:spLocks noGrp="1"/>
          </p:cNvSpPr>
          <p:nvPr>
            <p:ph type="title"/>
          </p:nvPr>
        </p:nvSpPr>
        <p:spPr/>
        <p:txBody>
          <a:bodyPr/>
          <a:lstStyle/>
          <a:p>
            <a:r>
              <a:rPr lang="en-US"/>
              <a:t>Early Stopping and Initialization</a:t>
            </a:r>
            <a:endParaRPr lang="en-GB"/>
          </a:p>
        </p:txBody>
      </p:sp>
      <p:sp>
        <p:nvSpPr>
          <p:cNvPr id="5" name="Text Placeholder 4">
            <a:extLst>
              <a:ext uri="{FF2B5EF4-FFF2-40B4-BE49-F238E27FC236}">
                <a16:creationId xmlns:a16="http://schemas.microsoft.com/office/drawing/2014/main" id="{190245E3-7EF6-4BF9-AFD7-0A0E5E66035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434189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 pencils drawing curves on background">
            <a:extLst>
              <a:ext uri="{FF2B5EF4-FFF2-40B4-BE49-F238E27FC236}">
                <a16:creationId xmlns:a16="http://schemas.microsoft.com/office/drawing/2014/main" id="{8B4203C8-AE63-A462-8BB8-4757006A931C}"/>
              </a:ext>
            </a:extLst>
          </p:cNvPr>
          <p:cNvPicPr>
            <a:picLocks noChangeAspect="1"/>
          </p:cNvPicPr>
          <p:nvPr/>
        </p:nvPicPr>
        <p:blipFill rotWithShape="1">
          <a:blip r:embed="rId2"/>
          <a:srcRect l="5884" r="-1" b="-1"/>
          <a:stretch/>
        </p:blipFill>
        <p:spPr>
          <a:xfrm>
            <a:off x="2522358" y="10"/>
            <a:ext cx="9669642" cy="6857990"/>
          </a:xfrm>
          <a:prstGeom prst="rect">
            <a:avLst/>
          </a:prstGeom>
        </p:spPr>
      </p:pic>
      <p:sp>
        <p:nvSpPr>
          <p:cNvPr id="19"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8D68A-5156-4B07-BD92-3D5B09EB42B6}"/>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The Linear Model</a:t>
            </a:r>
          </a:p>
        </p:txBody>
      </p:sp>
      <p:sp>
        <p:nvSpPr>
          <p:cNvPr id="3" name="Text Placeholder 2">
            <a:extLst>
              <a:ext uri="{FF2B5EF4-FFF2-40B4-BE49-F238E27FC236}">
                <a16:creationId xmlns:a16="http://schemas.microsoft.com/office/drawing/2014/main" id="{A6D9C8C9-DA63-4C95-8DA8-F09356FCA5EC}"/>
              </a:ext>
            </a:extLst>
          </p:cNvPr>
          <p:cNvSpPr>
            <a:spLocks noGrp="1"/>
          </p:cNvSpPr>
          <p:nvPr>
            <p:ph type="body" idx="1"/>
          </p:nvPr>
        </p:nvSpPr>
        <p:spPr>
          <a:xfrm>
            <a:off x="952229" y="4629234"/>
            <a:ext cx="3973386" cy="1485319"/>
          </a:xfrm>
          <a:noFill/>
        </p:spPr>
        <p:txBody>
          <a:bodyPr vert="horz" lIns="91440" tIns="45720" rIns="91440" bIns="45720" rtlCol="0">
            <a:normAutofit/>
          </a:bodyPr>
          <a:lstStyle/>
          <a:p>
            <a:r>
              <a:rPr lang="en-US">
                <a:solidFill>
                  <a:schemeClr val="tx1"/>
                </a:solidFill>
              </a:rPr>
              <a:t>Supervised </a:t>
            </a:r>
          </a:p>
        </p:txBody>
      </p:sp>
    </p:spTree>
    <p:extLst>
      <p:ext uri="{BB962C8B-B14F-4D97-AF65-F5344CB8AC3E}">
        <p14:creationId xmlns:p14="http://schemas.microsoft.com/office/powerpoint/2010/main" val="17206319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FB07-4E29-4A69-A109-E6430E42A652}"/>
              </a:ext>
            </a:extLst>
          </p:cNvPr>
          <p:cNvSpPr>
            <a:spLocks noGrp="1"/>
          </p:cNvSpPr>
          <p:nvPr>
            <p:ph type="title"/>
          </p:nvPr>
        </p:nvSpPr>
        <p:spPr/>
        <p:txBody>
          <a:bodyPr/>
          <a:lstStyle/>
          <a:p>
            <a:r>
              <a:rPr lang="en-US"/>
              <a:t>Early Stopping</a:t>
            </a:r>
            <a:endParaRPr lang="en-GB"/>
          </a:p>
        </p:txBody>
      </p:sp>
      <p:sp>
        <p:nvSpPr>
          <p:cNvPr id="3" name="Content Placeholder 2">
            <a:extLst>
              <a:ext uri="{FF2B5EF4-FFF2-40B4-BE49-F238E27FC236}">
                <a16:creationId xmlns:a16="http://schemas.microsoft.com/office/drawing/2014/main" id="{640E8587-99AC-4134-93F6-D8E3A1119B28}"/>
              </a:ext>
            </a:extLst>
          </p:cNvPr>
          <p:cNvSpPr>
            <a:spLocks noGrp="1"/>
          </p:cNvSpPr>
          <p:nvPr>
            <p:ph idx="1"/>
          </p:nvPr>
        </p:nvSpPr>
        <p:spPr/>
        <p:txBody>
          <a:bodyPr/>
          <a:lstStyle/>
          <a:p>
            <a:pPr>
              <a:buFont typeface="Wingdings" panose="05000000000000000000" pitchFamily="2" charset="2"/>
              <a:buChar char="Ø"/>
            </a:pPr>
            <a:endParaRPr lang="en-US"/>
          </a:p>
          <a:p>
            <a:pPr>
              <a:buFont typeface="Wingdings" panose="05000000000000000000" pitchFamily="2" charset="2"/>
              <a:buChar char="Ø"/>
            </a:pPr>
            <a:r>
              <a:rPr lang="en-US"/>
              <a:t>If we keep </a:t>
            </a:r>
            <a:r>
              <a:rPr lang="en-US">
                <a:solidFill>
                  <a:schemeClr val="accent2"/>
                </a:solidFill>
              </a:rPr>
              <a:t>minimizing the </a:t>
            </a:r>
            <a:r>
              <a:rPr lang="en-US" b="1">
                <a:solidFill>
                  <a:schemeClr val="accent2"/>
                </a:solidFill>
              </a:rPr>
              <a:t>Loss function</a:t>
            </a:r>
            <a:r>
              <a:rPr lang="en-US"/>
              <a:t>, we end up </a:t>
            </a:r>
            <a:r>
              <a:rPr lang="en-US">
                <a:solidFill>
                  <a:srgbClr val="C00000"/>
                </a:solidFill>
              </a:rPr>
              <a:t>overfitting</a:t>
            </a:r>
          </a:p>
          <a:p>
            <a:pPr marL="457200" lvl="1" indent="0">
              <a:buNone/>
            </a:pPr>
            <a:r>
              <a:rPr lang="en-US"/>
              <a:t>We need to </a:t>
            </a:r>
            <a:r>
              <a:rPr lang="en-US" u="sng"/>
              <a:t>stop the Training process before it overfits the model</a:t>
            </a:r>
          </a:p>
          <a:p>
            <a:endParaRPr lang="en-US"/>
          </a:p>
          <a:p>
            <a:endParaRPr lang="en-US"/>
          </a:p>
          <a:p>
            <a:pPr marL="0" indent="0">
              <a:buNone/>
            </a:pPr>
            <a:r>
              <a:rPr lang="en-US"/>
              <a:t>We have seen code where we </a:t>
            </a:r>
            <a:r>
              <a:rPr lang="en-US">
                <a:solidFill>
                  <a:srgbClr val="7030A0"/>
                </a:solidFill>
              </a:rPr>
              <a:t>fixed the number of epochs </a:t>
            </a:r>
          </a:p>
          <a:p>
            <a:pPr marL="457200" lvl="1" indent="0">
              <a:buNone/>
            </a:pPr>
            <a:r>
              <a:rPr lang="en-US"/>
              <a:t>This is a </a:t>
            </a:r>
            <a:r>
              <a:rPr lang="en-US">
                <a:solidFill>
                  <a:srgbClr val="C00000"/>
                </a:solidFill>
              </a:rPr>
              <a:t>naïve solution </a:t>
            </a:r>
            <a:r>
              <a:rPr lang="en-US"/>
              <a:t>that does not work against complex cases</a:t>
            </a:r>
            <a:endParaRPr lang="en-GB"/>
          </a:p>
        </p:txBody>
      </p:sp>
    </p:spTree>
    <p:extLst>
      <p:ext uri="{BB962C8B-B14F-4D97-AF65-F5344CB8AC3E}">
        <p14:creationId xmlns:p14="http://schemas.microsoft.com/office/powerpoint/2010/main" val="237525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FB07-4E29-4A69-A109-E6430E42A652}"/>
              </a:ext>
            </a:extLst>
          </p:cNvPr>
          <p:cNvSpPr>
            <a:spLocks noGrp="1"/>
          </p:cNvSpPr>
          <p:nvPr>
            <p:ph type="title"/>
          </p:nvPr>
        </p:nvSpPr>
        <p:spPr/>
        <p:txBody>
          <a:bodyPr/>
          <a:lstStyle/>
          <a:p>
            <a:r>
              <a:rPr lang="en-US"/>
              <a:t>Early Stopping</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0E8587-99AC-4134-93F6-D8E3A1119B28}"/>
                  </a:ext>
                </a:extLst>
              </p:cNvPr>
              <p:cNvSpPr>
                <a:spLocks noGrp="1"/>
              </p:cNvSpPr>
              <p:nvPr>
                <p:ph idx="1"/>
              </p:nvPr>
            </p:nvSpPr>
            <p:spPr/>
            <p:txBody>
              <a:bodyPr/>
              <a:lstStyle/>
              <a:p>
                <a:r>
                  <a:rPr lang="en-US"/>
                  <a:t>The best approach is to combine these 2 rules:</a:t>
                </a:r>
              </a:p>
              <a:p>
                <a:endParaRPr lang="en-US" sz="500"/>
              </a:p>
              <a:p>
                <a:pPr lvl="1">
                  <a:buFont typeface="Wingdings" panose="05000000000000000000" pitchFamily="2" charset="2"/>
                  <a:buChar char="§"/>
                </a:pPr>
                <a:r>
                  <a:rPr lang="en-US"/>
                  <a:t>Stop when the </a:t>
                </a:r>
                <a:r>
                  <a:rPr lang="en-US" b="1"/>
                  <a:t>validation loss </a:t>
                </a:r>
                <a:r>
                  <a:rPr lang="en-US"/>
                  <a:t>starts increasing, or </a:t>
                </a:r>
              </a:p>
              <a:p>
                <a:pPr lvl="1">
                  <a:buFont typeface="Wingdings" panose="05000000000000000000" pitchFamily="2" charset="2"/>
                  <a:buChar char="§"/>
                </a:pPr>
                <a:r>
                  <a:rPr lang="en-US"/>
                  <a:t>Stop when the </a:t>
                </a:r>
                <a:r>
                  <a:rPr lang="en-US" b="1"/>
                  <a:t>training loss </a:t>
                </a:r>
                <a:r>
                  <a:rPr lang="en-US"/>
                  <a:t>becomes very small</a:t>
                </a:r>
              </a:p>
              <a:p>
                <a:endParaRPr lang="en-GB"/>
              </a:p>
              <a:p>
                <a:pPr marL="0" indent="0">
                  <a:buNone/>
                </a:pPr>
                <a:r>
                  <a:rPr lang="en-GB"/>
                  <a:t>Example:</a:t>
                </a:r>
              </a:p>
              <a:p>
                <a:endParaRPr lang="en-GB" sz="500"/>
              </a:p>
              <a:p>
                <a:pPr marL="457200" lvl="1" indent="0">
                  <a:buNone/>
                </a:pPr>
                <a:r>
                  <a:rPr lang="en-GB">
                    <a:latin typeface="Consolas" panose="020B0609020204030204" pitchFamily="49" charset="0"/>
                  </a:rPr>
                  <a:t>if (</a:t>
                </a:r>
                <a14:m>
                  <m:oMath xmlns:m="http://schemas.openxmlformats.org/officeDocument/2006/math">
                    <m:sSub>
                      <m:sSubPr>
                        <m:ctrlPr>
                          <a:rPr lang="en-GB" i="1" dirty="0">
                            <a:latin typeface="Cambria Math" panose="02040503050406030204" pitchFamily="18" charset="0"/>
                          </a:rPr>
                        </m:ctrlPr>
                      </m:sSubPr>
                      <m:e>
                        <m:r>
                          <m:rPr>
                            <m:sty m:val="p"/>
                          </m:rPr>
                          <a:rPr lang="en-GB" dirty="0">
                            <a:latin typeface="Cambria Math" panose="02040503050406030204" pitchFamily="18" charset="0"/>
                          </a:rPr>
                          <m:t>V</m:t>
                        </m:r>
                      </m:e>
                      <m:sub>
                        <m:r>
                          <m:rPr>
                            <m:sty m:val="p"/>
                          </m:rPr>
                          <a:rPr lang="en-US" dirty="0">
                            <a:latin typeface="Cambria Math" panose="02040503050406030204" pitchFamily="18" charset="0"/>
                          </a:rPr>
                          <m:t>i</m:t>
                        </m:r>
                        <m:r>
                          <a:rPr lang="en-GB" dirty="0">
                            <a:latin typeface="Cambria Math" panose="02040503050406030204" pitchFamily="18" charset="0"/>
                          </a:rPr>
                          <m:t>+1</m:t>
                        </m:r>
                      </m:sub>
                    </m:sSub>
                    <m:r>
                      <a:rPr lang="en-US" dirty="0">
                        <a:latin typeface="Cambria Math" panose="02040503050406030204" pitchFamily="18" charset="0"/>
                      </a:rPr>
                      <m:t>&gt;</m:t>
                    </m:r>
                    <m:sSub>
                      <m:sSubPr>
                        <m:ctrlPr>
                          <a:rPr lang="en-GB" i="1" dirty="0">
                            <a:latin typeface="Cambria Math" panose="02040503050406030204" pitchFamily="18" charset="0"/>
                          </a:rPr>
                        </m:ctrlPr>
                      </m:sSubPr>
                      <m:e>
                        <m:r>
                          <m:rPr>
                            <m:sty m:val="p"/>
                          </m:rPr>
                          <a:rPr lang="en-GB" dirty="0">
                            <a:latin typeface="Cambria Math" panose="02040503050406030204" pitchFamily="18" charset="0"/>
                          </a:rPr>
                          <m:t>V</m:t>
                        </m:r>
                      </m:e>
                      <m:sub>
                        <m:r>
                          <a:rPr lang="en-US" i="1" dirty="0">
                            <a:latin typeface="Cambria Math" panose="02040503050406030204" pitchFamily="18" charset="0"/>
                          </a:rPr>
                          <m:t>𝑖</m:t>
                        </m:r>
                      </m:sub>
                    </m:sSub>
                    <m:r>
                      <a:rPr lang="en-US" dirty="0">
                        <a:latin typeface="Cambria Math" panose="02040503050406030204" pitchFamily="18" charset="0"/>
                      </a:rPr>
                      <m:t>)</m:t>
                    </m:r>
                    <m:r>
                      <a:rPr lang="en-GB" dirty="0">
                        <a:latin typeface="Cambria Math" panose="02040503050406030204" pitchFamily="18" charset="0"/>
                      </a:rPr>
                      <m:t> </m:t>
                    </m:r>
                    <m:r>
                      <a:rPr lang="en-US" dirty="0">
                        <a:latin typeface="Cambria Math" panose="02040503050406030204" pitchFamily="18" charset="0"/>
                      </a:rPr>
                      <m:t> </m:t>
                    </m:r>
                    <m:r>
                      <m:rPr>
                        <m:sty m:val="p"/>
                      </m:rPr>
                      <a:rPr lang="en-US" dirty="0">
                        <a:latin typeface="Cambria Math" panose="02040503050406030204" pitchFamily="18" charset="0"/>
                      </a:rPr>
                      <m:t>or</m:t>
                    </m:r>
                    <m:r>
                      <a:rPr lang="en-US" dirty="0">
                        <a:latin typeface="Cambria Math" panose="02040503050406030204" pitchFamily="18" charset="0"/>
                      </a:rPr>
                      <m:t>   </m:t>
                    </m:r>
                    <m:d>
                      <m:dPr>
                        <m:ctrlPr>
                          <a:rPr lang="en-US" i="1" dirty="0">
                            <a:latin typeface="Cambria Math" panose="02040503050406030204" pitchFamily="18" charset="0"/>
                          </a:rPr>
                        </m:ctrlPr>
                      </m:dPr>
                      <m:e>
                        <m:sSub>
                          <m:sSubPr>
                            <m:ctrlPr>
                              <a:rPr lang="en-GB" i="1" dirty="0">
                                <a:latin typeface="Cambria Math" panose="02040503050406030204" pitchFamily="18" charset="0"/>
                              </a:rPr>
                            </m:ctrlPr>
                          </m:sSubPr>
                          <m:e>
                            <m:r>
                              <m:rPr>
                                <m:sty m:val="p"/>
                              </m:rPr>
                              <a:rPr lang="en-GB" dirty="0">
                                <a:latin typeface="Cambria Math" panose="02040503050406030204" pitchFamily="18" charset="0"/>
                              </a:rPr>
                              <m:t>X</m:t>
                            </m:r>
                          </m:e>
                          <m:sub>
                            <m:r>
                              <m:rPr>
                                <m:sty m:val="p"/>
                              </m:rPr>
                              <a:rPr lang="en-US" dirty="0">
                                <a:latin typeface="Cambria Math" panose="02040503050406030204" pitchFamily="18" charset="0"/>
                              </a:rPr>
                              <m:t>i</m:t>
                            </m:r>
                            <m:r>
                              <a:rPr lang="en-GB" dirty="0">
                                <a:latin typeface="Cambria Math" panose="02040503050406030204" pitchFamily="18" charset="0"/>
                              </a:rPr>
                              <m:t>+1</m:t>
                            </m:r>
                          </m:sub>
                        </m:sSub>
                        <m:r>
                          <a:rPr lang="en-GB" dirty="0">
                            <a:latin typeface="Cambria Math" panose="02040503050406030204" pitchFamily="18" charset="0"/>
                          </a:rPr>
                          <m:t>−</m:t>
                        </m:r>
                        <m:sSub>
                          <m:sSubPr>
                            <m:ctrlPr>
                              <a:rPr lang="en-GB" i="1" dirty="0" err="1">
                                <a:latin typeface="Cambria Math" panose="02040503050406030204" pitchFamily="18" charset="0"/>
                              </a:rPr>
                            </m:ctrlPr>
                          </m:sSubPr>
                          <m:e>
                            <m:r>
                              <m:rPr>
                                <m:sty m:val="p"/>
                              </m:rPr>
                              <a:rPr lang="en-GB" dirty="0" err="1">
                                <a:latin typeface="Cambria Math" panose="02040503050406030204" pitchFamily="18" charset="0"/>
                              </a:rPr>
                              <m:t>X</m:t>
                            </m:r>
                          </m:e>
                          <m:sub>
                            <m:r>
                              <m:rPr>
                                <m:sty m:val="p"/>
                              </m:rPr>
                              <a:rPr lang="en-US" dirty="0">
                                <a:latin typeface="Cambria Math" panose="02040503050406030204" pitchFamily="18" charset="0"/>
                              </a:rPr>
                              <m:t>i</m:t>
                            </m:r>
                          </m:sub>
                        </m:sSub>
                        <m:r>
                          <a:rPr lang="en-GB" dirty="0">
                            <a:latin typeface="Cambria Math" panose="02040503050406030204" pitchFamily="18" charset="0"/>
                          </a:rPr>
                          <m:t> &lt; 0.001</m:t>
                        </m:r>
                      </m:e>
                    </m:d>
                    <m:r>
                      <a:rPr lang="en-US" dirty="0">
                        <a:latin typeface="Cambria Math" panose="02040503050406030204" pitchFamily="18" charset="0"/>
                      </a:rPr>
                      <m:t>)</m:t>
                    </m:r>
                  </m:oMath>
                </a14:m>
                <a:endParaRPr lang="en-GB">
                  <a:latin typeface="Consolas" panose="020B0609020204030204" pitchFamily="49" charset="0"/>
                </a:endParaRPr>
              </a:p>
              <a:p>
                <a:pPr marL="457200" lvl="1" indent="0">
                  <a:buNone/>
                </a:pPr>
                <a:r>
                  <a:rPr lang="en-GB">
                    <a:latin typeface="Consolas" panose="020B0609020204030204" pitchFamily="49" charset="0"/>
                  </a:rPr>
                  <a:t>	stop()</a:t>
                </a:r>
              </a:p>
            </p:txBody>
          </p:sp>
        </mc:Choice>
        <mc:Fallback>
          <p:sp>
            <p:nvSpPr>
              <p:cNvPr id="3" name="Content Placeholder 2">
                <a:extLst>
                  <a:ext uri="{FF2B5EF4-FFF2-40B4-BE49-F238E27FC236}">
                    <a16:creationId xmlns:a16="http://schemas.microsoft.com/office/drawing/2014/main" id="{640E8587-99AC-4134-93F6-D8E3A1119B2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872296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FB07-4E29-4A69-A109-E6430E42A652}"/>
              </a:ext>
            </a:extLst>
          </p:cNvPr>
          <p:cNvSpPr>
            <a:spLocks noGrp="1"/>
          </p:cNvSpPr>
          <p:nvPr>
            <p:ph type="title"/>
          </p:nvPr>
        </p:nvSpPr>
        <p:spPr/>
        <p:txBody>
          <a:bodyPr/>
          <a:lstStyle/>
          <a:p>
            <a:r>
              <a:rPr lang="en-US"/>
              <a:t>Early Stopping</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0E8587-99AC-4134-93F6-D8E3A1119B28}"/>
                  </a:ext>
                </a:extLst>
              </p:cNvPr>
              <p:cNvSpPr>
                <a:spLocks noGrp="1"/>
              </p:cNvSpPr>
              <p:nvPr>
                <p:ph idx="1"/>
              </p:nvPr>
            </p:nvSpPr>
            <p:spPr>
              <a:xfrm>
                <a:off x="2607365" y="1825625"/>
                <a:ext cx="6864626" cy="4351338"/>
              </a:xfrm>
            </p:spPr>
            <p:txBody>
              <a:bodyPr/>
              <a:lstStyle/>
              <a:p>
                <a:pPr marL="0" indent="0">
                  <a:buNone/>
                </a:pPr>
                <a:r>
                  <a:rPr lang="en-GB"/>
                  <a:t>Example:</a:t>
                </a:r>
              </a:p>
              <a:p>
                <a:endParaRPr lang="en-GB" sz="500"/>
              </a:p>
              <a:p>
                <a:pPr marL="457200" lvl="1" indent="0">
                  <a:buNone/>
                </a:pPr>
                <a:r>
                  <a:rPr lang="en-GB">
                    <a:latin typeface="Consolas" panose="020B0609020204030204" pitchFamily="49" charset="0"/>
                  </a:rPr>
                  <a:t>if (</a:t>
                </a:r>
                <a14:m>
                  <m:oMath xmlns:m="http://schemas.openxmlformats.org/officeDocument/2006/math">
                    <m:sSub>
                      <m:sSubPr>
                        <m:ctrlPr>
                          <a:rPr lang="en-GB" i="1" dirty="0">
                            <a:latin typeface="Cambria Math" panose="02040503050406030204" pitchFamily="18" charset="0"/>
                          </a:rPr>
                        </m:ctrlPr>
                      </m:sSubPr>
                      <m:e>
                        <m:r>
                          <m:rPr>
                            <m:sty m:val="p"/>
                          </m:rPr>
                          <a:rPr lang="en-GB" dirty="0">
                            <a:latin typeface="Cambria Math" panose="02040503050406030204" pitchFamily="18" charset="0"/>
                          </a:rPr>
                          <m:t>V</m:t>
                        </m:r>
                      </m:e>
                      <m:sub>
                        <m:r>
                          <m:rPr>
                            <m:sty m:val="p"/>
                          </m:rPr>
                          <a:rPr lang="en-US" b="0" i="0" dirty="0" smtClean="0">
                            <a:latin typeface="Cambria Math" panose="02040503050406030204" pitchFamily="18" charset="0"/>
                          </a:rPr>
                          <m:t>i</m:t>
                        </m:r>
                        <m:r>
                          <a:rPr lang="en-GB" dirty="0">
                            <a:latin typeface="Cambria Math" panose="02040503050406030204" pitchFamily="18" charset="0"/>
                          </a:rPr>
                          <m:t>+1</m:t>
                        </m:r>
                      </m:sub>
                    </m:sSub>
                    <m:r>
                      <a:rPr lang="en-US" b="0" i="0" dirty="0" smtClean="0">
                        <a:latin typeface="Cambria Math" panose="02040503050406030204" pitchFamily="18" charset="0"/>
                      </a:rPr>
                      <m:t>&gt;</m:t>
                    </m:r>
                    <m:sSub>
                      <m:sSubPr>
                        <m:ctrlPr>
                          <a:rPr lang="en-GB" i="1" dirty="0">
                            <a:latin typeface="Cambria Math" panose="02040503050406030204" pitchFamily="18" charset="0"/>
                          </a:rPr>
                        </m:ctrlPr>
                      </m:sSubPr>
                      <m:e>
                        <m:r>
                          <m:rPr>
                            <m:sty m:val="p"/>
                          </m:rPr>
                          <a:rPr lang="en-GB" dirty="0">
                            <a:latin typeface="Cambria Math" panose="02040503050406030204" pitchFamily="18" charset="0"/>
                          </a:rPr>
                          <m:t>V</m:t>
                        </m:r>
                      </m:e>
                      <m:sub>
                        <m:r>
                          <a:rPr lang="en-US" b="0" i="1" dirty="0" smtClean="0">
                            <a:latin typeface="Cambria Math" panose="02040503050406030204" pitchFamily="18" charset="0"/>
                          </a:rPr>
                          <m:t>𝑖</m:t>
                        </m:r>
                      </m:sub>
                    </m:sSub>
                    <m:r>
                      <a:rPr lang="en-US" b="0" i="0" dirty="0" smtClean="0">
                        <a:latin typeface="Cambria Math" panose="02040503050406030204" pitchFamily="18" charset="0"/>
                      </a:rPr>
                      <m:t>)</m:t>
                    </m:r>
                    <m:r>
                      <a:rPr lang="en-GB" i="0" dirty="0" smtClean="0">
                        <a:latin typeface="Cambria Math" panose="02040503050406030204" pitchFamily="18" charset="0"/>
                      </a:rPr>
                      <m:t> </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or</m:t>
                    </m:r>
                    <m:r>
                      <a:rPr lang="en-US" b="0" i="0" dirty="0" smtClean="0">
                        <a:latin typeface="Cambria Math" panose="02040503050406030204" pitchFamily="18" charset="0"/>
                      </a:rPr>
                      <m:t>   </m:t>
                    </m:r>
                    <m:d>
                      <m:dPr>
                        <m:ctrlPr>
                          <a:rPr lang="en-US" b="0"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m:rPr>
                                <m:sty m:val="p"/>
                              </m:rPr>
                              <a:rPr lang="en-GB" i="0" dirty="0" smtClean="0">
                                <a:latin typeface="Cambria Math" panose="02040503050406030204" pitchFamily="18" charset="0"/>
                              </a:rPr>
                              <m:t>X</m:t>
                            </m:r>
                          </m:e>
                          <m:sub>
                            <m:r>
                              <m:rPr>
                                <m:sty m:val="p"/>
                              </m:rPr>
                              <a:rPr lang="en-US" b="0" i="0" dirty="0" smtClean="0">
                                <a:latin typeface="Cambria Math" panose="02040503050406030204" pitchFamily="18" charset="0"/>
                              </a:rPr>
                              <m:t>i</m:t>
                            </m:r>
                            <m:r>
                              <a:rPr lang="en-GB" i="0" dirty="0" smtClean="0">
                                <a:latin typeface="Cambria Math" panose="02040503050406030204" pitchFamily="18" charset="0"/>
                              </a:rPr>
                              <m:t>+1</m:t>
                            </m:r>
                          </m:sub>
                        </m:sSub>
                        <m:r>
                          <a:rPr lang="en-GB" i="0" dirty="0" smtClean="0">
                            <a:latin typeface="Cambria Math" panose="02040503050406030204" pitchFamily="18" charset="0"/>
                          </a:rPr>
                          <m:t>−</m:t>
                        </m:r>
                        <m:sSub>
                          <m:sSubPr>
                            <m:ctrlPr>
                              <a:rPr lang="en-GB" i="1" dirty="0" err="1" smtClean="0">
                                <a:latin typeface="Cambria Math" panose="02040503050406030204" pitchFamily="18" charset="0"/>
                              </a:rPr>
                            </m:ctrlPr>
                          </m:sSubPr>
                          <m:e>
                            <m:r>
                              <m:rPr>
                                <m:sty m:val="p"/>
                              </m:rPr>
                              <a:rPr lang="en-GB" i="0" dirty="0" err="1" smtClean="0">
                                <a:latin typeface="Cambria Math" panose="02040503050406030204" pitchFamily="18" charset="0"/>
                              </a:rPr>
                              <m:t>X</m:t>
                            </m:r>
                          </m:e>
                          <m:sub>
                            <m:r>
                              <m:rPr>
                                <m:sty m:val="p"/>
                              </m:rPr>
                              <a:rPr lang="en-US" b="0" i="0" dirty="0" smtClean="0">
                                <a:latin typeface="Cambria Math" panose="02040503050406030204" pitchFamily="18" charset="0"/>
                              </a:rPr>
                              <m:t>i</m:t>
                            </m:r>
                          </m:sub>
                        </m:sSub>
                        <m:r>
                          <a:rPr lang="en-GB" i="0" dirty="0" smtClean="0">
                            <a:latin typeface="Cambria Math" panose="02040503050406030204" pitchFamily="18" charset="0"/>
                          </a:rPr>
                          <m:t> &lt; 0.001</m:t>
                        </m:r>
                      </m:e>
                    </m:d>
                    <m:r>
                      <a:rPr lang="en-US" b="0" i="0" dirty="0" smtClean="0">
                        <a:latin typeface="Cambria Math" panose="02040503050406030204" pitchFamily="18" charset="0"/>
                      </a:rPr>
                      <m:t>)</m:t>
                    </m:r>
                  </m:oMath>
                </a14:m>
                <a:endParaRPr lang="en-GB">
                  <a:latin typeface="Consolas" panose="020B0609020204030204" pitchFamily="49" charset="0"/>
                </a:endParaRPr>
              </a:p>
              <a:p>
                <a:pPr marL="457200" lvl="1" indent="0">
                  <a:buNone/>
                </a:pPr>
                <a:r>
                  <a:rPr lang="en-GB">
                    <a:latin typeface="Consolas" panose="020B0609020204030204" pitchFamily="49" charset="0"/>
                  </a:rPr>
                  <a:t>	stop()</a:t>
                </a:r>
              </a:p>
            </p:txBody>
          </p:sp>
        </mc:Choice>
        <mc:Fallback>
          <p:sp>
            <p:nvSpPr>
              <p:cNvPr id="3" name="Content Placeholder 2">
                <a:extLst>
                  <a:ext uri="{FF2B5EF4-FFF2-40B4-BE49-F238E27FC236}">
                    <a16:creationId xmlns:a16="http://schemas.microsoft.com/office/drawing/2014/main" id="{640E8587-99AC-4134-93F6-D8E3A1119B28}"/>
                  </a:ext>
                </a:extLst>
              </p:cNvPr>
              <p:cNvSpPr>
                <a:spLocks noGrp="1" noRot="1" noChangeAspect="1" noMove="1" noResize="1" noEditPoints="1" noAdjustHandles="1" noChangeArrowheads="1" noChangeShapeType="1" noTextEdit="1"/>
              </p:cNvSpPr>
              <p:nvPr>
                <p:ph idx="1"/>
              </p:nvPr>
            </p:nvSpPr>
            <p:spPr>
              <a:xfrm>
                <a:off x="2607365" y="1825625"/>
                <a:ext cx="6864626" cy="4351338"/>
              </a:xfrm>
              <a:blipFill>
                <a:blip r:embed="rId2"/>
                <a:stretch>
                  <a:fillRect l="-1865"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2AAC48-11E5-4D69-90D2-5210F6CA1846}"/>
              </a:ext>
            </a:extLst>
          </p:cNvPr>
          <p:cNvPicPr>
            <a:picLocks noChangeAspect="1"/>
          </p:cNvPicPr>
          <p:nvPr/>
        </p:nvPicPr>
        <p:blipFill>
          <a:blip r:embed="rId3"/>
          <a:stretch>
            <a:fillRect/>
          </a:stretch>
        </p:blipFill>
        <p:spPr>
          <a:xfrm>
            <a:off x="3810000" y="3735388"/>
            <a:ext cx="4376737" cy="2757487"/>
          </a:xfrm>
          <a:prstGeom prst="rect">
            <a:avLst/>
          </a:prstGeom>
        </p:spPr>
      </p:pic>
      <p:cxnSp>
        <p:nvCxnSpPr>
          <p:cNvPr id="6" name="Straight Arrow Connector 5">
            <a:extLst>
              <a:ext uri="{FF2B5EF4-FFF2-40B4-BE49-F238E27FC236}">
                <a16:creationId xmlns:a16="http://schemas.microsoft.com/office/drawing/2014/main" id="{2E2A34D2-F726-4161-9941-2D0B7E422181}"/>
              </a:ext>
            </a:extLst>
          </p:cNvPr>
          <p:cNvCxnSpPr>
            <a:cxnSpLocks/>
            <a:stCxn id="8" idx="2"/>
          </p:cNvCxnSpPr>
          <p:nvPr/>
        </p:nvCxnSpPr>
        <p:spPr>
          <a:xfrm>
            <a:off x="4417943" y="3010314"/>
            <a:ext cx="1247361" cy="2794138"/>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8" name="Rectangle: Rounded Corners 7">
            <a:extLst>
              <a:ext uri="{FF2B5EF4-FFF2-40B4-BE49-F238E27FC236}">
                <a16:creationId xmlns:a16="http://schemas.microsoft.com/office/drawing/2014/main" id="{5EECA15E-6BD6-43C8-AD53-9774D9D39449}"/>
              </a:ext>
            </a:extLst>
          </p:cNvPr>
          <p:cNvSpPr/>
          <p:nvPr/>
        </p:nvSpPr>
        <p:spPr>
          <a:xfrm>
            <a:off x="3558208" y="2284757"/>
            <a:ext cx="1719470" cy="72555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8C1A1235-55A4-4E37-8199-DB66D0FCD5F2}"/>
              </a:ext>
            </a:extLst>
          </p:cNvPr>
          <p:cNvSpPr/>
          <p:nvPr/>
        </p:nvSpPr>
        <p:spPr>
          <a:xfrm>
            <a:off x="5665304" y="2284757"/>
            <a:ext cx="2902226" cy="725557"/>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2FE10927-C856-4EB6-89A8-940E0D3818E7}"/>
              </a:ext>
            </a:extLst>
          </p:cNvPr>
          <p:cNvCxnSpPr>
            <a:cxnSpLocks/>
          </p:cNvCxnSpPr>
          <p:nvPr/>
        </p:nvCxnSpPr>
        <p:spPr>
          <a:xfrm>
            <a:off x="7116417" y="3010314"/>
            <a:ext cx="238539" cy="2893529"/>
          </a:xfrm>
          <a:prstGeom prst="straightConnector1">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216426B-A951-4AD8-86FE-99D3FA551154}"/>
                  </a:ext>
                </a:extLst>
              </p:cNvPr>
              <p:cNvSpPr txBox="1"/>
              <p:nvPr/>
            </p:nvSpPr>
            <p:spPr>
              <a:xfrm>
                <a:off x="8782879" y="5804452"/>
                <a:ext cx="3409121" cy="923330"/>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i</m:t>
                        </m:r>
                      </m:sub>
                    </m:sSub>
                  </m:oMath>
                </a14:m>
                <a:r>
                  <a:rPr lang="en-GB"/>
                  <a:t> is the Validation loss at epoch </a:t>
                </a:r>
                <a:r>
                  <a:rPr lang="en-GB" err="1"/>
                  <a:t>i</a:t>
                </a:r>
                <a:endParaRPr lang="en-GB"/>
              </a:p>
              <a:p>
                <a:endParaRPr lang="en-GB"/>
              </a:p>
              <a:p>
                <a14:m>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X</m:t>
                        </m:r>
                      </m:e>
                      <m:sub>
                        <m:r>
                          <m:rPr>
                            <m:sty m:val="p"/>
                          </m:rPr>
                          <a:rPr lang="en-US">
                            <a:latin typeface="Cambria Math" panose="02040503050406030204" pitchFamily="18" charset="0"/>
                          </a:rPr>
                          <m:t>i</m:t>
                        </m:r>
                      </m:sub>
                    </m:sSub>
                  </m:oMath>
                </a14:m>
                <a:r>
                  <a:rPr lang="en-GB"/>
                  <a:t> is the Training loss at epoch </a:t>
                </a:r>
                <a:r>
                  <a:rPr lang="en-GB" err="1"/>
                  <a:t>i</a:t>
                </a:r>
                <a:endParaRPr lang="en-GB"/>
              </a:p>
            </p:txBody>
          </p:sp>
        </mc:Choice>
        <mc:Fallback>
          <p:sp>
            <p:nvSpPr>
              <p:cNvPr id="15" name="TextBox 14">
                <a:extLst>
                  <a:ext uri="{FF2B5EF4-FFF2-40B4-BE49-F238E27FC236}">
                    <a16:creationId xmlns:a16="http://schemas.microsoft.com/office/drawing/2014/main" id="{F216426B-A951-4AD8-86FE-99D3FA551154}"/>
                  </a:ext>
                </a:extLst>
              </p:cNvPr>
              <p:cNvSpPr txBox="1">
                <a:spLocks noRot="1" noChangeAspect="1" noMove="1" noResize="1" noEditPoints="1" noAdjustHandles="1" noChangeArrowheads="1" noChangeShapeType="1" noTextEdit="1"/>
              </p:cNvSpPr>
              <p:nvPr/>
            </p:nvSpPr>
            <p:spPr>
              <a:xfrm>
                <a:off x="8782879" y="5804452"/>
                <a:ext cx="3409121" cy="923330"/>
              </a:xfrm>
              <a:prstGeom prst="rect">
                <a:avLst/>
              </a:prstGeom>
              <a:blipFill>
                <a:blip r:embed="rId4"/>
                <a:stretch>
                  <a:fillRect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168437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DE7C-A1EA-480C-9B48-1B79519398B7}"/>
              </a:ext>
            </a:extLst>
          </p:cNvPr>
          <p:cNvSpPr>
            <a:spLocks noGrp="1"/>
          </p:cNvSpPr>
          <p:nvPr>
            <p:ph type="title"/>
          </p:nvPr>
        </p:nvSpPr>
        <p:spPr/>
        <p:txBody>
          <a:bodyPr/>
          <a:lstStyle/>
          <a:p>
            <a:r>
              <a:rPr lang="en-US"/>
              <a:t>Initialization</a:t>
            </a:r>
            <a:endParaRPr lang="en-GB"/>
          </a:p>
        </p:txBody>
      </p:sp>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p:txBody>
          <a:bodyPr/>
          <a:lstStyle/>
          <a:p>
            <a:endParaRPr lang="en-US"/>
          </a:p>
          <a:p>
            <a:r>
              <a:rPr lang="en-US"/>
              <a:t>Initialization is the process in which </a:t>
            </a:r>
            <a:r>
              <a:rPr lang="en-US">
                <a:solidFill>
                  <a:srgbClr val="7030A0"/>
                </a:solidFill>
              </a:rPr>
              <a:t>we set the initial values of the weights</a:t>
            </a:r>
          </a:p>
          <a:p>
            <a:endParaRPr lang="en-US"/>
          </a:p>
          <a:p>
            <a:r>
              <a:rPr lang="en-US"/>
              <a:t>An inappropriate initialization would cause an unoptimizable model</a:t>
            </a:r>
          </a:p>
          <a:p>
            <a:endParaRPr lang="en-US"/>
          </a:p>
          <a:p>
            <a:endParaRPr lang="en-GB"/>
          </a:p>
        </p:txBody>
      </p:sp>
    </p:spTree>
    <p:extLst>
      <p:ext uri="{BB962C8B-B14F-4D97-AF65-F5344CB8AC3E}">
        <p14:creationId xmlns:p14="http://schemas.microsoft.com/office/powerpoint/2010/main" val="36535437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DE7C-A1EA-480C-9B48-1B79519398B7}"/>
              </a:ext>
            </a:extLst>
          </p:cNvPr>
          <p:cNvSpPr>
            <a:spLocks noGrp="1"/>
          </p:cNvSpPr>
          <p:nvPr>
            <p:ph type="title"/>
          </p:nvPr>
        </p:nvSpPr>
        <p:spPr/>
        <p:txBody>
          <a:bodyPr/>
          <a:lstStyle/>
          <a:p>
            <a:r>
              <a:rPr lang="en-US"/>
              <a:t>Initialization</a:t>
            </a:r>
            <a:endParaRPr lang="en-GB"/>
          </a:p>
        </p:txBody>
      </p:sp>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p:txBody>
          <a:bodyPr/>
          <a:lstStyle/>
          <a:p>
            <a:pPr>
              <a:buFont typeface="Wingdings" panose="05000000000000000000" pitchFamily="2" charset="2"/>
              <a:buChar char="q"/>
            </a:pPr>
            <a:r>
              <a:rPr lang="en-US"/>
              <a:t>First, the weights cannot be all equal</a:t>
            </a:r>
          </a:p>
          <a:p>
            <a:r>
              <a:rPr lang="en-US"/>
              <a:t>If they are all equal, the </a:t>
            </a:r>
            <a:r>
              <a:rPr lang="en-US" b="1"/>
              <a:t>backpropagation</a:t>
            </a:r>
            <a:r>
              <a:rPr lang="en-US"/>
              <a:t> would not be able to </a:t>
            </a:r>
            <a:r>
              <a:rPr lang="en-US">
                <a:solidFill>
                  <a:srgbClr val="7030A0"/>
                </a:solidFill>
              </a:rPr>
              <a:t>recognize the different nodes </a:t>
            </a:r>
            <a:r>
              <a:rPr lang="en-US"/>
              <a:t>and would </a:t>
            </a:r>
            <a:r>
              <a:rPr lang="en-US">
                <a:solidFill>
                  <a:srgbClr val="C00000"/>
                </a:solidFill>
              </a:rPr>
              <a:t>upgrade all of them in the same way</a:t>
            </a:r>
          </a:p>
          <a:p>
            <a:pPr marL="457200" lvl="1" indent="0">
              <a:buNone/>
            </a:pPr>
            <a:r>
              <a:rPr lang="en-US"/>
              <a:t>Basically, making the weights useless</a:t>
            </a:r>
          </a:p>
          <a:p>
            <a:r>
              <a:rPr lang="en-US"/>
              <a:t>Even the outputs would all be the same</a:t>
            </a:r>
          </a:p>
          <a:p>
            <a:endParaRPr lang="en-US"/>
          </a:p>
          <a:p>
            <a:endParaRPr lang="en-GB"/>
          </a:p>
        </p:txBody>
      </p:sp>
      <p:pic>
        <p:nvPicPr>
          <p:cNvPr id="4" name="Picture 3">
            <a:extLst>
              <a:ext uri="{FF2B5EF4-FFF2-40B4-BE49-F238E27FC236}">
                <a16:creationId xmlns:a16="http://schemas.microsoft.com/office/drawing/2014/main" id="{9777B15C-A117-48A5-9F35-44A6F5E0F774}"/>
              </a:ext>
            </a:extLst>
          </p:cNvPr>
          <p:cNvPicPr>
            <a:picLocks noChangeAspect="1"/>
          </p:cNvPicPr>
          <p:nvPr/>
        </p:nvPicPr>
        <p:blipFill>
          <a:blip r:embed="rId3"/>
          <a:stretch>
            <a:fillRect/>
          </a:stretch>
        </p:blipFill>
        <p:spPr>
          <a:xfrm>
            <a:off x="4026264" y="4549778"/>
            <a:ext cx="5041540" cy="2029927"/>
          </a:xfrm>
          <a:prstGeom prst="rect">
            <a:avLst/>
          </a:prstGeom>
        </p:spPr>
      </p:pic>
    </p:spTree>
    <p:extLst>
      <p:ext uri="{BB962C8B-B14F-4D97-AF65-F5344CB8AC3E}">
        <p14:creationId xmlns:p14="http://schemas.microsoft.com/office/powerpoint/2010/main" val="176130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DE7C-A1EA-480C-9B48-1B79519398B7}"/>
              </a:ext>
            </a:extLst>
          </p:cNvPr>
          <p:cNvSpPr>
            <a:spLocks noGrp="1"/>
          </p:cNvSpPr>
          <p:nvPr>
            <p:ph type="title"/>
          </p:nvPr>
        </p:nvSpPr>
        <p:spPr/>
        <p:txBody>
          <a:bodyPr/>
          <a:lstStyle/>
          <a:p>
            <a:r>
              <a:rPr lang="en-US"/>
              <a:t>Initialization</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p:txBody>
              <a:bodyPr/>
              <a:lstStyle/>
              <a:p>
                <a:pPr>
                  <a:buFont typeface="Wingdings" panose="05000000000000000000" pitchFamily="2" charset="2"/>
                  <a:buChar char="q"/>
                </a:pPr>
                <a:r>
                  <a:rPr lang="en-US"/>
                  <a:t>First, the weights cannot be all equal</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𝜙</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nary>
                      <m:r>
                        <a:rPr lang="en-US" sz="2400" b="0" i="1" smtClean="0">
                          <a:latin typeface="Cambria Math" panose="02040503050406030204" pitchFamily="18" charset="0"/>
                        </a:rPr>
                        <m:t>)</m:t>
                      </m:r>
                    </m:oMath>
                  </m:oMathPara>
                </a14:m>
                <a:endParaRPr lang="en-US" sz="2400"/>
              </a:p>
              <a:p>
                <a:endParaRPr lang="en-GB" sz="2400"/>
              </a:p>
              <a:p>
                <a:r>
                  <a:rPr lang="en-GB" sz="2400"/>
                  <a:t>If all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oMath>
                </a14:m>
                <a:r>
                  <a:rPr lang="en-GB" sz="2400"/>
                  <a:t> are the same, then all </a:t>
                </a:r>
                <a14:m>
                  <m:oMath xmlns:m="http://schemas.openxmlformats.org/officeDocument/2006/math">
                    <m:r>
                      <a:rPr lang="en-US" sz="2400" b="0" i="1" smtClean="0">
                        <a:latin typeface="Cambria Math" panose="02040503050406030204" pitchFamily="18" charset="0"/>
                      </a:rPr>
                      <m:t>h</m:t>
                    </m:r>
                  </m:oMath>
                </a14:m>
                <a:r>
                  <a:rPr lang="en-GB" sz="2400"/>
                  <a:t> will be the same</a:t>
                </a:r>
              </a:p>
              <a:p>
                <a:r>
                  <a:rPr lang="en-GB" sz="2400"/>
                  <a:t>If all </a:t>
                </a:r>
                <a14:m>
                  <m:oMath xmlns:m="http://schemas.openxmlformats.org/officeDocument/2006/math">
                    <m:r>
                      <a:rPr lang="en-US" sz="2400" b="0" i="1" smtClean="0">
                        <a:latin typeface="Cambria Math" panose="02040503050406030204" pitchFamily="18" charset="0"/>
                      </a:rPr>
                      <m:t>h</m:t>
                    </m:r>
                  </m:oMath>
                </a14:m>
                <a:r>
                  <a:rPr lang="en-GB" sz="2400"/>
                  <a:t> are the same, all </a:t>
                </a:r>
                <a14:m>
                  <m:oMath xmlns:m="http://schemas.openxmlformats.org/officeDocument/2006/math">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𝑤</m:t>
                    </m:r>
                  </m:oMath>
                </a14:m>
                <a:r>
                  <a:rPr lang="en-GB" sz="2400"/>
                  <a:t> will be the same</a:t>
                </a:r>
              </a:p>
              <a:p>
                <a:r>
                  <a:rPr lang="en-GB" sz="2400"/>
                  <a:t>The outputs are all the same</a:t>
                </a:r>
              </a:p>
              <a:p>
                <a:pPr>
                  <a:buFont typeface="Wingdings" panose="05000000000000000000" pitchFamily="2" charset="2"/>
                  <a:buChar char="Ø"/>
                </a:pPr>
                <a:r>
                  <a:rPr lang="en-GB" sz="2400"/>
                  <a:t>We want to break symmetry</a:t>
                </a:r>
              </a:p>
            </p:txBody>
          </p:sp>
        </mc:Choice>
        <mc:Fallback>
          <p:sp>
            <p:nvSpPr>
              <p:cNvPr id="3" name="Content Placeholder 2">
                <a:extLst>
                  <a:ext uri="{FF2B5EF4-FFF2-40B4-BE49-F238E27FC236}">
                    <a16:creationId xmlns:a16="http://schemas.microsoft.com/office/drawing/2014/main" id="{82E6F224-9B3F-451A-89CD-53ECE8A37802}"/>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777B15C-A117-48A5-9F35-44A6F5E0F774}"/>
              </a:ext>
            </a:extLst>
          </p:cNvPr>
          <p:cNvPicPr>
            <a:picLocks noChangeAspect="1"/>
          </p:cNvPicPr>
          <p:nvPr/>
        </p:nvPicPr>
        <p:blipFill>
          <a:blip r:embed="rId4"/>
          <a:stretch>
            <a:fillRect/>
          </a:stretch>
        </p:blipFill>
        <p:spPr>
          <a:xfrm>
            <a:off x="5529137" y="4549778"/>
            <a:ext cx="5041540" cy="2029927"/>
          </a:xfrm>
          <a:prstGeom prst="rect">
            <a:avLst/>
          </a:prstGeom>
        </p:spPr>
      </p:pic>
    </p:spTree>
    <p:extLst>
      <p:ext uri="{BB962C8B-B14F-4D97-AF65-F5344CB8AC3E}">
        <p14:creationId xmlns:p14="http://schemas.microsoft.com/office/powerpoint/2010/main" val="1514859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DE7C-A1EA-480C-9B48-1B79519398B7}"/>
              </a:ext>
            </a:extLst>
          </p:cNvPr>
          <p:cNvSpPr>
            <a:spLocks noGrp="1"/>
          </p:cNvSpPr>
          <p:nvPr>
            <p:ph type="title"/>
          </p:nvPr>
        </p:nvSpPr>
        <p:spPr/>
        <p:txBody>
          <a:bodyPr/>
          <a:lstStyle/>
          <a:p>
            <a:r>
              <a:rPr lang="en-US"/>
              <a:t>Initialization</a:t>
            </a:r>
            <a:endParaRPr lang="en-GB"/>
          </a:p>
        </p:txBody>
      </p:sp>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p:txBody>
          <a:bodyPr/>
          <a:lstStyle/>
          <a:p>
            <a:pPr>
              <a:buFont typeface="Wingdings" panose="05000000000000000000" pitchFamily="2" charset="2"/>
              <a:buChar char="q"/>
            </a:pPr>
            <a:r>
              <a:rPr lang="en-US"/>
              <a:t>Second, the weights must be generated randomly every time</a:t>
            </a:r>
          </a:p>
          <a:p>
            <a:pPr>
              <a:buFont typeface="Wingdings" panose="05000000000000000000" pitchFamily="2" charset="2"/>
              <a:buChar char="q"/>
            </a:pPr>
            <a:endParaRPr lang="en-US"/>
          </a:p>
          <a:p>
            <a:pPr marL="457200" lvl="1" indent="0">
              <a:buNone/>
            </a:pPr>
            <a:r>
              <a:rPr lang="en-US"/>
              <a:t>If they don’t change, we are stuck with a deterministic result </a:t>
            </a:r>
          </a:p>
          <a:p>
            <a:pPr lvl="1">
              <a:buFont typeface="Wingdings" panose="05000000000000000000" pitchFamily="2" charset="2"/>
              <a:buChar char="§"/>
            </a:pPr>
            <a:r>
              <a:rPr lang="en-US"/>
              <a:t>That could be sub-optimal</a:t>
            </a:r>
          </a:p>
        </p:txBody>
      </p:sp>
      <p:pic>
        <p:nvPicPr>
          <p:cNvPr id="6" name="Picture 5">
            <a:extLst>
              <a:ext uri="{FF2B5EF4-FFF2-40B4-BE49-F238E27FC236}">
                <a16:creationId xmlns:a16="http://schemas.microsoft.com/office/drawing/2014/main" id="{53779639-5E9D-71D7-F257-4C8686546D61}"/>
              </a:ext>
            </a:extLst>
          </p:cNvPr>
          <p:cNvPicPr>
            <a:picLocks noChangeAspect="1"/>
          </p:cNvPicPr>
          <p:nvPr/>
        </p:nvPicPr>
        <p:blipFill>
          <a:blip r:embed="rId3"/>
          <a:stretch>
            <a:fillRect/>
          </a:stretch>
        </p:blipFill>
        <p:spPr>
          <a:xfrm>
            <a:off x="3840480" y="4096150"/>
            <a:ext cx="4370492" cy="2625044"/>
          </a:xfrm>
          <a:prstGeom prst="rect">
            <a:avLst/>
          </a:prstGeom>
        </p:spPr>
      </p:pic>
    </p:spTree>
    <p:extLst>
      <p:ext uri="{BB962C8B-B14F-4D97-AF65-F5344CB8AC3E}">
        <p14:creationId xmlns:p14="http://schemas.microsoft.com/office/powerpoint/2010/main" val="25212760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E60B0-AF59-4C4E-9DB9-391BA75166C1}"/>
              </a:ext>
            </a:extLst>
          </p:cNvPr>
          <p:cNvPicPr>
            <a:picLocks noChangeAspect="1"/>
          </p:cNvPicPr>
          <p:nvPr/>
        </p:nvPicPr>
        <p:blipFill>
          <a:blip r:embed="rId3"/>
          <a:stretch>
            <a:fillRect/>
          </a:stretch>
        </p:blipFill>
        <p:spPr>
          <a:xfrm>
            <a:off x="3884805" y="4859230"/>
            <a:ext cx="4422390" cy="1955086"/>
          </a:xfrm>
          <a:prstGeom prst="rect">
            <a:avLst/>
          </a:prstGeom>
        </p:spPr>
      </p:pic>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a:xfrm>
            <a:off x="838200" y="609600"/>
            <a:ext cx="10515600" cy="5567363"/>
          </a:xfrm>
        </p:spPr>
        <p:txBody>
          <a:bodyPr/>
          <a:lstStyle/>
          <a:p>
            <a:r>
              <a:rPr lang="en-US"/>
              <a:t>In our code, we have chosen the weights generated from a </a:t>
            </a:r>
            <a:r>
              <a:rPr lang="en-US" u="sng"/>
              <a:t>uniform</a:t>
            </a:r>
            <a:r>
              <a:rPr lang="en-US"/>
              <a:t> random function, with very small range</a:t>
            </a:r>
          </a:p>
          <a:p>
            <a:pPr marL="457200" lvl="1" indent="0">
              <a:buNone/>
            </a:pPr>
            <a:r>
              <a:rPr lang="en-US"/>
              <a:t>Each value has the same probability to be chosen</a:t>
            </a:r>
          </a:p>
          <a:p>
            <a:endParaRPr lang="en-US"/>
          </a:p>
          <a:p>
            <a:endParaRPr lang="en-US"/>
          </a:p>
          <a:p>
            <a:endParaRPr lang="en-US"/>
          </a:p>
          <a:p>
            <a:endParaRPr lang="en-US"/>
          </a:p>
          <a:p>
            <a:r>
              <a:rPr lang="en-US"/>
              <a:t>Another way would be to use a </a:t>
            </a:r>
            <a:r>
              <a:rPr lang="en-US" u="sng"/>
              <a:t>normal</a:t>
            </a:r>
            <a:r>
              <a:rPr lang="en-US"/>
              <a:t> initializer (normal distribution)</a:t>
            </a:r>
          </a:p>
          <a:p>
            <a:endParaRPr lang="en-GB"/>
          </a:p>
        </p:txBody>
      </p:sp>
      <p:pic>
        <p:nvPicPr>
          <p:cNvPr id="5" name="Picture 4">
            <a:extLst>
              <a:ext uri="{FF2B5EF4-FFF2-40B4-BE49-F238E27FC236}">
                <a16:creationId xmlns:a16="http://schemas.microsoft.com/office/drawing/2014/main" id="{60B0E846-4A97-4263-A748-70E009F1ADC9}"/>
              </a:ext>
            </a:extLst>
          </p:cNvPr>
          <p:cNvPicPr>
            <a:picLocks noChangeAspect="1"/>
          </p:cNvPicPr>
          <p:nvPr/>
        </p:nvPicPr>
        <p:blipFill>
          <a:blip r:embed="rId4"/>
          <a:stretch>
            <a:fillRect/>
          </a:stretch>
        </p:blipFill>
        <p:spPr>
          <a:xfrm>
            <a:off x="4471987" y="2240756"/>
            <a:ext cx="3248025" cy="1152525"/>
          </a:xfrm>
          <a:prstGeom prst="rect">
            <a:avLst/>
          </a:prstGeom>
        </p:spPr>
      </p:pic>
    </p:spTree>
    <p:extLst>
      <p:ext uri="{BB962C8B-B14F-4D97-AF65-F5344CB8AC3E}">
        <p14:creationId xmlns:p14="http://schemas.microsoft.com/office/powerpoint/2010/main" val="15612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E60B0-AF59-4C4E-9DB9-391BA75166C1}"/>
              </a:ext>
            </a:extLst>
          </p:cNvPr>
          <p:cNvPicPr>
            <a:picLocks noChangeAspect="1"/>
          </p:cNvPicPr>
          <p:nvPr/>
        </p:nvPicPr>
        <p:blipFill>
          <a:blip r:embed="rId3"/>
          <a:stretch>
            <a:fillRect/>
          </a:stretch>
        </p:blipFill>
        <p:spPr>
          <a:xfrm>
            <a:off x="3884805" y="381838"/>
            <a:ext cx="4422390" cy="1955086"/>
          </a:xfrm>
          <a:prstGeom prst="rect">
            <a:avLst/>
          </a:prstGeom>
        </p:spPr>
      </p:pic>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a:xfrm>
            <a:off x="838200" y="2659117"/>
            <a:ext cx="10515600" cy="3517846"/>
          </a:xfrm>
        </p:spPr>
        <p:txBody>
          <a:bodyPr>
            <a:normAutofit/>
          </a:bodyPr>
          <a:lstStyle/>
          <a:p>
            <a:r>
              <a:rPr lang="en-US"/>
              <a:t>In a normal distribution, the </a:t>
            </a:r>
            <a:r>
              <a:rPr lang="en-US">
                <a:solidFill>
                  <a:srgbClr val="7030A0"/>
                </a:solidFill>
              </a:rPr>
              <a:t>values closer to 0 have more probability to be chosen</a:t>
            </a:r>
          </a:p>
          <a:p>
            <a:pPr marL="457200" lvl="1" indent="0">
              <a:buNone/>
            </a:pPr>
            <a:r>
              <a:rPr lang="en-US"/>
              <a:t>Note that we still count only the values between -0.1 and 0.1</a:t>
            </a:r>
          </a:p>
          <a:p>
            <a:endParaRPr lang="en-GB"/>
          </a:p>
          <a:p>
            <a:endParaRPr lang="en-GB"/>
          </a:p>
          <a:p>
            <a:endParaRPr lang="en-GB"/>
          </a:p>
          <a:p>
            <a:pPr marL="0" indent="0">
              <a:buNone/>
            </a:pPr>
            <a:r>
              <a:rPr lang="en-GB"/>
              <a:t>There is a problem, though…</a:t>
            </a:r>
          </a:p>
        </p:txBody>
      </p:sp>
    </p:spTree>
    <p:extLst>
      <p:ext uri="{BB962C8B-B14F-4D97-AF65-F5344CB8AC3E}">
        <p14:creationId xmlns:p14="http://schemas.microsoft.com/office/powerpoint/2010/main" val="535446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a:xfrm>
            <a:off x="838200" y="1052518"/>
            <a:ext cx="10515600" cy="5124446"/>
          </a:xfrm>
        </p:spPr>
        <p:txBody>
          <a:bodyPr>
            <a:normAutofit/>
          </a:bodyPr>
          <a:lstStyle/>
          <a:p>
            <a:r>
              <a:rPr lang="en-GB"/>
              <a:t>The </a:t>
            </a:r>
            <a:r>
              <a:rPr lang="en-GB">
                <a:solidFill>
                  <a:srgbClr val="7030A0"/>
                </a:solidFill>
              </a:rPr>
              <a:t>initial values for the weights</a:t>
            </a:r>
            <a:r>
              <a:rPr lang="en-GB"/>
              <a:t> are used for the </a:t>
            </a:r>
            <a:r>
              <a:rPr lang="en-GB" b="1"/>
              <a:t>Linear Combination</a:t>
            </a:r>
          </a:p>
          <a:p>
            <a:r>
              <a:rPr lang="en-GB"/>
              <a:t>Then, the obtained results are “activated”…</a:t>
            </a:r>
          </a:p>
        </p:txBody>
      </p:sp>
      <p:sp>
        <p:nvSpPr>
          <p:cNvPr id="6" name="Oval 5">
            <a:extLst>
              <a:ext uri="{FF2B5EF4-FFF2-40B4-BE49-F238E27FC236}">
                <a16:creationId xmlns:a16="http://schemas.microsoft.com/office/drawing/2014/main" id="{78A98601-4646-4D59-AC18-723D3CC314B3}"/>
              </a:ext>
            </a:extLst>
          </p:cNvPr>
          <p:cNvSpPr/>
          <p:nvPr/>
        </p:nvSpPr>
        <p:spPr>
          <a:xfrm>
            <a:off x="3186115" y="3535851"/>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2D96E385-66AD-4F39-8E48-0DCEF5437465}"/>
              </a:ext>
            </a:extLst>
          </p:cNvPr>
          <p:cNvSpPr/>
          <p:nvPr/>
        </p:nvSpPr>
        <p:spPr>
          <a:xfrm>
            <a:off x="3186115" y="4408098"/>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E6D88BB-27BA-4143-AB8E-D54F8236CE5E}"/>
              </a:ext>
            </a:extLst>
          </p:cNvPr>
          <p:cNvSpPr/>
          <p:nvPr/>
        </p:nvSpPr>
        <p:spPr>
          <a:xfrm>
            <a:off x="4356610" y="3973951"/>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CE765E9A-6F07-47F5-8EAA-DC1CCD370A9A}"/>
              </a:ext>
            </a:extLst>
          </p:cNvPr>
          <p:cNvCxnSpPr>
            <a:stCxn id="6" idx="6"/>
            <a:endCxn id="8" idx="2"/>
          </p:cNvCxnSpPr>
          <p:nvPr/>
        </p:nvCxnSpPr>
        <p:spPr>
          <a:xfrm>
            <a:off x="3964328" y="3895775"/>
            <a:ext cx="392282" cy="4381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2F59AD-622A-476E-8C7B-334C2B6FCFD6}"/>
              </a:ext>
            </a:extLst>
          </p:cNvPr>
          <p:cNvCxnSpPr>
            <a:cxnSpLocks/>
            <a:stCxn id="7" idx="6"/>
            <a:endCxn id="8" idx="2"/>
          </p:cNvCxnSpPr>
          <p:nvPr/>
        </p:nvCxnSpPr>
        <p:spPr>
          <a:xfrm flipV="1">
            <a:off x="3964328" y="4333875"/>
            <a:ext cx="392282" cy="43414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A192F4A-87FE-4B66-A182-40CC61A1701D}"/>
              </a:ext>
            </a:extLst>
          </p:cNvPr>
          <p:cNvSpPr/>
          <p:nvPr/>
        </p:nvSpPr>
        <p:spPr>
          <a:xfrm>
            <a:off x="5686425" y="3973951"/>
            <a:ext cx="1470581" cy="71984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7030A0"/>
                </a:solidFill>
              </a:rPr>
              <a:t>Non-linearity</a:t>
            </a:r>
            <a:endParaRPr lang="en-GB">
              <a:solidFill>
                <a:srgbClr val="7030A0"/>
              </a:solidFill>
            </a:endParaRPr>
          </a:p>
        </p:txBody>
      </p:sp>
      <p:sp>
        <p:nvSpPr>
          <p:cNvPr id="12" name="Oval 11">
            <a:extLst>
              <a:ext uri="{FF2B5EF4-FFF2-40B4-BE49-F238E27FC236}">
                <a16:creationId xmlns:a16="http://schemas.microsoft.com/office/drawing/2014/main" id="{6BCB69DA-310B-4D96-A4BA-45433B0C23F1}"/>
              </a:ext>
            </a:extLst>
          </p:cNvPr>
          <p:cNvSpPr/>
          <p:nvPr/>
        </p:nvSpPr>
        <p:spPr>
          <a:xfrm>
            <a:off x="8019193" y="3975075"/>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A6129413-03C0-44CD-B015-403ACC347F5B}"/>
              </a:ext>
            </a:extLst>
          </p:cNvPr>
          <p:cNvCxnSpPr>
            <a:cxnSpLocks/>
            <a:endCxn id="11" idx="1"/>
          </p:cNvCxnSpPr>
          <p:nvPr/>
        </p:nvCxnSpPr>
        <p:spPr>
          <a:xfrm>
            <a:off x="5134823" y="4333874"/>
            <a:ext cx="551602"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AC0533-6676-413D-9D59-671C0151131C}"/>
              </a:ext>
            </a:extLst>
          </p:cNvPr>
          <p:cNvCxnSpPr>
            <a:cxnSpLocks/>
            <a:stCxn id="11" idx="3"/>
            <a:endCxn id="12" idx="2"/>
          </p:cNvCxnSpPr>
          <p:nvPr/>
        </p:nvCxnSpPr>
        <p:spPr>
          <a:xfrm>
            <a:off x="7157006" y="4333875"/>
            <a:ext cx="862187" cy="112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B54E4F6-B7DA-4236-BB49-55FA0D5DA803}"/>
              </a:ext>
            </a:extLst>
          </p:cNvPr>
          <p:cNvSpPr/>
          <p:nvPr/>
        </p:nvSpPr>
        <p:spPr>
          <a:xfrm>
            <a:off x="4356610" y="3973951"/>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9CD1FF9-EDA1-4636-A73E-EE6A98787491}"/>
              </a:ext>
            </a:extLst>
          </p:cNvPr>
          <p:cNvSpPr/>
          <p:nvPr/>
        </p:nvSpPr>
        <p:spPr>
          <a:xfrm>
            <a:off x="5686425" y="3973951"/>
            <a:ext cx="1470581" cy="71984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7030A0"/>
                </a:solidFill>
              </a:rPr>
              <a:t>Non-linearity</a:t>
            </a:r>
            <a:endParaRPr lang="en-GB">
              <a:solidFill>
                <a:srgbClr val="7030A0"/>
              </a:solidFill>
            </a:endParaRPr>
          </a:p>
        </p:txBody>
      </p:sp>
      <p:cxnSp>
        <p:nvCxnSpPr>
          <p:cNvPr id="17" name="Straight Arrow Connector 16">
            <a:extLst>
              <a:ext uri="{FF2B5EF4-FFF2-40B4-BE49-F238E27FC236}">
                <a16:creationId xmlns:a16="http://schemas.microsoft.com/office/drawing/2014/main" id="{BE8F5905-1838-4838-9AF4-097017721526}"/>
              </a:ext>
            </a:extLst>
          </p:cNvPr>
          <p:cNvCxnSpPr>
            <a:cxnSpLocks/>
            <a:endCxn id="16" idx="1"/>
          </p:cNvCxnSpPr>
          <p:nvPr/>
        </p:nvCxnSpPr>
        <p:spPr>
          <a:xfrm>
            <a:off x="5134823" y="4333874"/>
            <a:ext cx="551602"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1353DC-4E7D-4658-9A24-16B36FB1CD3E}"/>
              </a:ext>
            </a:extLst>
          </p:cNvPr>
          <p:cNvCxnSpPr>
            <a:cxnSpLocks/>
            <a:stCxn id="16" idx="3"/>
          </p:cNvCxnSpPr>
          <p:nvPr/>
        </p:nvCxnSpPr>
        <p:spPr>
          <a:xfrm>
            <a:off x="7157006" y="4333875"/>
            <a:ext cx="862187" cy="112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F5F73E1-0862-4850-A476-9C540CB53EC5}"/>
              </a:ext>
            </a:extLst>
          </p:cNvPr>
          <p:cNvCxnSpPr/>
          <p:nvPr/>
        </p:nvCxnSpPr>
        <p:spPr>
          <a:xfrm flipH="1">
            <a:off x="4181475" y="3257550"/>
            <a:ext cx="285750" cy="638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CAEA0E-CC10-4CAA-A19D-62959DD956F8}"/>
              </a:ext>
            </a:extLst>
          </p:cNvPr>
          <p:cNvCxnSpPr>
            <a:cxnSpLocks/>
          </p:cNvCxnSpPr>
          <p:nvPr/>
        </p:nvCxnSpPr>
        <p:spPr>
          <a:xfrm flipH="1" flipV="1">
            <a:off x="4181475" y="4693799"/>
            <a:ext cx="285750" cy="71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8B944FC-9C12-435E-985F-293BBA7AE8FA}"/>
              </a:ext>
            </a:extLst>
          </p:cNvPr>
          <p:cNvSpPr txBox="1"/>
          <p:nvPr/>
        </p:nvSpPr>
        <p:spPr>
          <a:xfrm>
            <a:off x="4467225" y="2994708"/>
            <a:ext cx="942975" cy="369332"/>
          </a:xfrm>
          <a:prstGeom prst="rect">
            <a:avLst/>
          </a:prstGeom>
          <a:noFill/>
        </p:spPr>
        <p:txBody>
          <a:bodyPr wrap="square" rtlCol="0">
            <a:spAutoFit/>
          </a:bodyPr>
          <a:lstStyle/>
          <a:p>
            <a:r>
              <a:rPr lang="en-US"/>
              <a:t>weights</a:t>
            </a:r>
            <a:endParaRPr lang="en-GB"/>
          </a:p>
        </p:txBody>
      </p:sp>
      <p:sp>
        <p:nvSpPr>
          <p:cNvPr id="23" name="TextBox 22">
            <a:extLst>
              <a:ext uri="{FF2B5EF4-FFF2-40B4-BE49-F238E27FC236}">
                <a16:creationId xmlns:a16="http://schemas.microsoft.com/office/drawing/2014/main" id="{F6046E4D-90FA-4FF5-8A1A-2C1295C8A3D4}"/>
              </a:ext>
            </a:extLst>
          </p:cNvPr>
          <p:cNvSpPr txBox="1"/>
          <p:nvPr/>
        </p:nvSpPr>
        <p:spPr>
          <a:xfrm>
            <a:off x="4467225" y="5294300"/>
            <a:ext cx="942975" cy="369332"/>
          </a:xfrm>
          <a:prstGeom prst="rect">
            <a:avLst/>
          </a:prstGeom>
          <a:noFill/>
        </p:spPr>
        <p:txBody>
          <a:bodyPr wrap="square" rtlCol="0">
            <a:spAutoFit/>
          </a:bodyPr>
          <a:lstStyle/>
          <a:p>
            <a:r>
              <a:rPr lang="en-US"/>
              <a:t>weights</a:t>
            </a:r>
            <a:endParaRPr lang="en-GB"/>
          </a:p>
        </p:txBody>
      </p:sp>
    </p:spTree>
    <p:extLst>
      <p:ext uri="{BB962C8B-B14F-4D97-AF65-F5344CB8AC3E}">
        <p14:creationId xmlns:p14="http://schemas.microsoft.com/office/powerpoint/2010/main" val="32013777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p:txBody>
              <a:bodyPr>
                <a:normAutofit/>
              </a:bodyPr>
              <a:lstStyle/>
              <a:p>
                <a:pPr marL="457200" lvl="1" indent="0">
                  <a:buNone/>
                </a:pPr>
                <a:endParaRPr lang="en-US"/>
              </a:p>
              <a:p>
                <a:pPr marL="457200" lvl="1" indent="0" algn="ctr">
                  <a:buNone/>
                </a:pPr>
                <a14:m>
                  <m:oMath xmlns:m="http://schemas.openxmlformats.org/officeDocument/2006/math">
                    <m:r>
                      <a:rPr lang="en-US" sz="3400" i="1" dirty="0" smtClean="0">
                        <a:latin typeface="Cambria Math" panose="02040503050406030204" pitchFamily="18" charset="0"/>
                      </a:rPr>
                      <m:t>𝑓</m:t>
                    </m:r>
                    <m:d>
                      <m:dPr>
                        <m:ctrlPr>
                          <a:rPr lang="en-US" sz="3400" i="1" dirty="0" smtClean="0">
                            <a:latin typeface="Cambria Math" panose="02040503050406030204" pitchFamily="18" charset="0"/>
                          </a:rPr>
                        </m:ctrlPr>
                      </m:dPr>
                      <m:e>
                        <m:r>
                          <a:rPr lang="en-US" sz="3400" i="1" dirty="0" smtClean="0">
                            <a:latin typeface="Cambria Math" panose="02040503050406030204" pitchFamily="18" charset="0"/>
                          </a:rPr>
                          <m:t>𝑥</m:t>
                        </m:r>
                      </m:e>
                    </m:d>
                    <m:r>
                      <a:rPr lang="en-US" sz="3400" b="0" i="1" dirty="0" smtClean="0">
                        <a:latin typeface="Cambria Math" panose="02040503050406030204" pitchFamily="18" charset="0"/>
                      </a:rPr>
                      <m:t>→</m:t>
                    </m:r>
                    <m:r>
                      <a:rPr lang="en-US" sz="3400" i="1" dirty="0" smtClean="0">
                        <a:latin typeface="Cambria Math" panose="02040503050406030204" pitchFamily="18" charset="0"/>
                      </a:rPr>
                      <m:t> </m:t>
                    </m:r>
                    <m:r>
                      <a:rPr lang="en-US" sz="3400" i="1" dirty="0" smtClean="0">
                        <a:latin typeface="Cambria Math" panose="02040503050406030204" pitchFamily="18" charset="0"/>
                      </a:rPr>
                      <m:t>𝑦</m:t>
                    </m:r>
                  </m:oMath>
                </a14:m>
                <a:r>
                  <a:rPr lang="en-US" sz="3400"/>
                  <a:t> </a:t>
                </a:r>
              </a:p>
              <a:p>
                <a:endParaRPr lang="en-GB"/>
              </a:p>
              <a:p>
                <a:r>
                  <a:rPr lang="en-GB"/>
                  <a:t>What is </a:t>
                </a:r>
                <a14:m>
                  <m:oMath xmlns:m="http://schemas.openxmlformats.org/officeDocument/2006/math">
                    <m:r>
                      <a:rPr lang="en-GB" i="1" dirty="0" smtClean="0">
                        <a:latin typeface="Cambria Math" panose="02040503050406030204" pitchFamily="18" charset="0"/>
                      </a:rPr>
                      <m:t>𝑓</m:t>
                    </m:r>
                  </m:oMath>
                </a14:m>
                <a:r>
                  <a:rPr lang="en-GB"/>
                  <a:t>?</a:t>
                </a:r>
              </a:p>
              <a:p>
                <a:pPr marL="0" indent="0">
                  <a:buNone/>
                </a:pPr>
                <a:r>
                  <a:rPr lang="en-GB"/>
                  <a:t>These are observations that we found:</a:t>
                </a:r>
              </a:p>
              <a:p>
                <a:endParaRPr lang="en-GB" sz="50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𝑓</m:t>
                      </m:r>
                      <m:d>
                        <m:dPr>
                          <m:ctrlPr>
                            <a:rPr lang="en-GB" i="1" dirty="0" smtClean="0">
                              <a:latin typeface="Cambria Math" panose="02040503050406030204" pitchFamily="18" charset="0"/>
                              <a:ea typeface="Cambria Math" panose="02040503050406030204" pitchFamily="18" charset="0"/>
                            </a:rPr>
                          </m:ctrlPr>
                        </m:dPr>
                        <m:e>
                          <m:r>
                            <a:rPr lang="en-GB" i="1" dirty="0" smtClean="0">
                              <a:latin typeface="Cambria Math" panose="02040503050406030204" pitchFamily="18" charset="0"/>
                              <a:ea typeface="Cambria Math" panose="02040503050406030204" pitchFamily="18" charset="0"/>
                            </a:rPr>
                            <m:t>2.4</m:t>
                          </m:r>
                        </m:e>
                      </m:d>
                      <m:r>
                        <a:rPr lang="en-GB" i="1" dirty="0" smtClean="0">
                          <a:latin typeface="Cambria Math" panose="02040503050406030204" pitchFamily="18" charset="0"/>
                          <a:ea typeface="Cambria Math" panose="02040503050406030204" pitchFamily="18" charset="0"/>
                        </a:rPr>
                        <m:t>= 12</m:t>
                      </m:r>
                    </m:oMath>
                  </m:oMathPara>
                </a14:m>
                <a:endParaRPr lang="en-US" i="1">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𝑓</m:t>
                      </m:r>
                      <m:d>
                        <m:dPr>
                          <m:ctrlPr>
                            <a:rPr lang="en-GB" i="1" dirty="0" smtClean="0">
                              <a:latin typeface="Cambria Math" panose="02040503050406030204" pitchFamily="18" charset="0"/>
                              <a:ea typeface="Cambria Math" panose="02040503050406030204" pitchFamily="18" charset="0"/>
                            </a:rPr>
                          </m:ctrlPr>
                        </m:dPr>
                        <m:e>
                          <m:r>
                            <a:rPr lang="en-GB" i="1" dirty="0" smtClean="0">
                              <a:latin typeface="Cambria Math" panose="02040503050406030204" pitchFamily="18" charset="0"/>
                              <a:ea typeface="Cambria Math" panose="02040503050406030204" pitchFamily="18" charset="0"/>
                            </a:rPr>
                            <m:t>1.7</m:t>
                          </m:r>
                        </m:e>
                      </m:d>
                      <m:r>
                        <a:rPr lang="en-GB" i="1" dirty="0" smtClean="0">
                          <a:latin typeface="Cambria Math" panose="02040503050406030204" pitchFamily="18" charset="0"/>
                          <a:ea typeface="Cambria Math" panose="02040503050406030204" pitchFamily="18" charset="0"/>
                        </a:rPr>
                        <m:t>= 10</m:t>
                      </m:r>
                    </m:oMath>
                  </m:oMathPara>
                </a14:m>
                <a:endParaRPr lang="en-US" i="1">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𝑓</m:t>
                      </m:r>
                      <m:r>
                        <a:rPr lang="en-GB" i="1" dirty="0" smtClean="0">
                          <a:latin typeface="Cambria Math" panose="02040503050406030204" pitchFamily="18" charset="0"/>
                          <a:ea typeface="Cambria Math" panose="02040503050406030204" pitchFamily="18" charset="0"/>
                        </a:rPr>
                        <m:t>(0.6) = −6</m:t>
                      </m:r>
                    </m:oMath>
                  </m:oMathPara>
                </a14:m>
                <a:endParaRPr lang="en-GB">
                  <a:latin typeface="Cambria Math" panose="02040503050406030204" pitchFamily="18" charset="0"/>
                  <a:ea typeface="Cambria Math" panose="02040503050406030204" pitchFamily="18" charset="0"/>
                </a:endParaRPr>
              </a:p>
              <a:p>
                <a:pPr marL="0" indent="0" algn="ctr">
                  <a:buNone/>
                </a:pPr>
                <a:r>
                  <a:rPr lang="en-GB"/>
                  <a:t>…</a:t>
                </a:r>
              </a:p>
              <a:p>
                <a:pPr marL="0" indent="0">
                  <a:buNone/>
                </a:pPr>
                <a:endParaRPr lang="en-GB" sz="600"/>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blipFill>
                <a:blip r:embed="rId2"/>
                <a:stretch>
                  <a:fillRect l="-1217" b="-3782"/>
                </a:stretch>
              </a:blipFill>
            </p:spPr>
            <p:txBody>
              <a:bodyPr/>
              <a:lstStyle/>
              <a:p>
                <a:r>
                  <a:rPr lang="en-US">
                    <a:noFill/>
                  </a:rPr>
                  <a:t> </a:t>
                </a:r>
              </a:p>
            </p:txBody>
          </p:sp>
        </mc:Fallback>
      </mc:AlternateContent>
    </p:spTree>
    <p:extLst>
      <p:ext uri="{BB962C8B-B14F-4D97-AF65-F5344CB8AC3E}">
        <p14:creationId xmlns:p14="http://schemas.microsoft.com/office/powerpoint/2010/main" val="137598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a:xfrm>
            <a:off x="838200" y="5136203"/>
            <a:ext cx="10515600" cy="1426521"/>
          </a:xfrm>
        </p:spPr>
        <p:txBody>
          <a:bodyPr>
            <a:normAutofit/>
          </a:bodyPr>
          <a:lstStyle/>
          <a:p>
            <a:r>
              <a:rPr lang="en-US"/>
              <a:t>Following </a:t>
            </a:r>
            <a:r>
              <a:rPr lang="en-US">
                <a:solidFill>
                  <a:schemeClr val="accent2"/>
                </a:solidFill>
              </a:rPr>
              <a:t>both methods </a:t>
            </a:r>
            <a:r>
              <a:rPr lang="en-US"/>
              <a:t>(</a:t>
            </a:r>
            <a:r>
              <a:rPr lang="en-US">
                <a:solidFill>
                  <a:srgbClr val="7030A0"/>
                </a:solidFill>
              </a:rPr>
              <a:t>normal</a:t>
            </a:r>
            <a:r>
              <a:rPr lang="en-US"/>
              <a:t> and </a:t>
            </a:r>
            <a:r>
              <a:rPr lang="en-US">
                <a:solidFill>
                  <a:srgbClr val="7030A0"/>
                </a:solidFill>
              </a:rPr>
              <a:t>uniform</a:t>
            </a:r>
            <a:r>
              <a:rPr lang="en-US"/>
              <a:t> </a:t>
            </a:r>
            <a:r>
              <a:rPr lang="en-US">
                <a:solidFill>
                  <a:srgbClr val="7030A0"/>
                </a:solidFill>
              </a:rPr>
              <a:t>distribution</a:t>
            </a:r>
            <a:r>
              <a:rPr lang="en-US"/>
              <a:t>) and after being “activated”, the initial values of the weights would be enclosed in the area showed in green above</a:t>
            </a:r>
            <a:endParaRPr lang="en-GB"/>
          </a:p>
        </p:txBody>
      </p:sp>
      <p:pic>
        <p:nvPicPr>
          <p:cNvPr id="5" name="Picture 4">
            <a:extLst>
              <a:ext uri="{FF2B5EF4-FFF2-40B4-BE49-F238E27FC236}">
                <a16:creationId xmlns:a16="http://schemas.microsoft.com/office/drawing/2014/main" id="{E0FA418E-62F3-4545-B4A1-98F88EB5C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900" y="497330"/>
            <a:ext cx="8890200" cy="4090881"/>
          </a:xfrm>
          <a:prstGeom prst="rect">
            <a:avLst/>
          </a:prstGeom>
        </p:spPr>
      </p:pic>
      <p:sp>
        <p:nvSpPr>
          <p:cNvPr id="2" name="Rectangle: Rounded Corners 1">
            <a:extLst>
              <a:ext uri="{FF2B5EF4-FFF2-40B4-BE49-F238E27FC236}">
                <a16:creationId xmlns:a16="http://schemas.microsoft.com/office/drawing/2014/main" id="{A1855339-F8E6-420D-937E-F76A2254301E}"/>
              </a:ext>
            </a:extLst>
          </p:cNvPr>
          <p:cNvSpPr/>
          <p:nvPr/>
        </p:nvSpPr>
        <p:spPr>
          <a:xfrm>
            <a:off x="5600700" y="1485899"/>
            <a:ext cx="1000125" cy="2828925"/>
          </a:xfrm>
          <a:prstGeom prst="roundRect">
            <a:avLst/>
          </a:prstGeom>
          <a:solidFill>
            <a:srgbClr val="92D05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3030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a:xfrm>
            <a:off x="838200" y="5175115"/>
            <a:ext cx="10515600" cy="1387610"/>
          </a:xfrm>
        </p:spPr>
        <p:txBody>
          <a:bodyPr>
            <a:normAutofit/>
          </a:bodyPr>
          <a:lstStyle/>
          <a:p>
            <a:r>
              <a:rPr lang="en-US"/>
              <a:t>That’s bad, because, in that specific area, the sigmoid is </a:t>
            </a:r>
            <a:r>
              <a:rPr lang="en-US">
                <a:solidFill>
                  <a:srgbClr val="FF0000"/>
                </a:solidFill>
              </a:rPr>
              <a:t>almost linear</a:t>
            </a:r>
            <a:r>
              <a:rPr lang="en-US"/>
              <a:t>!</a:t>
            </a:r>
          </a:p>
          <a:p>
            <a:pPr marL="457200" lvl="1" indent="0">
              <a:buNone/>
            </a:pPr>
            <a:r>
              <a:rPr lang="en-US"/>
              <a:t>But we know that non-linearity is essential for DNN</a:t>
            </a:r>
            <a:endParaRPr lang="en-GB"/>
          </a:p>
        </p:txBody>
      </p:sp>
      <p:pic>
        <p:nvPicPr>
          <p:cNvPr id="5" name="Picture 4">
            <a:extLst>
              <a:ext uri="{FF2B5EF4-FFF2-40B4-BE49-F238E27FC236}">
                <a16:creationId xmlns:a16="http://schemas.microsoft.com/office/drawing/2014/main" id="{E0FA418E-62F3-4545-B4A1-98F88EB5C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900" y="497330"/>
            <a:ext cx="8890200" cy="4090881"/>
          </a:xfrm>
          <a:prstGeom prst="rect">
            <a:avLst/>
          </a:prstGeom>
        </p:spPr>
      </p:pic>
      <p:sp>
        <p:nvSpPr>
          <p:cNvPr id="2" name="Rectangle: Rounded Corners 1">
            <a:extLst>
              <a:ext uri="{FF2B5EF4-FFF2-40B4-BE49-F238E27FC236}">
                <a16:creationId xmlns:a16="http://schemas.microsoft.com/office/drawing/2014/main" id="{A1855339-F8E6-420D-937E-F76A2254301E}"/>
              </a:ext>
            </a:extLst>
          </p:cNvPr>
          <p:cNvSpPr/>
          <p:nvPr/>
        </p:nvSpPr>
        <p:spPr>
          <a:xfrm>
            <a:off x="5600700" y="1485899"/>
            <a:ext cx="1000125" cy="2828925"/>
          </a:xfrm>
          <a:prstGeom prst="roundRect">
            <a:avLst/>
          </a:prstGeom>
          <a:solidFill>
            <a:srgbClr val="92D05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1B8DDB60-1950-4CF5-A0B8-41C451ADA4D2}"/>
              </a:ext>
            </a:extLst>
          </p:cNvPr>
          <p:cNvCxnSpPr>
            <a:cxnSpLocks/>
          </p:cNvCxnSpPr>
          <p:nvPr/>
        </p:nvCxnSpPr>
        <p:spPr>
          <a:xfrm flipV="1">
            <a:off x="5642040" y="1770434"/>
            <a:ext cx="890689" cy="1507787"/>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683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E6F224-9B3F-451A-89CD-53ECE8A37802}"/>
              </a:ext>
            </a:extLst>
          </p:cNvPr>
          <p:cNvSpPr>
            <a:spLocks noGrp="1"/>
          </p:cNvSpPr>
          <p:nvPr>
            <p:ph idx="1"/>
          </p:nvPr>
        </p:nvSpPr>
        <p:spPr>
          <a:xfrm>
            <a:off x="838200" y="5175115"/>
            <a:ext cx="10515600" cy="1387610"/>
          </a:xfrm>
        </p:spPr>
        <p:txBody>
          <a:bodyPr>
            <a:normAutofit/>
          </a:bodyPr>
          <a:lstStyle/>
          <a:p>
            <a:r>
              <a:rPr lang="en-US"/>
              <a:t>The weights have </a:t>
            </a:r>
            <a:r>
              <a:rPr lang="en-US">
                <a:solidFill>
                  <a:srgbClr val="7030A0"/>
                </a:solidFill>
              </a:rPr>
              <a:t>to be initialized in a reasonable range</a:t>
            </a:r>
            <a:r>
              <a:rPr lang="en-US"/>
              <a:t>, so to have a </a:t>
            </a:r>
            <a:r>
              <a:rPr lang="en-US">
                <a:solidFill>
                  <a:srgbClr val="00B050"/>
                </a:solidFill>
              </a:rPr>
              <a:t>good variance </a:t>
            </a:r>
            <a:r>
              <a:rPr lang="en-US"/>
              <a:t>along the linear combinations</a:t>
            </a:r>
          </a:p>
        </p:txBody>
      </p:sp>
      <p:pic>
        <p:nvPicPr>
          <p:cNvPr id="5" name="Picture 4">
            <a:extLst>
              <a:ext uri="{FF2B5EF4-FFF2-40B4-BE49-F238E27FC236}">
                <a16:creationId xmlns:a16="http://schemas.microsoft.com/office/drawing/2014/main" id="{E0FA418E-62F3-4545-B4A1-98F88EB5C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900" y="497330"/>
            <a:ext cx="8890200" cy="4090881"/>
          </a:xfrm>
          <a:prstGeom prst="rect">
            <a:avLst/>
          </a:prstGeom>
        </p:spPr>
      </p:pic>
      <p:sp>
        <p:nvSpPr>
          <p:cNvPr id="2" name="Rectangle: Rounded Corners 1">
            <a:extLst>
              <a:ext uri="{FF2B5EF4-FFF2-40B4-BE49-F238E27FC236}">
                <a16:creationId xmlns:a16="http://schemas.microsoft.com/office/drawing/2014/main" id="{A1855339-F8E6-420D-937E-F76A2254301E}"/>
              </a:ext>
            </a:extLst>
          </p:cNvPr>
          <p:cNvSpPr/>
          <p:nvPr/>
        </p:nvSpPr>
        <p:spPr>
          <a:xfrm>
            <a:off x="5600700" y="1485899"/>
            <a:ext cx="1000125" cy="2828925"/>
          </a:xfrm>
          <a:prstGeom prst="roundRect">
            <a:avLst/>
          </a:prstGeom>
          <a:solidFill>
            <a:srgbClr val="92D05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1B8DDB60-1950-4CF5-A0B8-41C451ADA4D2}"/>
              </a:ext>
            </a:extLst>
          </p:cNvPr>
          <p:cNvCxnSpPr>
            <a:cxnSpLocks/>
          </p:cNvCxnSpPr>
          <p:nvPr/>
        </p:nvCxnSpPr>
        <p:spPr>
          <a:xfrm flipV="1">
            <a:off x="5642040" y="1770434"/>
            <a:ext cx="890689" cy="1507787"/>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572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26C15-7B6D-357D-68C9-D8DAEFA80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30B2B-D652-A5A9-2DFA-BD794D4D78B2}"/>
              </a:ext>
            </a:extLst>
          </p:cNvPr>
          <p:cNvSpPr>
            <a:spLocks noGrp="1"/>
          </p:cNvSpPr>
          <p:nvPr>
            <p:ph type="title"/>
          </p:nvPr>
        </p:nvSpPr>
        <p:spPr/>
        <p:txBody>
          <a:bodyPr/>
          <a:lstStyle/>
          <a:p>
            <a:r>
              <a:rPr lang="en-US"/>
              <a:t>Initialization</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D9FDE33-F3D1-B3DD-2D6E-0A16FA5A0F9A}"/>
                  </a:ext>
                </a:extLst>
              </p:cNvPr>
              <p:cNvSpPr>
                <a:spLocks noGrp="1"/>
              </p:cNvSpPr>
              <p:nvPr>
                <p:ph idx="1"/>
              </p:nvPr>
            </p:nvSpPr>
            <p:spPr/>
            <p:txBody>
              <a:bodyPr>
                <a:normAutofit lnSpcReduction="10000"/>
              </a:bodyPr>
              <a:lstStyle/>
              <a:p>
                <a:r>
                  <a:rPr lang="en-US"/>
                  <a:t>Standard normal initialization with </a:t>
                </a:r>
                <a:r>
                  <a:rPr lang="en-US">
                    <a:solidFill>
                      <a:srgbClr val="C00000"/>
                    </a:solidFill>
                  </a:rPr>
                  <a:t>fixed variance </a:t>
                </a:r>
                <a:r>
                  <a:rPr lang="en-US"/>
                  <a:t>can cause </a:t>
                </a:r>
                <a:r>
                  <a:rPr lang="en-US">
                    <a:solidFill>
                      <a:srgbClr val="FF0000"/>
                    </a:solidFill>
                  </a:rPr>
                  <a:t>exploding activations or gradients</a:t>
                </a:r>
              </a:p>
              <a:p>
                <a:pPr marL="457200" lvl="1" indent="0">
                  <a:buNone/>
                </a:pPr>
                <a:r>
                  <a:rPr lang="en-US"/>
                  <a:t>Let’s assume we have a linear unit with no activation function given by:</a:t>
                </a: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𝑖𝑛</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a:t>  </a:t>
                </a:r>
              </a:p>
              <a:p>
                <a:pPr marL="0" indent="0" algn="ctr">
                  <a:buNone/>
                </a:pPr>
                <a:endParaRPr lang="en-US" sz="600"/>
              </a:p>
              <a:p>
                <a:pPr marL="914400" lvl="2" indent="0">
                  <a:buNone/>
                </a:pPr>
                <a:r>
                  <a:rPr lang="en-US"/>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𝑖𝑛</m:t>
                        </m:r>
                      </m:sub>
                    </m:sSub>
                  </m:oMath>
                </a14:m>
                <a:r>
                  <a:rPr lang="en-US"/>
                  <a:t> is the number of inputs to the node (</a:t>
                </a:r>
                <a:r>
                  <a:rPr lang="en-US" b="1"/>
                  <a:t>fan-in</a:t>
                </a:r>
                <a:r>
                  <a:rPr lang="en-US"/>
                  <a:t>)</a:t>
                </a:r>
              </a:p>
              <a:p>
                <a:pPr marL="457200" lvl="1" indent="0">
                  <a:buNone/>
                </a:pPr>
                <a:endParaRPr lang="en-US"/>
              </a:p>
              <a:p>
                <a:pPr lvl="1">
                  <a:buFont typeface="Wingdings" panose="05000000000000000000" pitchFamily="2" charset="2"/>
                  <a:buChar char="§"/>
                </a:pPr>
                <a:r>
                  <a:rPr lang="en-US"/>
                  <a:t>Suppose that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𝒊𝒋</m:t>
                        </m:r>
                      </m:sub>
                    </m:sSub>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𝓝</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𝝈</m:t>
                            </m:r>
                          </m:e>
                          <m:sup>
                            <m:r>
                              <a:rPr lang="en-US" b="1" i="1" smtClean="0">
                                <a:latin typeface="Cambria Math" panose="02040503050406030204" pitchFamily="18" charset="0"/>
                                <a:ea typeface="Cambria Math" panose="02040503050406030204" pitchFamily="18" charset="0"/>
                              </a:rPr>
                              <m:t>𝟐</m:t>
                            </m:r>
                          </m:sup>
                        </m:sSup>
                      </m:e>
                    </m:d>
                  </m:oMath>
                </a14:m>
                <a:endParaRPr lang="en-US"/>
              </a:p>
              <a:p>
                <a:pPr marL="914400" lvl="2" indent="0">
                  <a:buNone/>
                </a:pPr>
                <a:r>
                  <a:rPr lang="en-US"/>
                  <a:t>That is, the weights are selected from a Normal distribution with mean 0 and variance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endParaRPr lang="en-US"/>
              </a:p>
              <a:p>
                <a:pPr lvl="1">
                  <a:buFont typeface="Wingdings" panose="05000000000000000000" pitchFamily="2" charset="2"/>
                  <a:buChar char="§"/>
                </a:pPr>
                <a:r>
                  <a:rPr lang="en-US"/>
                  <a:t>Suppose that </a:t>
                </a:r>
                <a14:m>
                  <m:oMath xmlns:m="http://schemas.openxmlformats.org/officeDocument/2006/math">
                    <m:r>
                      <a:rPr lang="en-US" b="1" i="1" smtClean="0">
                        <a:latin typeface="Cambria Math" panose="02040503050406030204" pitchFamily="18" charset="0"/>
                        <a:ea typeface="Cambria Math" panose="02040503050406030204" pitchFamily="18" charset="0"/>
                      </a:rPr>
                      <m:t>𝔼</m:t>
                    </m:r>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𝒋</m:t>
                            </m:r>
                          </m:sub>
                        </m:sSub>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b="1"/>
                  <a:t> </a:t>
                </a:r>
                <a:r>
                  <a:rPr lang="en-US"/>
                  <a:t>(expected value, AKA mean, of the input is 0)</a:t>
                </a:r>
              </a:p>
              <a:p>
                <a:pPr lvl="1">
                  <a:buFont typeface="Wingdings" panose="05000000000000000000" pitchFamily="2" charset="2"/>
                  <a:buChar char="§"/>
                </a:pPr>
                <a:r>
                  <a:rPr lang="en-US"/>
                  <a:t>Suppose that variance </a:t>
                </a:r>
                <a14:m>
                  <m:oMath xmlns:m="http://schemas.openxmlformats.org/officeDocument/2006/math">
                    <m:r>
                      <a:rPr lang="en-US" b="1" i="1" smtClean="0">
                        <a:latin typeface="Cambria Math" panose="02040503050406030204" pitchFamily="18" charset="0"/>
                        <a:ea typeface="Cambria Math" panose="02040503050406030204" pitchFamily="18" charset="0"/>
                      </a:rPr>
                      <m:t>𝕍</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𝒋</m:t>
                        </m:r>
                      </m:sub>
                    </m:sSub>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𝜸</m:t>
                        </m:r>
                      </m:e>
                      <m:sup>
                        <m:r>
                          <a:rPr lang="en-US" b="1" i="1" smtClean="0">
                            <a:latin typeface="Cambria Math" panose="02040503050406030204" pitchFamily="18" charset="0"/>
                            <a:ea typeface="Cambria Math" panose="02040503050406030204" pitchFamily="18" charset="0"/>
                          </a:rPr>
                          <m:t>𝟐</m:t>
                        </m:r>
                      </m:sup>
                    </m:sSup>
                  </m:oMath>
                </a14:m>
                <a:endParaRPr lang="en-US" b="1"/>
              </a:p>
              <a:p>
                <a:endParaRPr lang="en-US"/>
              </a:p>
              <a:p>
                <a:endParaRPr lang="en-GB"/>
              </a:p>
            </p:txBody>
          </p:sp>
        </mc:Choice>
        <mc:Fallback>
          <p:sp>
            <p:nvSpPr>
              <p:cNvPr id="3" name="Content Placeholder 2">
                <a:extLst>
                  <a:ext uri="{FF2B5EF4-FFF2-40B4-BE49-F238E27FC236}">
                    <a16:creationId xmlns:a16="http://schemas.microsoft.com/office/drawing/2014/main" id="{5D9FDE33-F3D1-B3DD-2D6E-0A16FA5A0F9A}"/>
                  </a:ext>
                </a:extLst>
              </p:cNvPr>
              <p:cNvSpPr>
                <a:spLocks noGrp="1" noRot="1" noChangeAspect="1" noMove="1" noResize="1" noEditPoints="1" noAdjustHandles="1" noChangeArrowheads="1" noChangeShapeType="1" noTextEdit="1"/>
              </p:cNvSpPr>
              <p:nvPr>
                <p:ph idx="1"/>
              </p:nvPr>
            </p:nvSpPr>
            <p:spPr>
              <a:blipFill>
                <a:blip r:embed="rId3"/>
                <a:stretch>
                  <a:fillRect l="-1043" t="-3081" r="-1159"/>
                </a:stretch>
              </a:blipFill>
            </p:spPr>
            <p:txBody>
              <a:bodyPr/>
              <a:lstStyle/>
              <a:p>
                <a:r>
                  <a:rPr lang="en-US">
                    <a:noFill/>
                  </a:rPr>
                  <a:t> </a:t>
                </a:r>
              </a:p>
            </p:txBody>
          </p:sp>
        </mc:Fallback>
      </mc:AlternateContent>
    </p:spTree>
    <p:extLst>
      <p:ext uri="{BB962C8B-B14F-4D97-AF65-F5344CB8AC3E}">
        <p14:creationId xmlns:p14="http://schemas.microsoft.com/office/powerpoint/2010/main" val="35106513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276EDD1-B4DC-A847-E51E-66DBF709CD5E}"/>
              </a:ext>
            </a:extLst>
          </p:cNvPr>
          <p:cNvSpPr/>
          <p:nvPr/>
        </p:nvSpPr>
        <p:spPr>
          <a:xfrm>
            <a:off x="3569917" y="2329841"/>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5" name="Oval 4">
            <a:extLst>
              <a:ext uri="{FF2B5EF4-FFF2-40B4-BE49-F238E27FC236}">
                <a16:creationId xmlns:a16="http://schemas.microsoft.com/office/drawing/2014/main" id="{6ABC027D-9D21-0EB2-03EF-4E16C40BDC01}"/>
              </a:ext>
            </a:extLst>
          </p:cNvPr>
          <p:cNvSpPr/>
          <p:nvPr/>
        </p:nvSpPr>
        <p:spPr>
          <a:xfrm>
            <a:off x="3569917" y="3572006"/>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 name="Oval 5">
            <a:extLst>
              <a:ext uri="{FF2B5EF4-FFF2-40B4-BE49-F238E27FC236}">
                <a16:creationId xmlns:a16="http://schemas.microsoft.com/office/drawing/2014/main" id="{09CD8F70-6BFD-FB10-D20D-56B313B920E7}"/>
              </a:ext>
            </a:extLst>
          </p:cNvPr>
          <p:cNvSpPr/>
          <p:nvPr/>
        </p:nvSpPr>
        <p:spPr>
          <a:xfrm>
            <a:off x="5576169" y="2329841"/>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7" name="Oval 6">
            <a:extLst>
              <a:ext uri="{FF2B5EF4-FFF2-40B4-BE49-F238E27FC236}">
                <a16:creationId xmlns:a16="http://schemas.microsoft.com/office/drawing/2014/main" id="{812A285A-23C4-5863-3809-39779081C07B}"/>
              </a:ext>
            </a:extLst>
          </p:cNvPr>
          <p:cNvSpPr/>
          <p:nvPr/>
        </p:nvSpPr>
        <p:spPr>
          <a:xfrm>
            <a:off x="5576169" y="3572006"/>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8" name="Oval 7">
            <a:extLst>
              <a:ext uri="{FF2B5EF4-FFF2-40B4-BE49-F238E27FC236}">
                <a16:creationId xmlns:a16="http://schemas.microsoft.com/office/drawing/2014/main" id="{34FB1E8E-36FD-316B-20BB-5F43F8554CEE}"/>
              </a:ext>
            </a:extLst>
          </p:cNvPr>
          <p:cNvSpPr/>
          <p:nvPr/>
        </p:nvSpPr>
        <p:spPr>
          <a:xfrm>
            <a:off x="7711857" y="2329841"/>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53</a:t>
            </a:r>
          </a:p>
        </p:txBody>
      </p:sp>
      <p:sp>
        <p:nvSpPr>
          <p:cNvPr id="9" name="Oval 8">
            <a:extLst>
              <a:ext uri="{FF2B5EF4-FFF2-40B4-BE49-F238E27FC236}">
                <a16:creationId xmlns:a16="http://schemas.microsoft.com/office/drawing/2014/main" id="{EBBD3190-876A-3EE7-DD71-DA14E8E275F9}"/>
              </a:ext>
            </a:extLst>
          </p:cNvPr>
          <p:cNvSpPr/>
          <p:nvPr/>
        </p:nvSpPr>
        <p:spPr>
          <a:xfrm>
            <a:off x="7711857" y="3572006"/>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22</a:t>
            </a:r>
          </a:p>
        </p:txBody>
      </p:sp>
      <p:cxnSp>
        <p:nvCxnSpPr>
          <p:cNvPr id="11" name="Straight Arrow Connector 10">
            <a:extLst>
              <a:ext uri="{FF2B5EF4-FFF2-40B4-BE49-F238E27FC236}">
                <a16:creationId xmlns:a16="http://schemas.microsoft.com/office/drawing/2014/main" id="{45FD589A-7C31-C14F-ACC9-C08C3675D309}"/>
              </a:ext>
            </a:extLst>
          </p:cNvPr>
          <p:cNvCxnSpPr>
            <a:stCxn id="4" idx="6"/>
            <a:endCxn id="6" idx="2"/>
          </p:cNvCxnSpPr>
          <p:nvPr/>
        </p:nvCxnSpPr>
        <p:spPr>
          <a:xfrm>
            <a:off x="4271375" y="2661781"/>
            <a:ext cx="13047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D31460D-5C04-6249-79DD-7DDF1B274955}"/>
              </a:ext>
            </a:extLst>
          </p:cNvPr>
          <p:cNvCxnSpPr>
            <a:cxnSpLocks/>
            <a:stCxn id="4" idx="6"/>
            <a:endCxn id="7" idx="2"/>
          </p:cNvCxnSpPr>
          <p:nvPr/>
        </p:nvCxnSpPr>
        <p:spPr>
          <a:xfrm>
            <a:off x="4271375" y="2661781"/>
            <a:ext cx="1304794"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FF1E3FB-3F97-F8A2-569B-5E18014B43B4}"/>
              </a:ext>
            </a:extLst>
          </p:cNvPr>
          <p:cNvCxnSpPr>
            <a:cxnSpLocks/>
            <a:stCxn id="5" idx="6"/>
            <a:endCxn id="6" idx="2"/>
          </p:cNvCxnSpPr>
          <p:nvPr/>
        </p:nvCxnSpPr>
        <p:spPr>
          <a:xfrm flipV="1">
            <a:off x="4271375" y="2661781"/>
            <a:ext cx="1304794"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F0BAD05-8441-AE74-4587-59B7E59ECCFB}"/>
              </a:ext>
            </a:extLst>
          </p:cNvPr>
          <p:cNvCxnSpPr>
            <a:cxnSpLocks/>
            <a:stCxn id="5" idx="6"/>
            <a:endCxn id="7" idx="2"/>
          </p:cNvCxnSpPr>
          <p:nvPr/>
        </p:nvCxnSpPr>
        <p:spPr>
          <a:xfrm>
            <a:off x="4271375" y="3903946"/>
            <a:ext cx="13047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6CEC8B90-7C82-519C-EA31-3CA010A20A44}"/>
              </a:ext>
            </a:extLst>
          </p:cNvPr>
          <p:cNvCxnSpPr>
            <a:cxnSpLocks/>
            <a:stCxn id="6" idx="6"/>
            <a:endCxn id="8" idx="2"/>
          </p:cNvCxnSpPr>
          <p:nvPr/>
        </p:nvCxnSpPr>
        <p:spPr>
          <a:xfrm>
            <a:off x="6277627" y="2661781"/>
            <a:ext cx="1434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A354D43-73D1-EA00-C3F9-8F23919D8411}"/>
              </a:ext>
            </a:extLst>
          </p:cNvPr>
          <p:cNvCxnSpPr>
            <a:cxnSpLocks/>
            <a:stCxn id="6" idx="6"/>
            <a:endCxn id="9" idx="2"/>
          </p:cNvCxnSpPr>
          <p:nvPr/>
        </p:nvCxnSpPr>
        <p:spPr>
          <a:xfrm>
            <a:off x="6277627" y="2661781"/>
            <a:ext cx="1434230"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21F70E3C-1D0D-8F89-02BB-850E63C5ECE2}"/>
              </a:ext>
            </a:extLst>
          </p:cNvPr>
          <p:cNvCxnSpPr>
            <a:cxnSpLocks/>
            <a:stCxn id="7" idx="6"/>
            <a:endCxn id="8" idx="2"/>
          </p:cNvCxnSpPr>
          <p:nvPr/>
        </p:nvCxnSpPr>
        <p:spPr>
          <a:xfrm flipV="1">
            <a:off x="6277627" y="2661781"/>
            <a:ext cx="1434230"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55806D1-7165-6DE5-6EF9-29BA04A6C964}"/>
              </a:ext>
            </a:extLst>
          </p:cNvPr>
          <p:cNvCxnSpPr>
            <a:cxnSpLocks/>
            <a:stCxn id="7" idx="6"/>
            <a:endCxn id="9" idx="2"/>
          </p:cNvCxnSpPr>
          <p:nvPr/>
        </p:nvCxnSpPr>
        <p:spPr>
          <a:xfrm>
            <a:off x="6277627" y="3903946"/>
            <a:ext cx="1434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2E6D9C3B-D96A-7114-0A3C-068DAF594B83}"/>
              </a:ext>
            </a:extLst>
          </p:cNvPr>
          <p:cNvSpPr txBox="1"/>
          <p:nvPr/>
        </p:nvSpPr>
        <p:spPr>
          <a:xfrm>
            <a:off x="4710829" y="2311145"/>
            <a:ext cx="425885" cy="369332"/>
          </a:xfrm>
          <a:prstGeom prst="rect">
            <a:avLst/>
          </a:prstGeom>
          <a:noFill/>
        </p:spPr>
        <p:txBody>
          <a:bodyPr wrap="square" rtlCol="0">
            <a:spAutoFit/>
          </a:bodyPr>
          <a:lstStyle/>
          <a:p>
            <a:r>
              <a:rPr lang="en-US"/>
              <a:t>10</a:t>
            </a:r>
          </a:p>
        </p:txBody>
      </p:sp>
      <p:sp>
        <p:nvSpPr>
          <p:cNvPr id="42" name="TextBox 41">
            <a:extLst>
              <a:ext uri="{FF2B5EF4-FFF2-40B4-BE49-F238E27FC236}">
                <a16:creationId xmlns:a16="http://schemas.microsoft.com/office/drawing/2014/main" id="{56E0862F-3ECC-B43C-6674-C64ADA2E37A3}"/>
              </a:ext>
            </a:extLst>
          </p:cNvPr>
          <p:cNvSpPr txBox="1"/>
          <p:nvPr/>
        </p:nvSpPr>
        <p:spPr>
          <a:xfrm>
            <a:off x="4586613" y="2747562"/>
            <a:ext cx="425885" cy="369332"/>
          </a:xfrm>
          <a:prstGeom prst="rect">
            <a:avLst/>
          </a:prstGeom>
          <a:noFill/>
        </p:spPr>
        <p:txBody>
          <a:bodyPr wrap="square" rtlCol="0">
            <a:spAutoFit/>
          </a:bodyPr>
          <a:lstStyle/>
          <a:p>
            <a:r>
              <a:rPr lang="en-US"/>
              <a:t>1</a:t>
            </a:r>
          </a:p>
        </p:txBody>
      </p:sp>
      <p:sp>
        <p:nvSpPr>
          <p:cNvPr id="43" name="TextBox 42">
            <a:extLst>
              <a:ext uri="{FF2B5EF4-FFF2-40B4-BE49-F238E27FC236}">
                <a16:creationId xmlns:a16="http://schemas.microsoft.com/office/drawing/2014/main" id="{7C080211-D91C-0F91-A0B1-12169CCDC284}"/>
              </a:ext>
            </a:extLst>
          </p:cNvPr>
          <p:cNvSpPr txBox="1"/>
          <p:nvPr/>
        </p:nvSpPr>
        <p:spPr>
          <a:xfrm>
            <a:off x="4923771" y="3387340"/>
            <a:ext cx="425885" cy="369332"/>
          </a:xfrm>
          <a:prstGeom prst="rect">
            <a:avLst/>
          </a:prstGeom>
          <a:noFill/>
        </p:spPr>
        <p:txBody>
          <a:bodyPr wrap="square" rtlCol="0">
            <a:spAutoFit/>
          </a:bodyPr>
          <a:lstStyle/>
          <a:p>
            <a:r>
              <a:rPr lang="en-US"/>
              <a:t>1</a:t>
            </a:r>
          </a:p>
        </p:txBody>
      </p:sp>
      <p:sp>
        <p:nvSpPr>
          <p:cNvPr id="44" name="TextBox 43">
            <a:extLst>
              <a:ext uri="{FF2B5EF4-FFF2-40B4-BE49-F238E27FC236}">
                <a16:creationId xmlns:a16="http://schemas.microsoft.com/office/drawing/2014/main" id="{9475DC00-EC60-9CC8-CB15-2E3F2A6FBE1A}"/>
              </a:ext>
            </a:extLst>
          </p:cNvPr>
          <p:cNvSpPr txBox="1"/>
          <p:nvPr/>
        </p:nvSpPr>
        <p:spPr>
          <a:xfrm>
            <a:off x="4731705" y="3866553"/>
            <a:ext cx="425885" cy="369332"/>
          </a:xfrm>
          <a:prstGeom prst="rect">
            <a:avLst/>
          </a:prstGeom>
          <a:noFill/>
        </p:spPr>
        <p:txBody>
          <a:bodyPr wrap="square" rtlCol="0">
            <a:spAutoFit/>
          </a:bodyPr>
          <a:lstStyle/>
          <a:p>
            <a:r>
              <a:rPr lang="en-US"/>
              <a:t>1</a:t>
            </a:r>
          </a:p>
        </p:txBody>
      </p:sp>
      <p:sp>
        <p:nvSpPr>
          <p:cNvPr id="45" name="TextBox 44">
            <a:extLst>
              <a:ext uri="{FF2B5EF4-FFF2-40B4-BE49-F238E27FC236}">
                <a16:creationId xmlns:a16="http://schemas.microsoft.com/office/drawing/2014/main" id="{D4F11665-B9BE-9C23-E710-F87DE1A8BFD8}"/>
              </a:ext>
            </a:extLst>
          </p:cNvPr>
          <p:cNvSpPr txBox="1"/>
          <p:nvPr/>
        </p:nvSpPr>
        <p:spPr>
          <a:xfrm>
            <a:off x="6628355" y="2724691"/>
            <a:ext cx="425885" cy="369332"/>
          </a:xfrm>
          <a:prstGeom prst="rect">
            <a:avLst/>
          </a:prstGeom>
          <a:noFill/>
        </p:spPr>
        <p:txBody>
          <a:bodyPr wrap="square" rtlCol="0">
            <a:spAutoFit/>
          </a:bodyPr>
          <a:lstStyle/>
          <a:p>
            <a:r>
              <a:rPr lang="en-US"/>
              <a:t>1</a:t>
            </a:r>
          </a:p>
        </p:txBody>
      </p:sp>
      <p:sp>
        <p:nvSpPr>
          <p:cNvPr id="46" name="TextBox 45">
            <a:extLst>
              <a:ext uri="{FF2B5EF4-FFF2-40B4-BE49-F238E27FC236}">
                <a16:creationId xmlns:a16="http://schemas.microsoft.com/office/drawing/2014/main" id="{92AD1519-BD01-F8D0-05CA-D53AF091FF9B}"/>
              </a:ext>
            </a:extLst>
          </p:cNvPr>
          <p:cNvSpPr txBox="1"/>
          <p:nvPr/>
        </p:nvSpPr>
        <p:spPr>
          <a:xfrm>
            <a:off x="7015618" y="3421788"/>
            <a:ext cx="425885" cy="369332"/>
          </a:xfrm>
          <a:prstGeom prst="rect">
            <a:avLst/>
          </a:prstGeom>
          <a:noFill/>
        </p:spPr>
        <p:txBody>
          <a:bodyPr wrap="square" rtlCol="0">
            <a:spAutoFit/>
          </a:bodyPr>
          <a:lstStyle/>
          <a:p>
            <a:r>
              <a:rPr lang="en-US"/>
              <a:t>1</a:t>
            </a:r>
          </a:p>
        </p:txBody>
      </p:sp>
      <p:sp>
        <p:nvSpPr>
          <p:cNvPr id="48" name="TextBox 47">
            <a:extLst>
              <a:ext uri="{FF2B5EF4-FFF2-40B4-BE49-F238E27FC236}">
                <a16:creationId xmlns:a16="http://schemas.microsoft.com/office/drawing/2014/main" id="{91062ACA-6B63-4A01-3691-C09FF57C47AC}"/>
              </a:ext>
            </a:extLst>
          </p:cNvPr>
          <p:cNvSpPr txBox="1"/>
          <p:nvPr/>
        </p:nvSpPr>
        <p:spPr>
          <a:xfrm>
            <a:off x="6805806" y="2298898"/>
            <a:ext cx="425885" cy="369332"/>
          </a:xfrm>
          <a:prstGeom prst="rect">
            <a:avLst/>
          </a:prstGeom>
          <a:noFill/>
        </p:spPr>
        <p:txBody>
          <a:bodyPr wrap="square" rtlCol="0">
            <a:spAutoFit/>
          </a:bodyPr>
          <a:lstStyle/>
          <a:p>
            <a:r>
              <a:rPr lang="en-US"/>
              <a:t>5</a:t>
            </a:r>
          </a:p>
        </p:txBody>
      </p:sp>
      <p:sp>
        <p:nvSpPr>
          <p:cNvPr id="49" name="TextBox 48">
            <a:extLst>
              <a:ext uri="{FF2B5EF4-FFF2-40B4-BE49-F238E27FC236}">
                <a16:creationId xmlns:a16="http://schemas.microsoft.com/office/drawing/2014/main" id="{51744EA0-BE9D-BF81-EB81-6080D26309D6}"/>
              </a:ext>
            </a:extLst>
          </p:cNvPr>
          <p:cNvSpPr txBox="1"/>
          <p:nvPr/>
        </p:nvSpPr>
        <p:spPr>
          <a:xfrm>
            <a:off x="6807893" y="3866553"/>
            <a:ext cx="425885" cy="369332"/>
          </a:xfrm>
          <a:prstGeom prst="rect">
            <a:avLst/>
          </a:prstGeom>
          <a:noFill/>
        </p:spPr>
        <p:txBody>
          <a:bodyPr wrap="square" rtlCol="0">
            <a:spAutoFit/>
          </a:bodyPr>
          <a:lstStyle/>
          <a:p>
            <a:r>
              <a:rPr lang="en-US"/>
              <a:t>5</a:t>
            </a:r>
          </a:p>
        </p:txBody>
      </p:sp>
      <p:sp>
        <p:nvSpPr>
          <p:cNvPr id="50" name="TextBox 49">
            <a:extLst>
              <a:ext uri="{FF2B5EF4-FFF2-40B4-BE49-F238E27FC236}">
                <a16:creationId xmlns:a16="http://schemas.microsoft.com/office/drawing/2014/main" id="{1ED08F55-8A7E-5636-871F-93FB2256F647}"/>
              </a:ext>
            </a:extLst>
          </p:cNvPr>
          <p:cNvSpPr txBox="1"/>
          <p:nvPr/>
        </p:nvSpPr>
        <p:spPr>
          <a:xfrm>
            <a:off x="3165952" y="4776778"/>
            <a:ext cx="6223349" cy="369332"/>
          </a:xfrm>
          <a:prstGeom prst="rect">
            <a:avLst/>
          </a:prstGeom>
          <a:noFill/>
        </p:spPr>
        <p:txBody>
          <a:bodyPr wrap="square" rtlCol="0">
            <a:spAutoFit/>
          </a:bodyPr>
          <a:lstStyle/>
          <a:p>
            <a:r>
              <a:rPr lang="en-US"/>
              <a:t>Range: [1]	          [2-11]                              [22-53]</a:t>
            </a:r>
          </a:p>
        </p:txBody>
      </p:sp>
    </p:spTree>
    <p:extLst>
      <p:ext uri="{BB962C8B-B14F-4D97-AF65-F5344CB8AC3E}">
        <p14:creationId xmlns:p14="http://schemas.microsoft.com/office/powerpoint/2010/main" val="30012612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276EDD1-B4DC-A847-E51E-66DBF709CD5E}"/>
              </a:ext>
            </a:extLst>
          </p:cNvPr>
          <p:cNvSpPr/>
          <p:nvPr/>
        </p:nvSpPr>
        <p:spPr>
          <a:xfrm>
            <a:off x="3569917" y="1753645"/>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5" name="Oval 4">
            <a:extLst>
              <a:ext uri="{FF2B5EF4-FFF2-40B4-BE49-F238E27FC236}">
                <a16:creationId xmlns:a16="http://schemas.microsoft.com/office/drawing/2014/main" id="{6ABC027D-9D21-0EB2-03EF-4E16C40BDC01}"/>
              </a:ext>
            </a:extLst>
          </p:cNvPr>
          <p:cNvSpPr/>
          <p:nvPr/>
        </p:nvSpPr>
        <p:spPr>
          <a:xfrm>
            <a:off x="3569917" y="2995810"/>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 name="Oval 5">
            <a:extLst>
              <a:ext uri="{FF2B5EF4-FFF2-40B4-BE49-F238E27FC236}">
                <a16:creationId xmlns:a16="http://schemas.microsoft.com/office/drawing/2014/main" id="{09CD8F70-6BFD-FB10-D20D-56B313B920E7}"/>
              </a:ext>
            </a:extLst>
          </p:cNvPr>
          <p:cNvSpPr/>
          <p:nvPr/>
        </p:nvSpPr>
        <p:spPr>
          <a:xfrm>
            <a:off x="5576169" y="1753645"/>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7" name="Oval 6">
            <a:extLst>
              <a:ext uri="{FF2B5EF4-FFF2-40B4-BE49-F238E27FC236}">
                <a16:creationId xmlns:a16="http://schemas.microsoft.com/office/drawing/2014/main" id="{812A285A-23C4-5863-3809-39779081C07B}"/>
              </a:ext>
            </a:extLst>
          </p:cNvPr>
          <p:cNvSpPr/>
          <p:nvPr/>
        </p:nvSpPr>
        <p:spPr>
          <a:xfrm>
            <a:off x="5576169" y="2995810"/>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8" name="Oval 7">
            <a:extLst>
              <a:ext uri="{FF2B5EF4-FFF2-40B4-BE49-F238E27FC236}">
                <a16:creationId xmlns:a16="http://schemas.microsoft.com/office/drawing/2014/main" id="{34FB1E8E-36FD-316B-20BB-5F43F8554CEE}"/>
              </a:ext>
            </a:extLst>
          </p:cNvPr>
          <p:cNvSpPr/>
          <p:nvPr/>
        </p:nvSpPr>
        <p:spPr>
          <a:xfrm>
            <a:off x="7711857" y="1753645"/>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66</a:t>
            </a:r>
          </a:p>
        </p:txBody>
      </p:sp>
      <p:sp>
        <p:nvSpPr>
          <p:cNvPr id="9" name="Oval 8">
            <a:extLst>
              <a:ext uri="{FF2B5EF4-FFF2-40B4-BE49-F238E27FC236}">
                <a16:creationId xmlns:a16="http://schemas.microsoft.com/office/drawing/2014/main" id="{EBBD3190-876A-3EE7-DD71-DA14E8E275F9}"/>
              </a:ext>
            </a:extLst>
          </p:cNvPr>
          <p:cNvSpPr/>
          <p:nvPr/>
        </p:nvSpPr>
        <p:spPr>
          <a:xfrm>
            <a:off x="7711857" y="2995810"/>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30</a:t>
            </a:r>
          </a:p>
        </p:txBody>
      </p:sp>
      <p:cxnSp>
        <p:nvCxnSpPr>
          <p:cNvPr id="11" name="Straight Arrow Connector 10">
            <a:extLst>
              <a:ext uri="{FF2B5EF4-FFF2-40B4-BE49-F238E27FC236}">
                <a16:creationId xmlns:a16="http://schemas.microsoft.com/office/drawing/2014/main" id="{45FD589A-7C31-C14F-ACC9-C08C3675D309}"/>
              </a:ext>
            </a:extLst>
          </p:cNvPr>
          <p:cNvCxnSpPr>
            <a:stCxn id="4" idx="6"/>
            <a:endCxn id="6" idx="2"/>
          </p:cNvCxnSpPr>
          <p:nvPr/>
        </p:nvCxnSpPr>
        <p:spPr>
          <a:xfrm>
            <a:off x="4271375" y="2085585"/>
            <a:ext cx="13047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D31460D-5C04-6249-79DD-7DDF1B274955}"/>
              </a:ext>
            </a:extLst>
          </p:cNvPr>
          <p:cNvCxnSpPr>
            <a:cxnSpLocks/>
            <a:stCxn id="4" idx="6"/>
            <a:endCxn id="7" idx="2"/>
          </p:cNvCxnSpPr>
          <p:nvPr/>
        </p:nvCxnSpPr>
        <p:spPr>
          <a:xfrm>
            <a:off x="4271375" y="2085585"/>
            <a:ext cx="1304794"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FF1E3FB-3F97-F8A2-569B-5E18014B43B4}"/>
              </a:ext>
            </a:extLst>
          </p:cNvPr>
          <p:cNvCxnSpPr>
            <a:cxnSpLocks/>
            <a:stCxn id="5" idx="6"/>
            <a:endCxn id="6" idx="2"/>
          </p:cNvCxnSpPr>
          <p:nvPr/>
        </p:nvCxnSpPr>
        <p:spPr>
          <a:xfrm flipV="1">
            <a:off x="4271375" y="2085585"/>
            <a:ext cx="1304794"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F0BAD05-8441-AE74-4587-59B7E59ECCFB}"/>
              </a:ext>
            </a:extLst>
          </p:cNvPr>
          <p:cNvCxnSpPr>
            <a:cxnSpLocks/>
            <a:stCxn id="5" idx="6"/>
            <a:endCxn id="7" idx="2"/>
          </p:cNvCxnSpPr>
          <p:nvPr/>
        </p:nvCxnSpPr>
        <p:spPr>
          <a:xfrm>
            <a:off x="4271375" y="3327750"/>
            <a:ext cx="13047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6CEC8B90-7C82-519C-EA31-3CA010A20A44}"/>
              </a:ext>
            </a:extLst>
          </p:cNvPr>
          <p:cNvCxnSpPr>
            <a:cxnSpLocks/>
            <a:stCxn id="6" idx="6"/>
            <a:endCxn id="8" idx="2"/>
          </p:cNvCxnSpPr>
          <p:nvPr/>
        </p:nvCxnSpPr>
        <p:spPr>
          <a:xfrm>
            <a:off x="6277627" y="2085585"/>
            <a:ext cx="1434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A354D43-73D1-EA00-C3F9-8F23919D8411}"/>
              </a:ext>
            </a:extLst>
          </p:cNvPr>
          <p:cNvCxnSpPr>
            <a:cxnSpLocks/>
            <a:stCxn id="6" idx="6"/>
            <a:endCxn id="9" idx="2"/>
          </p:cNvCxnSpPr>
          <p:nvPr/>
        </p:nvCxnSpPr>
        <p:spPr>
          <a:xfrm>
            <a:off x="6277627" y="2085585"/>
            <a:ext cx="1434230"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21F70E3C-1D0D-8F89-02BB-850E63C5ECE2}"/>
              </a:ext>
            </a:extLst>
          </p:cNvPr>
          <p:cNvCxnSpPr>
            <a:cxnSpLocks/>
            <a:stCxn id="7" idx="6"/>
            <a:endCxn id="8" idx="2"/>
          </p:cNvCxnSpPr>
          <p:nvPr/>
        </p:nvCxnSpPr>
        <p:spPr>
          <a:xfrm flipV="1">
            <a:off x="6277627" y="2085585"/>
            <a:ext cx="1434230"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55806D1-7165-6DE5-6EF9-29BA04A6C964}"/>
              </a:ext>
            </a:extLst>
          </p:cNvPr>
          <p:cNvCxnSpPr>
            <a:cxnSpLocks/>
            <a:stCxn id="7" idx="6"/>
            <a:endCxn id="9" idx="2"/>
          </p:cNvCxnSpPr>
          <p:nvPr/>
        </p:nvCxnSpPr>
        <p:spPr>
          <a:xfrm>
            <a:off x="6277627" y="3327750"/>
            <a:ext cx="1434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2E6D9C3B-D96A-7114-0A3C-068DAF594B83}"/>
              </a:ext>
            </a:extLst>
          </p:cNvPr>
          <p:cNvSpPr txBox="1"/>
          <p:nvPr/>
        </p:nvSpPr>
        <p:spPr>
          <a:xfrm>
            <a:off x="4710829" y="1734949"/>
            <a:ext cx="425885" cy="369332"/>
          </a:xfrm>
          <a:prstGeom prst="rect">
            <a:avLst/>
          </a:prstGeom>
          <a:noFill/>
        </p:spPr>
        <p:txBody>
          <a:bodyPr wrap="square" rtlCol="0">
            <a:spAutoFit/>
          </a:bodyPr>
          <a:lstStyle/>
          <a:p>
            <a:r>
              <a:rPr lang="en-US"/>
              <a:t>10</a:t>
            </a:r>
          </a:p>
        </p:txBody>
      </p:sp>
      <p:sp>
        <p:nvSpPr>
          <p:cNvPr id="48" name="TextBox 47">
            <a:extLst>
              <a:ext uri="{FF2B5EF4-FFF2-40B4-BE49-F238E27FC236}">
                <a16:creationId xmlns:a16="http://schemas.microsoft.com/office/drawing/2014/main" id="{91062ACA-6B63-4A01-3691-C09FF57C47AC}"/>
              </a:ext>
            </a:extLst>
          </p:cNvPr>
          <p:cNvSpPr txBox="1"/>
          <p:nvPr/>
        </p:nvSpPr>
        <p:spPr>
          <a:xfrm>
            <a:off x="6805806" y="1722702"/>
            <a:ext cx="425885" cy="369332"/>
          </a:xfrm>
          <a:prstGeom prst="rect">
            <a:avLst/>
          </a:prstGeom>
          <a:noFill/>
        </p:spPr>
        <p:txBody>
          <a:bodyPr wrap="square" rtlCol="0">
            <a:spAutoFit/>
          </a:bodyPr>
          <a:lstStyle/>
          <a:p>
            <a:r>
              <a:rPr lang="en-US"/>
              <a:t>5</a:t>
            </a:r>
          </a:p>
        </p:txBody>
      </p:sp>
      <p:sp>
        <p:nvSpPr>
          <p:cNvPr id="49" name="TextBox 48">
            <a:extLst>
              <a:ext uri="{FF2B5EF4-FFF2-40B4-BE49-F238E27FC236}">
                <a16:creationId xmlns:a16="http://schemas.microsoft.com/office/drawing/2014/main" id="{51744EA0-BE9D-BF81-EB81-6080D26309D6}"/>
              </a:ext>
            </a:extLst>
          </p:cNvPr>
          <p:cNvSpPr txBox="1"/>
          <p:nvPr/>
        </p:nvSpPr>
        <p:spPr>
          <a:xfrm>
            <a:off x="6549544" y="3014016"/>
            <a:ext cx="425885" cy="369332"/>
          </a:xfrm>
          <a:prstGeom prst="rect">
            <a:avLst/>
          </a:prstGeom>
          <a:noFill/>
        </p:spPr>
        <p:txBody>
          <a:bodyPr wrap="square" rtlCol="0">
            <a:spAutoFit/>
          </a:bodyPr>
          <a:lstStyle/>
          <a:p>
            <a:r>
              <a:rPr lang="en-US"/>
              <a:t>5</a:t>
            </a:r>
          </a:p>
        </p:txBody>
      </p:sp>
      <p:sp>
        <p:nvSpPr>
          <p:cNvPr id="50" name="TextBox 49">
            <a:extLst>
              <a:ext uri="{FF2B5EF4-FFF2-40B4-BE49-F238E27FC236}">
                <a16:creationId xmlns:a16="http://schemas.microsoft.com/office/drawing/2014/main" id="{1ED08F55-8A7E-5636-871F-93FB2256F647}"/>
              </a:ext>
            </a:extLst>
          </p:cNvPr>
          <p:cNvSpPr txBox="1"/>
          <p:nvPr/>
        </p:nvSpPr>
        <p:spPr>
          <a:xfrm>
            <a:off x="3165952" y="5039824"/>
            <a:ext cx="6223349" cy="369332"/>
          </a:xfrm>
          <a:prstGeom prst="rect">
            <a:avLst/>
          </a:prstGeom>
          <a:noFill/>
        </p:spPr>
        <p:txBody>
          <a:bodyPr wrap="square" rtlCol="0">
            <a:spAutoFit/>
          </a:bodyPr>
          <a:lstStyle/>
          <a:p>
            <a:r>
              <a:rPr lang="en-US"/>
              <a:t>Range: [1]	          [3-12]                              [18-66]</a:t>
            </a:r>
          </a:p>
        </p:txBody>
      </p:sp>
      <p:sp>
        <p:nvSpPr>
          <p:cNvPr id="2" name="Oval 1">
            <a:extLst>
              <a:ext uri="{FF2B5EF4-FFF2-40B4-BE49-F238E27FC236}">
                <a16:creationId xmlns:a16="http://schemas.microsoft.com/office/drawing/2014/main" id="{946CF1CD-4212-DC16-24B0-75040CED51D8}"/>
              </a:ext>
            </a:extLst>
          </p:cNvPr>
          <p:cNvSpPr/>
          <p:nvPr/>
        </p:nvSpPr>
        <p:spPr>
          <a:xfrm>
            <a:off x="3569917" y="4102367"/>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3" name="Oval 2">
            <a:extLst>
              <a:ext uri="{FF2B5EF4-FFF2-40B4-BE49-F238E27FC236}">
                <a16:creationId xmlns:a16="http://schemas.microsoft.com/office/drawing/2014/main" id="{BEF30BD0-21F7-0DE9-51C7-BF3C270B308B}"/>
              </a:ext>
            </a:extLst>
          </p:cNvPr>
          <p:cNvSpPr/>
          <p:nvPr/>
        </p:nvSpPr>
        <p:spPr>
          <a:xfrm>
            <a:off x="5572513" y="4102459"/>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6FC58FA1-E95D-926C-758C-CC4F0332807D}"/>
              </a:ext>
            </a:extLst>
          </p:cNvPr>
          <p:cNvSpPr/>
          <p:nvPr/>
        </p:nvSpPr>
        <p:spPr>
          <a:xfrm>
            <a:off x="7706634" y="4102551"/>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18</a:t>
            </a:r>
          </a:p>
        </p:txBody>
      </p:sp>
      <p:cxnSp>
        <p:nvCxnSpPr>
          <p:cNvPr id="13" name="Straight Arrow Connector 12">
            <a:extLst>
              <a:ext uri="{FF2B5EF4-FFF2-40B4-BE49-F238E27FC236}">
                <a16:creationId xmlns:a16="http://schemas.microsoft.com/office/drawing/2014/main" id="{EC812258-B699-080B-C16C-2E1ED354868A}"/>
              </a:ext>
            </a:extLst>
          </p:cNvPr>
          <p:cNvCxnSpPr>
            <a:cxnSpLocks/>
            <a:stCxn id="2" idx="6"/>
            <a:endCxn id="3" idx="2"/>
          </p:cNvCxnSpPr>
          <p:nvPr/>
        </p:nvCxnSpPr>
        <p:spPr>
          <a:xfrm>
            <a:off x="4271375" y="4434307"/>
            <a:ext cx="1301138" cy="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E576961-3B69-B46C-C9AE-057212A9E335}"/>
              </a:ext>
            </a:extLst>
          </p:cNvPr>
          <p:cNvCxnSpPr>
            <a:cxnSpLocks/>
            <a:stCxn id="3" idx="6"/>
            <a:endCxn id="10" idx="2"/>
          </p:cNvCxnSpPr>
          <p:nvPr/>
        </p:nvCxnSpPr>
        <p:spPr>
          <a:xfrm>
            <a:off x="6273971" y="4434399"/>
            <a:ext cx="1432663" cy="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1D668A7-CAAD-6E35-2B2B-7CA4D2F14024}"/>
              </a:ext>
            </a:extLst>
          </p:cNvPr>
          <p:cNvCxnSpPr>
            <a:cxnSpLocks/>
            <a:stCxn id="5" idx="6"/>
            <a:endCxn id="3" idx="2"/>
          </p:cNvCxnSpPr>
          <p:nvPr/>
        </p:nvCxnSpPr>
        <p:spPr>
          <a:xfrm>
            <a:off x="4271375" y="3327750"/>
            <a:ext cx="1301138" cy="11066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C53E808-D844-B4B0-6A44-06123E44B801}"/>
              </a:ext>
            </a:extLst>
          </p:cNvPr>
          <p:cNvCxnSpPr>
            <a:cxnSpLocks/>
            <a:stCxn id="4" idx="6"/>
            <a:endCxn id="3" idx="2"/>
          </p:cNvCxnSpPr>
          <p:nvPr/>
        </p:nvCxnSpPr>
        <p:spPr>
          <a:xfrm>
            <a:off x="4271375" y="2085585"/>
            <a:ext cx="1301138" cy="2348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CFBEED7-4A08-7B4E-AA3B-E8BCC9EB9A9C}"/>
              </a:ext>
            </a:extLst>
          </p:cNvPr>
          <p:cNvCxnSpPr>
            <a:cxnSpLocks/>
            <a:stCxn id="3" idx="6"/>
            <a:endCxn id="9" idx="2"/>
          </p:cNvCxnSpPr>
          <p:nvPr/>
        </p:nvCxnSpPr>
        <p:spPr>
          <a:xfrm flipV="1">
            <a:off x="6273971" y="3327750"/>
            <a:ext cx="1437886" cy="11066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607EAE0-1FCB-BED4-CB03-7FDC046F5F18}"/>
              </a:ext>
            </a:extLst>
          </p:cNvPr>
          <p:cNvCxnSpPr>
            <a:cxnSpLocks/>
            <a:stCxn id="3" idx="6"/>
            <a:endCxn id="8" idx="2"/>
          </p:cNvCxnSpPr>
          <p:nvPr/>
        </p:nvCxnSpPr>
        <p:spPr>
          <a:xfrm flipV="1">
            <a:off x="6273971" y="2085585"/>
            <a:ext cx="1437886" cy="2348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2C8B0317-C7A8-2328-07FC-8B326A963BF0}"/>
              </a:ext>
            </a:extLst>
          </p:cNvPr>
          <p:cNvCxnSpPr>
            <a:cxnSpLocks/>
            <a:stCxn id="2" idx="6"/>
            <a:endCxn id="6" idx="2"/>
          </p:cNvCxnSpPr>
          <p:nvPr/>
        </p:nvCxnSpPr>
        <p:spPr>
          <a:xfrm flipV="1">
            <a:off x="4271375" y="2085585"/>
            <a:ext cx="1304794" cy="2348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1D1FE480-24DC-2C8A-F2EF-17BF20AD0996}"/>
              </a:ext>
            </a:extLst>
          </p:cNvPr>
          <p:cNvCxnSpPr>
            <a:cxnSpLocks/>
            <a:stCxn id="2" idx="6"/>
            <a:endCxn id="7" idx="2"/>
          </p:cNvCxnSpPr>
          <p:nvPr/>
        </p:nvCxnSpPr>
        <p:spPr>
          <a:xfrm flipV="1">
            <a:off x="4271375" y="3327750"/>
            <a:ext cx="1304794" cy="1106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F6181C3-38A3-1BBF-F00D-FFF4F8258C58}"/>
              </a:ext>
            </a:extLst>
          </p:cNvPr>
          <p:cNvCxnSpPr>
            <a:cxnSpLocks/>
            <a:stCxn id="7" idx="6"/>
            <a:endCxn id="10" idx="2"/>
          </p:cNvCxnSpPr>
          <p:nvPr/>
        </p:nvCxnSpPr>
        <p:spPr>
          <a:xfrm>
            <a:off x="6277627" y="3327750"/>
            <a:ext cx="1429007" cy="1106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C1E84296-ABD9-97E3-70C5-41DB495ED5E6}"/>
              </a:ext>
            </a:extLst>
          </p:cNvPr>
          <p:cNvCxnSpPr>
            <a:cxnSpLocks/>
            <a:stCxn id="6" idx="6"/>
            <a:endCxn id="10" idx="2"/>
          </p:cNvCxnSpPr>
          <p:nvPr/>
        </p:nvCxnSpPr>
        <p:spPr>
          <a:xfrm>
            <a:off x="6277627" y="2085585"/>
            <a:ext cx="1429007" cy="23489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420CED95-B92A-2B71-3BB6-59CB38FCE61C}"/>
              </a:ext>
            </a:extLst>
          </p:cNvPr>
          <p:cNvSpPr txBox="1"/>
          <p:nvPr/>
        </p:nvSpPr>
        <p:spPr>
          <a:xfrm>
            <a:off x="3165952" y="5891592"/>
            <a:ext cx="6223349" cy="369332"/>
          </a:xfrm>
          <a:prstGeom prst="rect">
            <a:avLst/>
          </a:prstGeom>
          <a:noFill/>
        </p:spPr>
        <p:txBody>
          <a:bodyPr wrap="square" rtlCol="0">
            <a:spAutoFit/>
          </a:bodyPr>
          <a:lstStyle/>
          <a:p>
            <a:r>
              <a:rPr lang="en-US"/>
              <a:t>Range: [1]	          [2-11]                              [22-53]</a:t>
            </a:r>
          </a:p>
        </p:txBody>
      </p:sp>
    </p:spTree>
    <p:extLst>
      <p:ext uri="{BB962C8B-B14F-4D97-AF65-F5344CB8AC3E}">
        <p14:creationId xmlns:p14="http://schemas.microsoft.com/office/powerpoint/2010/main" val="427076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EB4B0-66A9-F125-5437-169A2F470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54A3E0-A50A-175A-E49F-B04036AC0464}"/>
              </a:ext>
            </a:extLst>
          </p:cNvPr>
          <p:cNvSpPr>
            <a:spLocks noGrp="1"/>
          </p:cNvSpPr>
          <p:nvPr>
            <p:ph type="title"/>
          </p:nvPr>
        </p:nvSpPr>
        <p:spPr/>
        <p:txBody>
          <a:bodyPr/>
          <a:lstStyle/>
          <a:p>
            <a:r>
              <a:rPr lang="en-US"/>
              <a:t>Initialization</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D45A50-0BDF-D146-D5CE-41688982297B}"/>
                  </a:ext>
                </a:extLst>
              </p:cNvPr>
              <p:cNvSpPr>
                <a:spLocks noGrp="1"/>
              </p:cNvSpPr>
              <p:nvPr>
                <p:ph idx="1"/>
              </p:nvPr>
            </p:nvSpPr>
            <p:spPr>
              <a:xfrm>
                <a:off x="529079" y="1536569"/>
                <a:ext cx="11133841" cy="4956305"/>
              </a:xfrm>
            </p:spPr>
            <p:txBody>
              <a:bodyPr>
                <a:normAutofit lnSpcReduction="10000"/>
              </a:bodyPr>
              <a:lstStyle/>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𝑖𝑛</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a:t>  </a:t>
                </a:r>
              </a:p>
              <a:p>
                <a:pPr marL="457200" lvl="1" indent="0">
                  <a:buNone/>
                </a:pPr>
                <a:endParaRPr lang="en-US"/>
              </a:p>
              <a:p>
                <a:pPr marL="457200" lvl="1" indent="0" algn="ctr">
                  <a:buNone/>
                </a:pP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𝒘</m:t>
                        </m:r>
                      </m:e>
                      <m:sub>
                        <m:r>
                          <a:rPr lang="en-US" b="1" i="1" smtClean="0">
                            <a:solidFill>
                              <a:srgbClr val="0070C0"/>
                            </a:solidFill>
                            <a:latin typeface="Cambria Math" panose="02040503050406030204" pitchFamily="18" charset="0"/>
                          </a:rPr>
                          <m:t>𝒊𝒋</m:t>
                        </m:r>
                      </m:sub>
                    </m:sSub>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𝓝</m:t>
                    </m:r>
                    <m:d>
                      <m:dPr>
                        <m:ctrlPr>
                          <a:rPr lang="en-US" b="1" i="1" smtClean="0">
                            <a:solidFill>
                              <a:srgbClr val="0070C0"/>
                            </a:solidFill>
                            <a:latin typeface="Cambria Math" panose="02040503050406030204" pitchFamily="18" charset="0"/>
                            <a:ea typeface="Cambria Math" panose="02040503050406030204" pitchFamily="18" charset="0"/>
                          </a:rPr>
                        </m:ctrlPr>
                      </m:dPr>
                      <m:e>
                        <m:r>
                          <a:rPr lang="en-US" b="1" i="1" smtClean="0">
                            <a:solidFill>
                              <a:srgbClr val="0070C0"/>
                            </a:solidFill>
                            <a:latin typeface="Cambria Math" panose="02040503050406030204" pitchFamily="18" charset="0"/>
                            <a:ea typeface="Cambria Math" panose="02040503050406030204" pitchFamily="18" charset="0"/>
                          </a:rPr>
                          <m:t>𝟎</m:t>
                        </m:r>
                        <m:r>
                          <a:rPr lang="en-US" b="1" i="1" smtClean="0">
                            <a:solidFill>
                              <a:srgbClr val="0070C0"/>
                            </a:solidFill>
                            <a:latin typeface="Cambria Math" panose="02040503050406030204" pitchFamily="18" charset="0"/>
                            <a:ea typeface="Cambria Math" panose="02040503050406030204" pitchFamily="18" charset="0"/>
                          </a:rPr>
                          <m:t>,</m:t>
                        </m:r>
                        <m:sSup>
                          <m:sSupPr>
                            <m:ctrlPr>
                              <a:rPr lang="en-US" b="1" i="1" smtClean="0">
                                <a:solidFill>
                                  <a:srgbClr val="0070C0"/>
                                </a:solidFill>
                                <a:latin typeface="Cambria Math" panose="02040503050406030204" pitchFamily="18" charset="0"/>
                                <a:ea typeface="Cambria Math" panose="02040503050406030204" pitchFamily="18" charset="0"/>
                              </a:rPr>
                            </m:ctrlPr>
                          </m:sSupPr>
                          <m:e>
                            <m:r>
                              <a:rPr lang="en-US" b="1" i="1" smtClean="0">
                                <a:solidFill>
                                  <a:srgbClr val="0070C0"/>
                                </a:solidFill>
                                <a:latin typeface="Cambria Math" panose="02040503050406030204" pitchFamily="18" charset="0"/>
                                <a:ea typeface="Cambria Math" panose="02040503050406030204" pitchFamily="18" charset="0"/>
                              </a:rPr>
                              <m:t>𝝈</m:t>
                            </m:r>
                          </m:e>
                          <m:sup>
                            <m:r>
                              <a:rPr lang="en-US" b="1" i="1" smtClean="0">
                                <a:solidFill>
                                  <a:srgbClr val="0070C0"/>
                                </a:solidFill>
                                <a:latin typeface="Cambria Math" panose="02040503050406030204" pitchFamily="18" charset="0"/>
                                <a:ea typeface="Cambria Math" panose="02040503050406030204" pitchFamily="18" charset="0"/>
                              </a:rPr>
                              <m:t>𝟐</m:t>
                            </m:r>
                          </m:sup>
                        </m:sSup>
                      </m:e>
                    </m:d>
                  </m:oMath>
                </a14:m>
                <a:r>
                  <a:rPr lang="en-US"/>
                  <a:t> , </a:t>
                </a:r>
                <a14:m>
                  <m:oMath xmlns:m="http://schemas.openxmlformats.org/officeDocument/2006/math">
                    <m:r>
                      <a:rPr lang="en-US" b="1" i="1" smtClean="0">
                        <a:latin typeface="Cambria Math" panose="02040503050406030204" pitchFamily="18" charset="0"/>
                        <a:ea typeface="Cambria Math" panose="02040503050406030204" pitchFamily="18" charset="0"/>
                      </a:rPr>
                      <m:t>𝔼</m:t>
                    </m:r>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𝒋</m:t>
                            </m:r>
                          </m:sub>
                        </m:sSub>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b="1"/>
                  <a:t> </a:t>
                </a:r>
                <a14:m>
                  <m:oMath xmlns:m="http://schemas.openxmlformats.org/officeDocument/2006/math">
                    <m:r>
                      <a:rPr lang="en-US" b="1" i="0" smtClean="0">
                        <a:latin typeface="Cambria Math" panose="02040503050406030204" pitchFamily="18" charset="0"/>
                        <a:ea typeface="Cambria Math" panose="02040503050406030204" pitchFamily="18" charset="0"/>
                      </a:rPr>
                      <m:t>,  </m:t>
                    </m:r>
                    <m:r>
                      <a:rPr lang="en-US" b="1" i="1" smtClean="0">
                        <a:solidFill>
                          <a:srgbClr val="7030A0"/>
                        </a:solidFill>
                        <a:latin typeface="Cambria Math" panose="02040503050406030204" pitchFamily="18" charset="0"/>
                        <a:ea typeface="Cambria Math" panose="02040503050406030204" pitchFamily="18" charset="0"/>
                      </a:rPr>
                      <m:t>𝕍</m:t>
                    </m:r>
                    <m:r>
                      <a:rPr lang="en-US" b="1" i="1" smtClean="0">
                        <a:solidFill>
                          <a:srgbClr val="7030A0"/>
                        </a:solidFill>
                        <a:latin typeface="Cambria Math" panose="02040503050406030204" pitchFamily="18" charset="0"/>
                        <a:ea typeface="Cambria Math" panose="02040503050406030204" pitchFamily="18" charset="0"/>
                      </a:rPr>
                      <m:t>[</m:t>
                    </m:r>
                    <m:sSub>
                      <m:sSubPr>
                        <m:ctrlPr>
                          <a:rPr lang="en-US" b="1" i="1" smtClean="0">
                            <a:solidFill>
                              <a:srgbClr val="7030A0"/>
                            </a:solidFill>
                            <a:latin typeface="Cambria Math" panose="02040503050406030204" pitchFamily="18" charset="0"/>
                            <a:ea typeface="Cambria Math" panose="02040503050406030204" pitchFamily="18" charset="0"/>
                          </a:rPr>
                        </m:ctrlPr>
                      </m:sSubPr>
                      <m:e>
                        <m:r>
                          <a:rPr lang="en-US" b="1" i="1" smtClean="0">
                            <a:solidFill>
                              <a:srgbClr val="7030A0"/>
                            </a:solidFill>
                            <a:latin typeface="Cambria Math" panose="02040503050406030204" pitchFamily="18" charset="0"/>
                            <a:ea typeface="Cambria Math" panose="02040503050406030204" pitchFamily="18" charset="0"/>
                          </a:rPr>
                          <m:t>𝒙</m:t>
                        </m:r>
                      </m:e>
                      <m:sub>
                        <m:r>
                          <a:rPr lang="en-US" b="1" i="1" smtClean="0">
                            <a:solidFill>
                              <a:srgbClr val="7030A0"/>
                            </a:solidFill>
                            <a:latin typeface="Cambria Math" panose="02040503050406030204" pitchFamily="18" charset="0"/>
                            <a:ea typeface="Cambria Math" panose="02040503050406030204" pitchFamily="18" charset="0"/>
                          </a:rPr>
                          <m:t>𝒋</m:t>
                        </m:r>
                      </m:sub>
                    </m:sSub>
                    <m:r>
                      <a:rPr lang="en-US" b="1" i="1" smtClean="0">
                        <a:solidFill>
                          <a:srgbClr val="7030A0"/>
                        </a:solidFill>
                        <a:latin typeface="Cambria Math" panose="02040503050406030204" pitchFamily="18" charset="0"/>
                        <a:ea typeface="Cambria Math" panose="02040503050406030204" pitchFamily="18" charset="0"/>
                      </a:rPr>
                      <m:t>]=</m:t>
                    </m:r>
                    <m:sSup>
                      <m:sSupPr>
                        <m:ctrlPr>
                          <a:rPr lang="en-US" b="1" i="1" smtClean="0">
                            <a:solidFill>
                              <a:srgbClr val="7030A0"/>
                            </a:solidFill>
                            <a:latin typeface="Cambria Math" panose="02040503050406030204" pitchFamily="18" charset="0"/>
                            <a:ea typeface="Cambria Math" panose="02040503050406030204" pitchFamily="18" charset="0"/>
                          </a:rPr>
                        </m:ctrlPr>
                      </m:sSupPr>
                      <m:e>
                        <m:r>
                          <a:rPr lang="en-US" b="1" i="1" smtClean="0">
                            <a:solidFill>
                              <a:srgbClr val="7030A0"/>
                            </a:solidFill>
                            <a:latin typeface="Cambria Math" panose="02040503050406030204" pitchFamily="18" charset="0"/>
                            <a:ea typeface="Cambria Math" panose="02040503050406030204" pitchFamily="18" charset="0"/>
                          </a:rPr>
                          <m:t>𝜸</m:t>
                        </m:r>
                      </m:e>
                      <m:sup>
                        <m:r>
                          <a:rPr lang="en-US" b="1" i="1" smtClean="0">
                            <a:solidFill>
                              <a:srgbClr val="7030A0"/>
                            </a:solidFill>
                            <a:latin typeface="Cambria Math" panose="02040503050406030204" pitchFamily="18" charset="0"/>
                            <a:ea typeface="Cambria Math" panose="02040503050406030204" pitchFamily="18" charset="0"/>
                          </a:rPr>
                          <m:t>𝟐</m:t>
                        </m:r>
                      </m:sup>
                    </m:sSup>
                  </m:oMath>
                </a14:m>
                <a:endParaRPr lang="en-US" b="1"/>
              </a:p>
              <a:p>
                <a:pPr marL="457200" lvl="1" indent="0" algn="ctr">
                  <a:buNone/>
                </a:pPr>
                <a:endParaRPr lang="en-US" b="1"/>
              </a:p>
              <a:p>
                <a:pPr marL="457200" lvl="1" indent="0" algn="ctr">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𝔼</m:t>
                      </m:r>
                      <m:d>
                        <m:dPr>
                          <m:begChr m:val="["/>
                          <m:endChr m:val="]"/>
                          <m:ctrlPr>
                            <a:rPr lang="en-US" b="1" i="1">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𝒐</m:t>
                              </m:r>
                            </m:e>
                            <m:sub>
                              <m:r>
                                <a:rPr lang="en-US" b="1" i="1" smtClean="0">
                                  <a:latin typeface="Cambria Math" panose="02040503050406030204" pitchFamily="18" charset="0"/>
                                  <a:ea typeface="Cambria Math" panose="02040503050406030204" pitchFamily="18" charset="0"/>
                                </a:rPr>
                                <m:t>𝒊</m:t>
                              </m:r>
                            </m:sub>
                          </m:sSub>
                        </m:e>
                      </m:d>
                      <m:r>
                        <a:rPr lang="en-US" b="1" i="1">
                          <a:latin typeface="Cambria Math" panose="02040503050406030204" pitchFamily="18" charset="0"/>
                          <a:ea typeface="Cambria Math" panose="02040503050406030204" pitchFamily="18" charset="0"/>
                        </a:rPr>
                        <m:t>=</m:t>
                      </m:r>
                      <m:nary>
                        <m:naryPr>
                          <m:chr m:val="∑"/>
                          <m:limLoc m:val="subSup"/>
                          <m:ctrlPr>
                            <a:rPr lang="en-US" b="1" i="1" smtClean="0">
                              <a:latin typeface="Cambria Math" panose="02040503050406030204" pitchFamily="18" charset="0"/>
                              <a:ea typeface="Cambria Math" panose="02040503050406030204" pitchFamily="18" charset="0"/>
                            </a:rPr>
                          </m:ctrlPr>
                        </m:naryPr>
                        <m:sub>
                          <m:r>
                            <m:rPr>
                              <m:brk m:alnAt="25"/>
                            </m:rPr>
                            <a:rPr lang="en-US" b="1" i="1" smtClean="0">
                              <a:latin typeface="Cambria Math" panose="02040503050406030204" pitchFamily="18" charset="0"/>
                              <a:ea typeface="Cambria Math" panose="02040503050406030204" pitchFamily="18" charset="0"/>
                            </a:rPr>
                            <m:t>𝒋</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up>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𝒏</m:t>
                              </m:r>
                            </m:e>
                            <m:sub>
                              <m:r>
                                <a:rPr lang="en-US" b="1" i="1" smtClean="0">
                                  <a:latin typeface="Cambria Math" panose="02040503050406030204" pitchFamily="18" charset="0"/>
                                  <a:ea typeface="Cambria Math" panose="02040503050406030204" pitchFamily="18" charset="0"/>
                                </a:rPr>
                                <m:t>𝒊𝒏</m:t>
                              </m:r>
                            </m:sub>
                          </m:sSub>
                        </m:sup>
                        <m:e>
                          <m:r>
                            <a:rPr lang="en-US" b="1" i="1">
                              <a:latin typeface="Cambria Math" panose="02040503050406030204" pitchFamily="18" charset="0"/>
                              <a:ea typeface="Cambria Math" panose="02040503050406030204" pitchFamily="18" charset="0"/>
                            </a:rPr>
                            <m:t>𝔼</m:t>
                          </m:r>
                          <m:d>
                            <m:dPr>
                              <m:begChr m:val="["/>
                              <m:endChr m:val="]"/>
                              <m:ctrlPr>
                                <a:rPr lang="en-US" b="1" i="1">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𝒘</m:t>
                                  </m:r>
                                </m:e>
                                <m:sub>
                                  <m:r>
                                    <a:rPr lang="en-US" b="1" i="1" smtClean="0">
                                      <a:latin typeface="Cambria Math" panose="02040503050406030204" pitchFamily="18" charset="0"/>
                                      <a:ea typeface="Cambria Math" panose="02040503050406030204" pitchFamily="18" charset="0"/>
                                    </a:rPr>
                                    <m:t>𝒊𝒋</m:t>
                                  </m:r>
                                </m:sub>
                              </m:sSub>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𝒋</m:t>
                                  </m:r>
                                </m:sub>
                              </m:sSub>
                            </m:e>
                          </m:d>
                          <m:r>
                            <a:rPr lang="en-US" b="1" i="1">
                              <a:latin typeface="Cambria Math" panose="02040503050406030204" pitchFamily="18" charset="0"/>
                              <a:ea typeface="Cambria Math" panose="02040503050406030204" pitchFamily="18" charset="0"/>
                            </a:rPr>
                            <m:t>=</m:t>
                          </m:r>
                          <m:nary>
                            <m:naryPr>
                              <m:chr m:val="∑"/>
                              <m:limLoc m:val="subSup"/>
                              <m:ctrlPr>
                                <a:rPr lang="en-US" b="1" i="1">
                                  <a:latin typeface="Cambria Math" panose="02040503050406030204" pitchFamily="18" charset="0"/>
                                  <a:ea typeface="Cambria Math" panose="02040503050406030204" pitchFamily="18" charset="0"/>
                                </a:rPr>
                              </m:ctrlPr>
                            </m:naryPr>
                            <m:sub>
                              <m:r>
                                <m:rPr>
                                  <m:brk m:alnAt="25"/>
                                </m:rP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up>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𝒏</m:t>
                                  </m:r>
                                </m:e>
                                <m:sub>
                                  <m:r>
                                    <a:rPr lang="en-US" b="1" i="1">
                                      <a:latin typeface="Cambria Math" panose="02040503050406030204" pitchFamily="18" charset="0"/>
                                      <a:ea typeface="Cambria Math" panose="02040503050406030204" pitchFamily="18" charset="0"/>
                                    </a:rPr>
                                    <m:t>𝒊𝒏</m:t>
                                  </m:r>
                                </m:sub>
                              </m:sSub>
                            </m:sup>
                            <m:e>
                              <m:r>
                                <a:rPr lang="en-US" b="1" i="1">
                                  <a:latin typeface="Cambria Math" panose="02040503050406030204" pitchFamily="18" charset="0"/>
                                  <a:ea typeface="Cambria Math" panose="02040503050406030204" pitchFamily="18" charset="0"/>
                                </a:rPr>
                                <m:t>𝔼</m:t>
                              </m:r>
                              <m:d>
                                <m:dPr>
                                  <m:begChr m:val="["/>
                                  <m:endChr m:val="]"/>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𝒘</m:t>
                                      </m:r>
                                    </m:e>
                                    <m:sub>
                                      <m:r>
                                        <a:rPr lang="en-US" b="1" i="1">
                                          <a:latin typeface="Cambria Math" panose="02040503050406030204" pitchFamily="18" charset="0"/>
                                          <a:ea typeface="Cambria Math" panose="02040503050406030204" pitchFamily="18" charset="0"/>
                                        </a:rPr>
                                        <m:t>𝒊𝒋</m:t>
                                      </m:r>
                                    </m:sub>
                                  </m:sSub>
                                </m:e>
                              </m:d>
                              <m:r>
                                <a:rPr lang="en-US" b="1" i="1" smtClean="0">
                                  <a:latin typeface="Cambria Math" panose="02040503050406030204" pitchFamily="18" charset="0"/>
                                  <a:ea typeface="Cambria Math" panose="02040503050406030204" pitchFamily="18" charset="0"/>
                                </a:rPr>
                                <m:t>𝔼</m:t>
                              </m:r>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𝒋</m:t>
                                      </m:r>
                                    </m:sub>
                                  </m:sSub>
                                </m:e>
                              </m:d>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e>
                          </m:nary>
                        </m:e>
                      </m:nary>
                    </m:oMath>
                  </m:oMathPara>
                </a14:m>
                <a:endParaRPr lang="en-US" b="1">
                  <a:ea typeface="Cambria Math" panose="02040503050406030204" pitchFamily="18" charset="0"/>
                </a:endParaRPr>
              </a:p>
              <a:p>
                <a:pPr marL="457200" lvl="1" indent="0" algn="ctr">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𝕍</m:t>
                      </m:r>
                      <m:d>
                        <m:dPr>
                          <m:begChr m:val="["/>
                          <m:endChr m:val="]"/>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𝒐</m:t>
                              </m:r>
                            </m:e>
                            <m:sub>
                              <m:r>
                                <a:rPr lang="en-US" b="1" i="1" smtClean="0">
                                  <a:latin typeface="Cambria Math" panose="02040503050406030204" pitchFamily="18" charset="0"/>
                                  <a:ea typeface="Cambria Math" panose="02040503050406030204" pitchFamily="18" charset="0"/>
                                </a:rPr>
                                <m:t>𝒊</m:t>
                              </m:r>
                            </m:sub>
                          </m:sSub>
                        </m:e>
                      </m:d>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𝔼</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b="1" i="1" smtClean="0">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𝒐</m:t>
                              </m:r>
                            </m:e>
                            <m:sub>
                              <m:r>
                                <a:rPr lang="en-US" b="1" i="1">
                                  <a:latin typeface="Cambria Math" panose="02040503050406030204" pitchFamily="18" charset="0"/>
                                  <a:ea typeface="Cambria Math" panose="02040503050406030204" pitchFamily="18" charset="0"/>
                                </a:rPr>
                                <m:t>𝒊</m:t>
                              </m:r>
                            </m:sub>
                            <m:sup>
                              <m:r>
                                <a:rPr lang="en-US" b="1" i="1" smtClean="0">
                                  <a:latin typeface="Cambria Math" panose="02040503050406030204" pitchFamily="18" charset="0"/>
                                  <a:ea typeface="Cambria Math" panose="02040503050406030204" pitchFamily="18" charset="0"/>
                                </a:rPr>
                                <m:t>𝟐</m:t>
                              </m:r>
                            </m:sup>
                          </m:sSubSup>
                        </m:e>
                      </m:d>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d>
                            <m:dPr>
                              <m:ctrlPr>
                                <a:rPr lang="en-US" b="1"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𝔼</m:t>
                              </m:r>
                              <m:d>
                                <m:dPr>
                                  <m:begChr m:val="["/>
                                  <m:endChr m:val="]"/>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𝒐</m:t>
                                      </m:r>
                                    </m:e>
                                    <m:sub>
                                      <m:r>
                                        <a:rPr lang="en-US" b="1" i="1">
                                          <a:latin typeface="Cambria Math" panose="02040503050406030204" pitchFamily="18" charset="0"/>
                                          <a:ea typeface="Cambria Math" panose="02040503050406030204" pitchFamily="18" charset="0"/>
                                        </a:rPr>
                                        <m:t>𝒊</m:t>
                                      </m:r>
                                    </m:sub>
                                  </m:sSub>
                                </m:e>
                              </m:d>
                            </m:e>
                          </m:d>
                        </m:e>
                        <m:sup>
                          <m:r>
                            <a:rPr lang="en-US" b="1" i="1" smtClean="0">
                              <a:latin typeface="Cambria Math" panose="02040503050406030204" pitchFamily="18" charset="0"/>
                              <a:ea typeface="Cambria Math" panose="02040503050406030204" pitchFamily="18" charset="0"/>
                            </a:rPr>
                            <m:t>𝟐</m:t>
                          </m:r>
                        </m:sup>
                      </m:sSup>
                      <m:r>
                        <a:rPr lang="en-US" b="1" i="1" smtClean="0">
                          <a:latin typeface="Cambria Math" panose="02040503050406030204" pitchFamily="18" charset="0"/>
                          <a:ea typeface="Cambria Math" panose="02040503050406030204" pitchFamily="18" charset="0"/>
                        </a:rPr>
                        <m:t>=</m:t>
                      </m:r>
                      <m:nary>
                        <m:naryPr>
                          <m:chr m:val="∑"/>
                          <m:limLoc m:val="subSup"/>
                          <m:ctrlPr>
                            <a:rPr lang="en-US" b="1" i="1">
                              <a:latin typeface="Cambria Math" panose="02040503050406030204" pitchFamily="18" charset="0"/>
                              <a:ea typeface="Cambria Math" panose="02040503050406030204" pitchFamily="18" charset="0"/>
                            </a:rPr>
                          </m:ctrlPr>
                        </m:naryPr>
                        <m:sub>
                          <m:r>
                            <m:rPr>
                              <m:brk m:alnAt="25"/>
                            </m:rPr>
                            <a:rPr lang="en-US" b="1" i="1">
                              <a:latin typeface="Cambria Math" panose="02040503050406030204" pitchFamily="18" charset="0"/>
                              <a:ea typeface="Cambria Math" panose="02040503050406030204" pitchFamily="18" charset="0"/>
                            </a:rPr>
                            <m:t>𝒋</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up>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𝒏</m:t>
                              </m:r>
                            </m:e>
                            <m:sub>
                              <m:r>
                                <a:rPr lang="en-US" b="1" i="1">
                                  <a:latin typeface="Cambria Math" panose="02040503050406030204" pitchFamily="18" charset="0"/>
                                  <a:ea typeface="Cambria Math" panose="02040503050406030204" pitchFamily="18" charset="0"/>
                                </a:rPr>
                                <m:t>𝒊𝒏</m:t>
                              </m:r>
                            </m:sub>
                          </m:sSub>
                        </m:sup>
                        <m:e>
                          <m:r>
                            <a:rPr lang="en-US" b="1" i="1">
                              <a:latin typeface="Cambria Math" panose="02040503050406030204" pitchFamily="18" charset="0"/>
                              <a:ea typeface="Cambria Math" panose="02040503050406030204" pitchFamily="18" charset="0"/>
                            </a:rPr>
                            <m:t>𝔼</m:t>
                          </m:r>
                          <m:d>
                            <m:dPr>
                              <m:begChr m:val="["/>
                              <m:endChr m:val="]"/>
                              <m:ctrlPr>
                                <a:rPr lang="en-US" b="1" i="1">
                                  <a:latin typeface="Cambria Math" panose="02040503050406030204" pitchFamily="18" charset="0"/>
                                  <a:ea typeface="Cambria Math" panose="02040503050406030204" pitchFamily="18" charset="0"/>
                                </a:rPr>
                              </m:ctrlPr>
                            </m:dPr>
                            <m:e>
                              <m:sSubSup>
                                <m:sSubSupPr>
                                  <m:ctrlPr>
                                    <a:rPr lang="en-US" b="1" i="1" smtClean="0">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𝒘</m:t>
                                  </m:r>
                                </m:e>
                                <m:sub>
                                  <m:r>
                                    <a:rPr lang="en-US" b="1" i="1">
                                      <a:latin typeface="Cambria Math" panose="02040503050406030204" pitchFamily="18" charset="0"/>
                                      <a:ea typeface="Cambria Math" panose="02040503050406030204" pitchFamily="18" charset="0"/>
                                    </a:rPr>
                                    <m:t>𝒊𝒋</m:t>
                                  </m:r>
                                </m:sub>
                                <m:sup>
                                  <m:r>
                                    <a:rPr lang="en-US" b="1" i="1" smtClean="0">
                                      <a:latin typeface="Cambria Math" panose="02040503050406030204" pitchFamily="18" charset="0"/>
                                      <a:ea typeface="Cambria Math" panose="02040503050406030204" pitchFamily="18" charset="0"/>
                                    </a:rPr>
                                    <m:t>𝟐</m:t>
                                  </m:r>
                                </m:sup>
                              </m:sSubSup>
                              <m:sSubSup>
                                <m:sSubSupPr>
                                  <m:ctrlPr>
                                    <a:rPr lang="en-US" b="1" i="1" smtClean="0">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𝒋</m:t>
                                  </m:r>
                                </m:sub>
                                <m:sup>
                                  <m:r>
                                    <a:rPr lang="en-US" b="1" i="1" smtClean="0">
                                      <a:latin typeface="Cambria Math" panose="02040503050406030204" pitchFamily="18" charset="0"/>
                                      <a:ea typeface="Cambria Math" panose="02040503050406030204" pitchFamily="18" charset="0"/>
                                    </a:rPr>
                                    <m:t>𝟐</m:t>
                                  </m:r>
                                </m:sup>
                              </m:sSubSup>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a:latin typeface="Cambria Math" panose="02040503050406030204" pitchFamily="18" charset="0"/>
                              <a:ea typeface="Cambria Math" panose="02040503050406030204" pitchFamily="18" charset="0"/>
                            </a:rPr>
                            <m:t>=</m:t>
                          </m:r>
                          <m:nary>
                            <m:naryPr>
                              <m:chr m:val="∑"/>
                              <m:limLoc m:val="subSup"/>
                              <m:ctrlPr>
                                <a:rPr lang="en-US" b="1" i="1" smtClean="0">
                                  <a:solidFill>
                                    <a:schemeClr val="accent6"/>
                                  </a:solidFill>
                                  <a:latin typeface="Cambria Math" panose="02040503050406030204" pitchFamily="18" charset="0"/>
                                  <a:ea typeface="Cambria Math" panose="02040503050406030204" pitchFamily="18" charset="0"/>
                                </a:rPr>
                              </m:ctrlPr>
                            </m:naryPr>
                            <m:sub>
                              <m:r>
                                <m:rPr>
                                  <m:brk m:alnAt="25"/>
                                </m:rPr>
                                <a:rPr lang="en-US" b="1" i="1">
                                  <a:solidFill>
                                    <a:schemeClr val="accent6"/>
                                  </a:solidFill>
                                  <a:latin typeface="Cambria Math" panose="02040503050406030204" pitchFamily="18" charset="0"/>
                                  <a:ea typeface="Cambria Math" panose="02040503050406030204" pitchFamily="18" charset="0"/>
                                </a:rPr>
                                <m:t>𝒋</m:t>
                              </m:r>
                              <m:r>
                                <a:rPr lang="en-US" b="1" i="1">
                                  <a:solidFill>
                                    <a:schemeClr val="accent6"/>
                                  </a:solidFill>
                                  <a:latin typeface="Cambria Math" panose="02040503050406030204" pitchFamily="18" charset="0"/>
                                  <a:ea typeface="Cambria Math" panose="02040503050406030204" pitchFamily="18" charset="0"/>
                                </a:rPr>
                                <m:t>=</m:t>
                              </m:r>
                              <m:r>
                                <a:rPr lang="en-US" b="1" i="1">
                                  <a:solidFill>
                                    <a:schemeClr val="accent6"/>
                                  </a:solidFill>
                                  <a:latin typeface="Cambria Math" panose="02040503050406030204" pitchFamily="18" charset="0"/>
                                  <a:ea typeface="Cambria Math" panose="02040503050406030204" pitchFamily="18" charset="0"/>
                                </a:rPr>
                                <m:t>𝟏</m:t>
                              </m:r>
                            </m:sub>
                            <m:sup>
                              <m:sSub>
                                <m:sSubPr>
                                  <m:ctrlPr>
                                    <a:rPr lang="en-US" b="1" i="1">
                                      <a:solidFill>
                                        <a:schemeClr val="accent6"/>
                                      </a:solidFill>
                                      <a:latin typeface="Cambria Math" panose="02040503050406030204" pitchFamily="18" charset="0"/>
                                      <a:ea typeface="Cambria Math" panose="02040503050406030204" pitchFamily="18" charset="0"/>
                                    </a:rPr>
                                  </m:ctrlPr>
                                </m:sSubPr>
                                <m:e>
                                  <m:r>
                                    <a:rPr lang="en-US" b="1" i="1">
                                      <a:solidFill>
                                        <a:schemeClr val="accent6"/>
                                      </a:solidFill>
                                      <a:latin typeface="Cambria Math" panose="02040503050406030204" pitchFamily="18" charset="0"/>
                                      <a:ea typeface="Cambria Math" panose="02040503050406030204" pitchFamily="18" charset="0"/>
                                    </a:rPr>
                                    <m:t>𝒏</m:t>
                                  </m:r>
                                </m:e>
                                <m:sub>
                                  <m:r>
                                    <a:rPr lang="en-US" b="1" i="1">
                                      <a:solidFill>
                                        <a:schemeClr val="accent6"/>
                                      </a:solidFill>
                                      <a:latin typeface="Cambria Math" panose="02040503050406030204" pitchFamily="18" charset="0"/>
                                      <a:ea typeface="Cambria Math" panose="02040503050406030204" pitchFamily="18" charset="0"/>
                                    </a:rPr>
                                    <m:t>𝒊𝒏</m:t>
                                  </m:r>
                                </m:sub>
                              </m:sSub>
                            </m:sup>
                            <m:e>
                              <m:r>
                                <a:rPr lang="en-US" b="1" i="1" smtClean="0">
                                  <a:solidFill>
                                    <a:schemeClr val="accent1"/>
                                  </a:solidFill>
                                  <a:latin typeface="Cambria Math" panose="02040503050406030204" pitchFamily="18" charset="0"/>
                                  <a:ea typeface="Cambria Math" panose="02040503050406030204" pitchFamily="18" charset="0"/>
                                </a:rPr>
                                <m:t>𝔼</m:t>
                              </m:r>
                              <m:d>
                                <m:dPr>
                                  <m:begChr m:val="["/>
                                  <m:endChr m:val="]"/>
                                  <m:ctrlPr>
                                    <a:rPr lang="en-US" b="1" i="1">
                                      <a:solidFill>
                                        <a:schemeClr val="accent1"/>
                                      </a:solidFill>
                                      <a:latin typeface="Cambria Math" panose="02040503050406030204" pitchFamily="18" charset="0"/>
                                      <a:ea typeface="Cambria Math" panose="02040503050406030204" pitchFamily="18" charset="0"/>
                                    </a:rPr>
                                  </m:ctrlPr>
                                </m:dPr>
                                <m:e>
                                  <m:sSubSup>
                                    <m:sSubSupPr>
                                      <m:ctrlPr>
                                        <a:rPr lang="en-US" b="1" i="1" smtClean="0">
                                          <a:solidFill>
                                            <a:schemeClr val="accent1"/>
                                          </a:solidFill>
                                          <a:latin typeface="Cambria Math" panose="02040503050406030204" pitchFamily="18" charset="0"/>
                                          <a:ea typeface="Cambria Math" panose="02040503050406030204" pitchFamily="18" charset="0"/>
                                        </a:rPr>
                                      </m:ctrlPr>
                                    </m:sSubSupPr>
                                    <m:e>
                                      <m:r>
                                        <a:rPr lang="en-US" b="1" i="1">
                                          <a:solidFill>
                                            <a:schemeClr val="accent1"/>
                                          </a:solidFill>
                                          <a:latin typeface="Cambria Math" panose="02040503050406030204" pitchFamily="18" charset="0"/>
                                          <a:ea typeface="Cambria Math" panose="02040503050406030204" pitchFamily="18" charset="0"/>
                                        </a:rPr>
                                        <m:t>𝒘</m:t>
                                      </m:r>
                                    </m:e>
                                    <m:sub>
                                      <m:r>
                                        <a:rPr lang="en-US" b="1" i="1">
                                          <a:solidFill>
                                            <a:schemeClr val="accent1"/>
                                          </a:solidFill>
                                          <a:latin typeface="Cambria Math" panose="02040503050406030204" pitchFamily="18" charset="0"/>
                                          <a:ea typeface="Cambria Math" panose="02040503050406030204" pitchFamily="18" charset="0"/>
                                        </a:rPr>
                                        <m:t>𝒊𝒋</m:t>
                                      </m:r>
                                    </m:sub>
                                    <m:sup>
                                      <m:r>
                                        <a:rPr lang="en-US" b="1" i="1" smtClean="0">
                                          <a:solidFill>
                                            <a:schemeClr val="accent1"/>
                                          </a:solidFill>
                                          <a:latin typeface="Cambria Math" panose="02040503050406030204" pitchFamily="18" charset="0"/>
                                          <a:ea typeface="Cambria Math" panose="02040503050406030204" pitchFamily="18" charset="0"/>
                                        </a:rPr>
                                        <m:t>𝟐</m:t>
                                      </m:r>
                                    </m:sup>
                                  </m:sSubSup>
                                </m:e>
                              </m:d>
                              <m:r>
                                <a:rPr lang="en-US" b="1" i="1" smtClean="0">
                                  <a:solidFill>
                                    <a:srgbClr val="7030A0"/>
                                  </a:solidFill>
                                  <a:latin typeface="Cambria Math" panose="02040503050406030204" pitchFamily="18" charset="0"/>
                                  <a:ea typeface="Cambria Math" panose="02040503050406030204" pitchFamily="18" charset="0"/>
                                </a:rPr>
                                <m:t>𝔼</m:t>
                              </m:r>
                              <m:d>
                                <m:dPr>
                                  <m:begChr m:val="["/>
                                  <m:endChr m:val="]"/>
                                  <m:ctrlPr>
                                    <a:rPr lang="en-US" b="1" i="1">
                                      <a:solidFill>
                                        <a:srgbClr val="7030A0"/>
                                      </a:solidFill>
                                      <a:latin typeface="Cambria Math" panose="02040503050406030204" pitchFamily="18" charset="0"/>
                                      <a:ea typeface="Cambria Math" panose="02040503050406030204" pitchFamily="18" charset="0"/>
                                    </a:rPr>
                                  </m:ctrlPr>
                                </m:dPr>
                                <m:e>
                                  <m:sSubSup>
                                    <m:sSubSupPr>
                                      <m:ctrlPr>
                                        <a:rPr lang="en-US" b="1" i="1" smtClean="0">
                                          <a:solidFill>
                                            <a:srgbClr val="7030A0"/>
                                          </a:solidFill>
                                          <a:latin typeface="Cambria Math" panose="02040503050406030204" pitchFamily="18" charset="0"/>
                                          <a:ea typeface="Cambria Math" panose="02040503050406030204" pitchFamily="18" charset="0"/>
                                        </a:rPr>
                                      </m:ctrlPr>
                                    </m:sSubSupPr>
                                    <m:e>
                                      <m:r>
                                        <a:rPr lang="en-US" b="1" i="1">
                                          <a:solidFill>
                                            <a:srgbClr val="7030A0"/>
                                          </a:solidFill>
                                          <a:latin typeface="Cambria Math" panose="02040503050406030204" pitchFamily="18" charset="0"/>
                                          <a:ea typeface="Cambria Math" panose="02040503050406030204" pitchFamily="18" charset="0"/>
                                        </a:rPr>
                                        <m:t>𝒙</m:t>
                                      </m:r>
                                    </m:e>
                                    <m:sub>
                                      <m:r>
                                        <a:rPr lang="en-US" b="1" i="1">
                                          <a:solidFill>
                                            <a:srgbClr val="7030A0"/>
                                          </a:solidFill>
                                          <a:latin typeface="Cambria Math" panose="02040503050406030204" pitchFamily="18" charset="0"/>
                                          <a:ea typeface="Cambria Math" panose="02040503050406030204" pitchFamily="18" charset="0"/>
                                        </a:rPr>
                                        <m:t>𝒋</m:t>
                                      </m:r>
                                    </m:sub>
                                    <m:sup>
                                      <m:r>
                                        <a:rPr lang="en-US" b="1" i="1" smtClean="0">
                                          <a:solidFill>
                                            <a:srgbClr val="7030A0"/>
                                          </a:solidFill>
                                          <a:latin typeface="Cambria Math" panose="02040503050406030204" pitchFamily="18" charset="0"/>
                                          <a:ea typeface="Cambria Math" panose="02040503050406030204" pitchFamily="18" charset="0"/>
                                        </a:rPr>
                                        <m:t>𝟐</m:t>
                                      </m:r>
                                    </m:sup>
                                  </m:sSubSup>
                                </m:e>
                              </m:d>
                              <m:r>
                                <a:rPr lang="en-US" b="1" i="1" smtClean="0">
                                  <a:solidFill>
                                    <a:schemeClr val="tx1"/>
                                  </a:solidFill>
                                  <a:latin typeface="Cambria Math" panose="02040503050406030204" pitchFamily="18" charset="0"/>
                                  <a:ea typeface="Cambria Math" panose="02040503050406030204" pitchFamily="18" charset="0"/>
                                </a:rPr>
                                <m:t>=</m:t>
                              </m:r>
                              <m:sSub>
                                <m:sSubPr>
                                  <m:ctrlPr>
                                    <a:rPr lang="en-US" b="1" i="1" smtClean="0">
                                      <a:solidFill>
                                        <a:schemeClr val="accent6"/>
                                      </a:solidFill>
                                      <a:latin typeface="Cambria Math" panose="02040503050406030204" pitchFamily="18" charset="0"/>
                                      <a:ea typeface="Cambria Math" panose="02040503050406030204" pitchFamily="18" charset="0"/>
                                    </a:rPr>
                                  </m:ctrlPr>
                                </m:sSubPr>
                                <m:e>
                                  <m:r>
                                    <a:rPr lang="en-US" b="1" i="1" smtClean="0">
                                      <a:solidFill>
                                        <a:schemeClr val="accent6"/>
                                      </a:solidFill>
                                      <a:latin typeface="Cambria Math" panose="02040503050406030204" pitchFamily="18" charset="0"/>
                                      <a:ea typeface="Cambria Math" panose="02040503050406030204" pitchFamily="18" charset="0"/>
                                    </a:rPr>
                                    <m:t>𝒏</m:t>
                                  </m:r>
                                </m:e>
                                <m:sub>
                                  <m:r>
                                    <a:rPr lang="en-US" b="1" i="1" smtClean="0">
                                      <a:solidFill>
                                        <a:schemeClr val="accent6"/>
                                      </a:solidFill>
                                      <a:latin typeface="Cambria Math" panose="02040503050406030204" pitchFamily="18" charset="0"/>
                                      <a:ea typeface="Cambria Math" panose="02040503050406030204" pitchFamily="18" charset="0"/>
                                    </a:rPr>
                                    <m:t>𝒊𝒏</m:t>
                                  </m:r>
                                </m:sub>
                              </m:sSub>
                              <m:sSup>
                                <m:sSupPr>
                                  <m:ctrlPr>
                                    <a:rPr lang="en-US" b="1" i="1" smtClean="0">
                                      <a:solidFill>
                                        <a:schemeClr val="accent1"/>
                                      </a:solidFill>
                                      <a:latin typeface="Cambria Math" panose="02040503050406030204" pitchFamily="18" charset="0"/>
                                      <a:ea typeface="Cambria Math" panose="02040503050406030204" pitchFamily="18" charset="0"/>
                                    </a:rPr>
                                  </m:ctrlPr>
                                </m:sSupPr>
                                <m:e>
                                  <m:r>
                                    <a:rPr lang="en-US" b="1" i="1" smtClean="0">
                                      <a:solidFill>
                                        <a:schemeClr val="accent1"/>
                                      </a:solidFill>
                                      <a:latin typeface="Cambria Math" panose="02040503050406030204" pitchFamily="18" charset="0"/>
                                      <a:ea typeface="Cambria Math" panose="02040503050406030204" pitchFamily="18" charset="0"/>
                                    </a:rPr>
                                    <m:t>𝝈</m:t>
                                  </m:r>
                                </m:e>
                                <m:sup>
                                  <m:r>
                                    <a:rPr lang="en-US" b="1" i="1" smtClean="0">
                                      <a:solidFill>
                                        <a:schemeClr val="accent1"/>
                                      </a:solidFill>
                                      <a:latin typeface="Cambria Math" panose="02040503050406030204" pitchFamily="18" charset="0"/>
                                      <a:ea typeface="Cambria Math" panose="02040503050406030204" pitchFamily="18" charset="0"/>
                                    </a:rPr>
                                    <m:t>𝟐</m:t>
                                  </m:r>
                                </m:sup>
                              </m:sSup>
                              <m:sSup>
                                <m:sSupPr>
                                  <m:ctrlPr>
                                    <a:rPr lang="en-US" b="1" i="1" smtClean="0">
                                      <a:solidFill>
                                        <a:srgbClr val="7030A0"/>
                                      </a:solidFill>
                                      <a:latin typeface="Cambria Math" panose="02040503050406030204" pitchFamily="18" charset="0"/>
                                      <a:ea typeface="Cambria Math" panose="02040503050406030204" pitchFamily="18" charset="0"/>
                                    </a:rPr>
                                  </m:ctrlPr>
                                </m:sSupPr>
                                <m:e>
                                  <m:r>
                                    <a:rPr lang="en-US" b="1" i="1" smtClean="0">
                                      <a:solidFill>
                                        <a:srgbClr val="7030A0"/>
                                      </a:solidFill>
                                      <a:latin typeface="Cambria Math" panose="02040503050406030204" pitchFamily="18" charset="0"/>
                                      <a:ea typeface="Cambria Math" panose="02040503050406030204" pitchFamily="18" charset="0"/>
                                    </a:rPr>
                                    <m:t>𝜸</m:t>
                                  </m:r>
                                </m:e>
                                <m:sup>
                                  <m:r>
                                    <a:rPr lang="en-US" b="1" i="1" smtClean="0">
                                      <a:solidFill>
                                        <a:srgbClr val="7030A0"/>
                                      </a:solidFill>
                                      <a:latin typeface="Cambria Math" panose="02040503050406030204" pitchFamily="18" charset="0"/>
                                      <a:ea typeface="Cambria Math" panose="02040503050406030204" pitchFamily="18" charset="0"/>
                                    </a:rPr>
                                    <m:t>𝟐</m:t>
                                  </m:r>
                                </m:sup>
                              </m:sSup>
                            </m:e>
                          </m:nary>
                        </m:e>
                      </m:nary>
                    </m:oMath>
                  </m:oMathPara>
                </a14:m>
                <a:endParaRPr lang="en-US" b="1"/>
              </a:p>
              <a:p>
                <a:pPr marL="457200" lvl="1" indent="0" algn="ctr">
                  <a:buNone/>
                </a:pPr>
                <a:endParaRPr lang="en-US" b="1"/>
              </a:p>
              <a:p>
                <a:pPr lvl="1">
                  <a:buFont typeface="Wingdings" panose="05000000000000000000" pitchFamily="2" charset="2"/>
                  <a:buChar char="Ø"/>
                </a:pPr>
                <a:r>
                  <a:rPr lang="en-US"/>
                  <a:t>To keep the output variance from blowing up, we need to ensure </a:t>
                </a:r>
                <a14:m>
                  <m:oMath xmlns:m="http://schemas.openxmlformats.org/officeDocument/2006/math">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𝒊𝒏</m:t>
                        </m:r>
                      </m:sub>
                    </m:sSub>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i="1">
                            <a:solidFill>
                              <a:srgbClr val="FF0000"/>
                            </a:solidFill>
                            <a:latin typeface="Cambria Math" panose="02040503050406030204" pitchFamily="18" charset="0"/>
                            <a:ea typeface="Cambria Math" panose="02040503050406030204" pitchFamily="18" charset="0"/>
                          </a:rPr>
                          <m:t>𝝈</m:t>
                        </m:r>
                      </m:e>
                      <m:sup>
                        <m:r>
                          <a:rPr lang="en-US" b="1" i="1">
                            <a:solidFill>
                              <a:srgbClr val="FF0000"/>
                            </a:solidFill>
                            <a:latin typeface="Cambria Math" panose="02040503050406030204" pitchFamily="18" charset="0"/>
                            <a:ea typeface="Cambria Math" panose="02040503050406030204" pitchFamily="18" charset="0"/>
                          </a:rPr>
                          <m:t>𝟐</m:t>
                        </m:r>
                      </m:sup>
                    </m:sSup>
                    <m:r>
                      <a:rPr lang="en-US" b="0" i="0" smtClean="0">
                        <a:solidFill>
                          <a:srgbClr val="FF0000"/>
                        </a:solidFill>
                        <a:latin typeface="Cambria Math" panose="02040503050406030204" pitchFamily="18" charset="0"/>
                        <a:ea typeface="Cambria Math" panose="02040503050406030204" pitchFamily="18" charset="0"/>
                      </a:rPr>
                      <m:t>=1</m:t>
                    </m:r>
                  </m:oMath>
                </a14:m>
                <a:r>
                  <a:rPr lang="en-US">
                    <a:solidFill>
                      <a:srgbClr val="FF0000"/>
                    </a:solidFill>
                  </a:rPr>
                  <a:t> </a:t>
                </a:r>
                <a:r>
                  <a:rPr lang="en-US"/>
                  <a:t>(or some other constant)</a:t>
                </a:r>
              </a:p>
              <a:p>
                <a:pPr lvl="1"/>
                <a:r>
                  <a:rPr lang="en-US"/>
                  <a:t>Considering the backwards pass, the variance of the gradients can also blow up unless </a:t>
                </a:r>
                <a14:m>
                  <m:oMath xmlns:m="http://schemas.openxmlformats.org/officeDocument/2006/math">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smtClean="0">
                            <a:solidFill>
                              <a:srgbClr val="FF0000"/>
                            </a:solidFill>
                            <a:latin typeface="Cambria Math" panose="02040503050406030204" pitchFamily="18" charset="0"/>
                            <a:ea typeface="Cambria Math" panose="02040503050406030204" pitchFamily="18" charset="0"/>
                          </a:rPr>
                          <m:t>𝒐𝒖𝒕</m:t>
                        </m:r>
                      </m:sub>
                    </m:sSub>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i="1">
                            <a:solidFill>
                              <a:srgbClr val="FF0000"/>
                            </a:solidFill>
                            <a:latin typeface="Cambria Math" panose="02040503050406030204" pitchFamily="18" charset="0"/>
                            <a:ea typeface="Cambria Math" panose="02040503050406030204" pitchFamily="18" charset="0"/>
                          </a:rPr>
                          <m:t>𝝈</m:t>
                        </m:r>
                      </m:e>
                      <m:sup>
                        <m:r>
                          <a:rPr lang="en-US" b="1" i="1">
                            <a:solidFill>
                              <a:srgbClr val="FF0000"/>
                            </a:solidFill>
                            <a:latin typeface="Cambria Math" panose="02040503050406030204" pitchFamily="18" charset="0"/>
                            <a:ea typeface="Cambria Math" panose="02040503050406030204" pitchFamily="18" charset="0"/>
                          </a:rPr>
                          <m:t>𝟐</m:t>
                        </m:r>
                      </m:sup>
                    </m:sSup>
                    <m:r>
                      <a:rPr lang="en-US">
                        <a:solidFill>
                          <a:srgbClr val="FF0000"/>
                        </a:solidFill>
                        <a:latin typeface="Cambria Math" panose="02040503050406030204" pitchFamily="18" charset="0"/>
                        <a:ea typeface="Cambria Math" panose="02040503050406030204" pitchFamily="18" charset="0"/>
                      </a:rPr>
                      <m:t>=1</m:t>
                    </m:r>
                  </m:oMath>
                </a14:m>
                <a:r>
                  <a:rPr lang="en-US">
                    <a:solidFill>
                      <a:srgbClr val="FF0000"/>
                    </a:solidFill>
                  </a:rPr>
                  <a:t> </a:t>
                </a:r>
                <a:endParaRPr lang="en-US"/>
              </a:p>
              <a:p>
                <a:endParaRPr lang="en-GB"/>
              </a:p>
            </p:txBody>
          </p:sp>
        </mc:Choice>
        <mc:Fallback>
          <p:sp>
            <p:nvSpPr>
              <p:cNvPr id="3" name="Content Placeholder 2">
                <a:extLst>
                  <a:ext uri="{FF2B5EF4-FFF2-40B4-BE49-F238E27FC236}">
                    <a16:creationId xmlns:a16="http://schemas.microsoft.com/office/drawing/2014/main" id="{5BD45A50-0BDF-D146-D5CE-41688982297B}"/>
                  </a:ext>
                </a:extLst>
              </p:cNvPr>
              <p:cNvSpPr>
                <a:spLocks noGrp="1" noRot="1" noChangeAspect="1" noMove="1" noResize="1" noEditPoints="1" noAdjustHandles="1" noChangeArrowheads="1" noChangeShapeType="1" noTextEdit="1"/>
              </p:cNvSpPr>
              <p:nvPr>
                <p:ph idx="1"/>
              </p:nvPr>
            </p:nvSpPr>
            <p:spPr>
              <a:xfrm>
                <a:off x="529079" y="1536569"/>
                <a:ext cx="11133841" cy="4956305"/>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841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07DB7-B770-B0E6-730F-267635E0B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4EF87-33C5-55DF-408D-7E781E883DC0}"/>
              </a:ext>
            </a:extLst>
          </p:cNvPr>
          <p:cNvSpPr>
            <a:spLocks noGrp="1"/>
          </p:cNvSpPr>
          <p:nvPr>
            <p:ph type="title"/>
          </p:nvPr>
        </p:nvSpPr>
        <p:spPr/>
        <p:txBody>
          <a:bodyPr/>
          <a:lstStyle/>
          <a:p>
            <a:r>
              <a:rPr lang="en-US"/>
              <a:t>Initialization</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DF893E-9B53-A79C-04FE-97FA9A217A75}"/>
                  </a:ext>
                </a:extLst>
              </p:cNvPr>
              <p:cNvSpPr>
                <a:spLocks noGrp="1"/>
              </p:cNvSpPr>
              <p:nvPr>
                <p:ph idx="1"/>
              </p:nvPr>
            </p:nvSpPr>
            <p:spPr>
              <a:xfrm>
                <a:off x="529079" y="1536569"/>
                <a:ext cx="11133841" cy="4956305"/>
              </a:xfrm>
            </p:spPr>
            <p:txBody>
              <a:bodyPr>
                <a:normAutofit/>
              </a:bodyPr>
              <a:lstStyle/>
              <a:p>
                <a:pPr marL="0" indent="0" algn="ctr">
                  <a:buNone/>
                </a:pPr>
                <a14:m>
                  <m:oMath xmlns:m="http://schemas.openxmlformats.org/officeDocument/2006/math">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𝒊𝒏</m:t>
                        </m:r>
                      </m:sub>
                    </m:sSub>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i="1">
                            <a:solidFill>
                              <a:srgbClr val="FF0000"/>
                            </a:solidFill>
                            <a:latin typeface="Cambria Math" panose="02040503050406030204" pitchFamily="18" charset="0"/>
                            <a:ea typeface="Cambria Math" panose="02040503050406030204" pitchFamily="18" charset="0"/>
                          </a:rPr>
                          <m:t>𝝈</m:t>
                        </m:r>
                      </m:e>
                      <m:sup>
                        <m:r>
                          <a:rPr lang="en-US" b="1" i="1">
                            <a:solidFill>
                              <a:srgbClr val="FF0000"/>
                            </a:solidFill>
                            <a:latin typeface="Cambria Math" panose="02040503050406030204" pitchFamily="18" charset="0"/>
                            <a:ea typeface="Cambria Math" panose="02040503050406030204" pitchFamily="18" charset="0"/>
                          </a:rPr>
                          <m:t>𝟐</m:t>
                        </m:r>
                      </m:sup>
                    </m:sSup>
                    <m:r>
                      <a:rPr lang="en-US">
                        <a:solidFill>
                          <a:srgbClr val="FF0000"/>
                        </a:solidFill>
                        <a:latin typeface="Cambria Math" panose="02040503050406030204" pitchFamily="18" charset="0"/>
                        <a:ea typeface="Cambria Math" panose="02040503050406030204" pitchFamily="18" charset="0"/>
                      </a:rPr>
                      <m:t>=1</m:t>
                    </m:r>
                  </m:oMath>
                </a14:m>
                <a:r>
                  <a:rPr lang="en-US">
                    <a:solidFill>
                      <a:srgbClr val="FF0000"/>
                    </a:solidFill>
                  </a:rPr>
                  <a:t> </a:t>
                </a:r>
                <a:r>
                  <a:rPr lang="en-US"/>
                  <a:t>and</a:t>
                </a:r>
                <a14:m>
                  <m:oMath xmlns:m="http://schemas.openxmlformats.org/officeDocument/2006/math">
                    <m:r>
                      <a:rPr lang="en-US">
                        <a:solidFill>
                          <a:srgbClr val="FF0000"/>
                        </a:solidFill>
                        <a:latin typeface="Cambria Math" panose="02040503050406030204" pitchFamily="18" charset="0"/>
                        <a:ea typeface="Cambria Math" panose="02040503050406030204" pitchFamily="18" charset="0"/>
                      </a:rPr>
                      <m:t> </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𝒐𝒖𝒕</m:t>
                        </m:r>
                      </m:sub>
                    </m:sSub>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i="1">
                            <a:solidFill>
                              <a:srgbClr val="FF0000"/>
                            </a:solidFill>
                            <a:latin typeface="Cambria Math" panose="02040503050406030204" pitchFamily="18" charset="0"/>
                            <a:ea typeface="Cambria Math" panose="02040503050406030204" pitchFamily="18" charset="0"/>
                          </a:rPr>
                          <m:t>𝝈</m:t>
                        </m:r>
                      </m:e>
                      <m:sup>
                        <m:r>
                          <a:rPr lang="en-US" b="1" i="1">
                            <a:solidFill>
                              <a:srgbClr val="FF0000"/>
                            </a:solidFill>
                            <a:latin typeface="Cambria Math" panose="02040503050406030204" pitchFamily="18" charset="0"/>
                            <a:ea typeface="Cambria Math" panose="02040503050406030204" pitchFamily="18" charset="0"/>
                          </a:rPr>
                          <m:t>𝟐</m:t>
                        </m:r>
                      </m:sup>
                    </m:sSup>
                    <m:r>
                      <a:rPr lang="en-US">
                        <a:solidFill>
                          <a:srgbClr val="FF0000"/>
                        </a:solidFill>
                        <a:latin typeface="Cambria Math" panose="02040503050406030204" pitchFamily="18" charset="0"/>
                        <a:ea typeface="Cambria Math" panose="02040503050406030204" pitchFamily="18" charset="0"/>
                      </a:rPr>
                      <m:t>=1</m:t>
                    </m:r>
                  </m:oMath>
                </a14:m>
                <a:r>
                  <a:rPr lang="en-US">
                    <a:solidFill>
                      <a:srgbClr val="FF0000"/>
                    </a:solidFill>
                  </a:rPr>
                  <a:t> </a:t>
                </a:r>
                <a:endParaRPr lang="en-US"/>
              </a:p>
              <a:p>
                <a:endParaRPr lang="en-US"/>
              </a:p>
              <a:p>
                <a:r>
                  <a:rPr lang="en-US"/>
                  <a:t>To satisfy both requirements at once, we set:</a:t>
                </a:r>
              </a:p>
              <a:p>
                <a:pPr marL="0" indent="0" algn="ctr">
                  <a:buNone/>
                </a:pPr>
                <a:r>
                  <a:rPr lang="en-US"/>
                  <a:t> </a:t>
                </a:r>
                <a14:m>
                  <m:oMath xmlns:m="http://schemas.openxmlformats.org/officeDocument/2006/math">
                    <m:f>
                      <m:fPr>
                        <m:ctrlPr>
                          <a:rPr lang="en-US" b="1" i="1" dirty="0" smtClean="0">
                            <a:solidFill>
                              <a:srgbClr val="7030A0"/>
                            </a:solidFill>
                            <a:latin typeface="Cambria Math" panose="02040503050406030204" pitchFamily="18" charset="0"/>
                          </a:rPr>
                        </m:ctrlPr>
                      </m:fPr>
                      <m:num>
                        <m:r>
                          <a:rPr lang="en-US" b="1" i="1" dirty="0" smtClean="0">
                            <a:solidFill>
                              <a:srgbClr val="7030A0"/>
                            </a:solidFill>
                            <a:latin typeface="Cambria Math" panose="02040503050406030204" pitchFamily="18" charset="0"/>
                          </a:rPr>
                          <m:t>𝟏</m:t>
                        </m:r>
                      </m:num>
                      <m:den>
                        <m:r>
                          <a:rPr lang="en-US" b="1" i="1" dirty="0" smtClean="0">
                            <a:solidFill>
                              <a:srgbClr val="7030A0"/>
                            </a:solidFill>
                            <a:latin typeface="Cambria Math" panose="02040503050406030204" pitchFamily="18" charset="0"/>
                          </a:rPr>
                          <m:t>𝟐</m:t>
                        </m:r>
                      </m:den>
                    </m:f>
                    <m:r>
                      <a:rPr lang="en-US" b="1" i="1" dirty="0" smtClean="0">
                        <a:solidFill>
                          <a:srgbClr val="7030A0"/>
                        </a:solidFill>
                        <a:latin typeface="Cambria Math" panose="02040503050406030204" pitchFamily="18" charset="0"/>
                      </a:rPr>
                      <m:t> </m:t>
                    </m:r>
                    <m:d>
                      <m:dPr>
                        <m:ctrlPr>
                          <a:rPr lang="en-US" b="1" i="1" dirty="0">
                            <a:solidFill>
                              <a:srgbClr val="7030A0"/>
                            </a:solidFill>
                            <a:latin typeface="Cambria Math" panose="02040503050406030204" pitchFamily="18" charset="0"/>
                          </a:rPr>
                        </m:ctrlPr>
                      </m:dPr>
                      <m:e>
                        <m:sSub>
                          <m:sSubPr>
                            <m:ctrlPr>
                              <a:rPr lang="en-US" b="1" i="1" dirty="0" err="1" smtClean="0">
                                <a:solidFill>
                                  <a:srgbClr val="7030A0"/>
                                </a:solidFill>
                                <a:latin typeface="Cambria Math" panose="02040503050406030204" pitchFamily="18" charset="0"/>
                              </a:rPr>
                            </m:ctrlPr>
                          </m:sSubPr>
                          <m:e>
                            <m:r>
                              <a:rPr lang="en-US" b="1" i="1" dirty="0" err="1" smtClean="0">
                                <a:solidFill>
                                  <a:srgbClr val="7030A0"/>
                                </a:solidFill>
                                <a:latin typeface="Cambria Math" panose="02040503050406030204" pitchFamily="18" charset="0"/>
                              </a:rPr>
                              <m:t>𝒏</m:t>
                            </m:r>
                          </m:e>
                          <m:sub>
                            <m:r>
                              <a:rPr lang="en-US" b="1" i="1" dirty="0" err="1" smtClean="0">
                                <a:solidFill>
                                  <a:srgbClr val="7030A0"/>
                                </a:solidFill>
                                <a:latin typeface="Cambria Math" panose="02040503050406030204" pitchFamily="18" charset="0"/>
                              </a:rPr>
                              <m:t>𝒊𝒏</m:t>
                            </m:r>
                          </m:sub>
                        </m:sSub>
                        <m:r>
                          <a:rPr lang="en-US" b="1" i="1" dirty="0" smtClean="0">
                            <a:solidFill>
                              <a:srgbClr val="7030A0"/>
                            </a:solidFill>
                            <a:latin typeface="Cambria Math" panose="02040503050406030204" pitchFamily="18" charset="0"/>
                          </a:rPr>
                          <m:t> </m:t>
                        </m:r>
                        <m:r>
                          <a:rPr lang="en-US" b="1" i="1" dirty="0">
                            <a:solidFill>
                              <a:srgbClr val="7030A0"/>
                            </a:solidFill>
                            <a:latin typeface="Cambria Math" panose="02040503050406030204" pitchFamily="18" charset="0"/>
                          </a:rPr>
                          <m:t>+ </m:t>
                        </m:r>
                        <m:sSub>
                          <m:sSubPr>
                            <m:ctrlPr>
                              <a:rPr lang="en-US" b="1" i="1" dirty="0" err="1" smtClean="0">
                                <a:solidFill>
                                  <a:srgbClr val="7030A0"/>
                                </a:solidFill>
                                <a:latin typeface="Cambria Math" panose="02040503050406030204" pitchFamily="18" charset="0"/>
                              </a:rPr>
                            </m:ctrlPr>
                          </m:sSubPr>
                          <m:e>
                            <m:r>
                              <a:rPr lang="en-US" b="1" i="1" dirty="0" err="1" smtClean="0">
                                <a:solidFill>
                                  <a:srgbClr val="7030A0"/>
                                </a:solidFill>
                                <a:latin typeface="Cambria Math" panose="02040503050406030204" pitchFamily="18" charset="0"/>
                              </a:rPr>
                              <m:t>𝒏</m:t>
                            </m:r>
                          </m:e>
                          <m:sub>
                            <m:r>
                              <a:rPr lang="en-US" b="1" i="1" dirty="0" err="1" smtClean="0">
                                <a:solidFill>
                                  <a:srgbClr val="7030A0"/>
                                </a:solidFill>
                                <a:latin typeface="Cambria Math" panose="02040503050406030204" pitchFamily="18" charset="0"/>
                              </a:rPr>
                              <m:t>𝒐𝒖𝒕</m:t>
                            </m:r>
                          </m:sub>
                        </m:sSub>
                      </m:e>
                    </m:d>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𝝈</m:t>
                        </m:r>
                      </m:e>
                      <m:sup>
                        <m:r>
                          <a:rPr lang="en-US" b="1" i="1" dirty="0" smtClean="0">
                            <a:solidFill>
                              <a:srgbClr val="7030A0"/>
                            </a:solidFill>
                            <a:latin typeface="Cambria Math" panose="02040503050406030204" pitchFamily="18" charset="0"/>
                          </a:rPr>
                          <m:t>𝟐</m:t>
                        </m:r>
                      </m:sup>
                    </m:sSup>
                    <m:r>
                      <a:rPr lang="en-US" b="1" i="1" dirty="0">
                        <a:solidFill>
                          <a:srgbClr val="7030A0"/>
                        </a:solidFill>
                        <a:latin typeface="Cambria Math" panose="02040503050406030204" pitchFamily="18" charset="0"/>
                      </a:rPr>
                      <m:t>=</m:t>
                    </m:r>
                    <m:r>
                      <a:rPr lang="en-US" b="1" i="1" dirty="0">
                        <a:solidFill>
                          <a:srgbClr val="7030A0"/>
                        </a:solidFill>
                        <a:latin typeface="Cambria Math" panose="02040503050406030204" pitchFamily="18" charset="0"/>
                      </a:rPr>
                      <m:t>𝟏</m:t>
                    </m:r>
                  </m:oMath>
                </a14:m>
                <a:r>
                  <a:rPr lang="en-US"/>
                  <a:t> </a:t>
                </a:r>
              </a:p>
              <a:p>
                <a:r>
                  <a:rPr lang="en-US"/>
                  <a:t>Equivalently:</a:t>
                </a:r>
              </a:p>
              <a:p>
                <a:pPr marL="0" indent="0" algn="ctr">
                  <a:buNone/>
                </a:pPr>
                <a:r>
                  <a:rPr lang="en-US"/>
                  <a:t> </a:t>
                </a:r>
                <a14:m>
                  <m:oMath xmlns:m="http://schemas.openxmlformats.org/officeDocument/2006/math">
                    <m:sSup>
                      <m:sSupPr>
                        <m:ctrlPr>
                          <a:rPr lang="en-US" b="1" i="1" smtClean="0">
                            <a:solidFill>
                              <a:srgbClr val="7030A0"/>
                            </a:solidFill>
                            <a:latin typeface="Cambria Math" panose="02040503050406030204" pitchFamily="18" charset="0"/>
                          </a:rPr>
                        </m:ctrlPr>
                      </m:sSupPr>
                      <m:e>
                        <m:r>
                          <a:rPr lang="en-US" b="1" i="1" smtClean="0">
                            <a:solidFill>
                              <a:srgbClr val="7030A0"/>
                            </a:solidFill>
                            <a:latin typeface="Cambria Math" panose="02040503050406030204" pitchFamily="18" charset="0"/>
                          </a:rPr>
                          <m:t>𝝈</m:t>
                        </m:r>
                      </m:e>
                      <m:sup>
                        <m:r>
                          <a:rPr lang="en-US" b="1" i="1" smtClean="0">
                            <a:solidFill>
                              <a:srgbClr val="7030A0"/>
                            </a:solidFill>
                            <a:latin typeface="Cambria Math" panose="02040503050406030204" pitchFamily="18" charset="0"/>
                          </a:rPr>
                          <m:t>𝟐</m:t>
                        </m:r>
                      </m:sup>
                    </m:sSup>
                    <m:r>
                      <a:rPr lang="en-US" b="1" i="1" smtClean="0">
                        <a:solidFill>
                          <a:srgbClr val="7030A0"/>
                        </a:solidFill>
                        <a:latin typeface="Cambria Math" panose="02040503050406030204" pitchFamily="18" charset="0"/>
                      </a:rPr>
                      <m:t>=</m:t>
                    </m:r>
                    <m:f>
                      <m:fPr>
                        <m:ctrlPr>
                          <a:rPr lang="en-US" b="1" i="1" smtClean="0">
                            <a:solidFill>
                              <a:srgbClr val="7030A0"/>
                            </a:solidFill>
                            <a:latin typeface="Cambria Math" panose="02040503050406030204" pitchFamily="18" charset="0"/>
                          </a:rPr>
                        </m:ctrlPr>
                      </m:fPr>
                      <m:num>
                        <m:r>
                          <a:rPr lang="en-US" b="1" i="1" smtClean="0">
                            <a:solidFill>
                              <a:srgbClr val="7030A0"/>
                            </a:solidFill>
                            <a:latin typeface="Cambria Math" panose="02040503050406030204" pitchFamily="18" charset="0"/>
                          </a:rPr>
                          <m:t>𝟐</m:t>
                        </m:r>
                      </m:num>
                      <m:den>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𝒏</m:t>
                            </m:r>
                          </m:e>
                          <m:sub>
                            <m:r>
                              <a:rPr lang="en-US" b="1" i="1" smtClean="0">
                                <a:solidFill>
                                  <a:srgbClr val="7030A0"/>
                                </a:solidFill>
                                <a:latin typeface="Cambria Math" panose="02040503050406030204" pitchFamily="18" charset="0"/>
                              </a:rPr>
                              <m:t>𝒊𝒏</m:t>
                            </m:r>
                          </m:sub>
                        </m:sSub>
                        <m:r>
                          <a:rPr lang="en-US" b="1" i="1" smtClean="0">
                            <a:solidFill>
                              <a:srgbClr val="7030A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𝒏</m:t>
                            </m:r>
                          </m:e>
                          <m:sub>
                            <m:r>
                              <a:rPr lang="en-US" b="1" i="1" smtClean="0">
                                <a:solidFill>
                                  <a:srgbClr val="7030A0"/>
                                </a:solidFill>
                                <a:latin typeface="Cambria Math" panose="02040503050406030204" pitchFamily="18" charset="0"/>
                              </a:rPr>
                              <m:t>𝒐𝒖𝒕</m:t>
                            </m:r>
                          </m:sub>
                        </m:sSub>
                      </m:den>
                    </m:f>
                    <m:r>
                      <a:rPr lang="en-US" b="1" i="1" smtClean="0">
                        <a:solidFill>
                          <a:srgbClr val="7030A0"/>
                        </a:solidFill>
                        <a:latin typeface="Cambria Math" panose="02040503050406030204" pitchFamily="18" charset="0"/>
                      </a:rPr>
                      <m:t> </m:t>
                    </m:r>
                    <m:r>
                      <a:rPr lang="en-US" b="1" i="1" smtClean="0">
                        <a:solidFill>
                          <a:schemeClr val="tx1"/>
                        </a:solidFill>
                        <a:latin typeface="Cambria Math" panose="02040503050406030204" pitchFamily="18" charset="0"/>
                      </a:rPr>
                      <m:t>→</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𝝈</m:t>
                    </m:r>
                    <m:r>
                      <a:rPr lang="en-US" b="1" i="1" smtClean="0">
                        <a:solidFill>
                          <a:srgbClr val="7030A0"/>
                        </a:solidFill>
                        <a:latin typeface="Cambria Math" panose="02040503050406030204" pitchFamily="18" charset="0"/>
                      </a:rPr>
                      <m:t>=</m:t>
                    </m:r>
                    <m:rad>
                      <m:radPr>
                        <m:degHide m:val="on"/>
                        <m:ctrlPr>
                          <a:rPr lang="en-US" b="1" i="1" smtClean="0">
                            <a:solidFill>
                              <a:srgbClr val="7030A0"/>
                            </a:solidFill>
                            <a:latin typeface="Cambria Math" panose="02040503050406030204" pitchFamily="18" charset="0"/>
                          </a:rPr>
                        </m:ctrlPr>
                      </m:radPr>
                      <m:deg/>
                      <m:e>
                        <m:f>
                          <m:fPr>
                            <m:ctrlPr>
                              <a:rPr lang="en-US" b="1" i="1" smtClean="0">
                                <a:solidFill>
                                  <a:srgbClr val="7030A0"/>
                                </a:solidFill>
                                <a:latin typeface="Cambria Math" panose="02040503050406030204" pitchFamily="18" charset="0"/>
                              </a:rPr>
                            </m:ctrlPr>
                          </m:fPr>
                          <m:num>
                            <m:r>
                              <a:rPr lang="en-US" b="1" i="1" smtClean="0">
                                <a:solidFill>
                                  <a:srgbClr val="7030A0"/>
                                </a:solidFill>
                                <a:latin typeface="Cambria Math" panose="02040503050406030204" pitchFamily="18" charset="0"/>
                              </a:rPr>
                              <m:t>𝟐</m:t>
                            </m:r>
                          </m:num>
                          <m:den>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𝒏</m:t>
                                </m:r>
                              </m:e>
                              <m:sub>
                                <m:r>
                                  <a:rPr lang="en-US" b="1" i="1" smtClean="0">
                                    <a:solidFill>
                                      <a:srgbClr val="7030A0"/>
                                    </a:solidFill>
                                    <a:latin typeface="Cambria Math" panose="02040503050406030204" pitchFamily="18" charset="0"/>
                                  </a:rPr>
                                  <m:t>𝒊𝒏</m:t>
                                </m:r>
                              </m:sub>
                            </m:sSub>
                            <m:r>
                              <a:rPr lang="en-US" b="1" i="1" smtClean="0">
                                <a:solidFill>
                                  <a:srgbClr val="7030A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𝒏</m:t>
                                </m:r>
                              </m:e>
                              <m:sub>
                                <m:r>
                                  <a:rPr lang="en-US" b="1" i="1" smtClean="0">
                                    <a:solidFill>
                                      <a:srgbClr val="7030A0"/>
                                    </a:solidFill>
                                    <a:latin typeface="Cambria Math" panose="02040503050406030204" pitchFamily="18" charset="0"/>
                                  </a:rPr>
                                  <m:t>𝒐𝒖𝒕</m:t>
                                </m:r>
                              </m:sub>
                            </m:sSub>
                          </m:den>
                        </m:f>
                      </m:e>
                    </m:rad>
                  </m:oMath>
                </a14:m>
                <a:endParaRPr lang="en-US" b="1"/>
              </a:p>
              <a:p>
                <a:endParaRPr lang="en-US"/>
              </a:p>
              <a:p>
                <a:r>
                  <a:rPr lang="en-US"/>
                  <a:t>This is known as </a:t>
                </a:r>
                <a:r>
                  <a:rPr lang="en-US" b="1"/>
                  <a:t>Xavier initialization </a:t>
                </a:r>
                <a:r>
                  <a:rPr lang="en-US"/>
                  <a:t>or </a:t>
                </a:r>
                <a:r>
                  <a:rPr lang="en-US" b="1" err="1"/>
                  <a:t>Glorot</a:t>
                </a:r>
                <a:r>
                  <a:rPr lang="en-US" b="1"/>
                  <a:t> initialization</a:t>
                </a:r>
              </a:p>
              <a:p>
                <a:pPr marL="457200" lvl="1" indent="0" algn="ctr">
                  <a:buNone/>
                </a:pPr>
                <a:endParaRPr lang="en-US" b="1"/>
              </a:p>
              <a:p>
                <a:endParaRPr lang="en-GB"/>
              </a:p>
            </p:txBody>
          </p:sp>
        </mc:Choice>
        <mc:Fallback>
          <p:sp>
            <p:nvSpPr>
              <p:cNvPr id="3" name="Content Placeholder 2">
                <a:extLst>
                  <a:ext uri="{FF2B5EF4-FFF2-40B4-BE49-F238E27FC236}">
                    <a16:creationId xmlns:a16="http://schemas.microsoft.com/office/drawing/2014/main" id="{6EDF893E-9B53-A79C-04FE-97FA9A217A75}"/>
                  </a:ext>
                </a:extLst>
              </p:cNvPr>
              <p:cNvSpPr>
                <a:spLocks noGrp="1" noRot="1" noChangeAspect="1" noMove="1" noResize="1" noEditPoints="1" noAdjustHandles="1" noChangeArrowheads="1" noChangeShapeType="1" noTextEdit="1"/>
              </p:cNvSpPr>
              <p:nvPr>
                <p:ph idx="1"/>
              </p:nvPr>
            </p:nvSpPr>
            <p:spPr>
              <a:xfrm>
                <a:off x="529079" y="1536569"/>
                <a:ext cx="11133841" cy="4956305"/>
              </a:xfrm>
              <a:blipFill>
                <a:blip r:embed="rId3"/>
                <a:stretch>
                  <a:fillRect l="-986" t="-1722"/>
                </a:stretch>
              </a:blipFill>
            </p:spPr>
            <p:txBody>
              <a:bodyPr/>
              <a:lstStyle/>
              <a:p>
                <a:r>
                  <a:rPr lang="en-US">
                    <a:noFill/>
                  </a:rPr>
                  <a:t> </a:t>
                </a:r>
              </a:p>
            </p:txBody>
          </p:sp>
        </mc:Fallback>
      </mc:AlternateContent>
    </p:spTree>
    <p:extLst>
      <p:ext uri="{BB962C8B-B14F-4D97-AF65-F5344CB8AC3E}">
        <p14:creationId xmlns:p14="http://schemas.microsoft.com/office/powerpoint/2010/main" val="36118358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8093-2076-4202-9EB3-32641756A026}"/>
              </a:ext>
            </a:extLst>
          </p:cNvPr>
          <p:cNvSpPr>
            <a:spLocks noGrp="1"/>
          </p:cNvSpPr>
          <p:nvPr>
            <p:ph type="title"/>
          </p:nvPr>
        </p:nvSpPr>
        <p:spPr/>
        <p:txBody>
          <a:bodyPr/>
          <a:lstStyle/>
          <a:p>
            <a:r>
              <a:rPr lang="en-US"/>
              <a:t>Xavier initialization </a:t>
            </a:r>
            <a:endParaRPr lang="en-GB"/>
          </a:p>
        </p:txBody>
      </p:sp>
      <p:sp>
        <p:nvSpPr>
          <p:cNvPr id="3" name="Content Placeholder 2">
            <a:extLst>
              <a:ext uri="{FF2B5EF4-FFF2-40B4-BE49-F238E27FC236}">
                <a16:creationId xmlns:a16="http://schemas.microsoft.com/office/drawing/2014/main" id="{30C1391E-3A80-4010-94E2-EB638FD82B47}"/>
              </a:ext>
            </a:extLst>
          </p:cNvPr>
          <p:cNvSpPr>
            <a:spLocks noGrp="1"/>
          </p:cNvSpPr>
          <p:nvPr>
            <p:ph idx="1"/>
          </p:nvPr>
        </p:nvSpPr>
        <p:spPr/>
        <p:txBody>
          <a:bodyPr/>
          <a:lstStyle/>
          <a:p>
            <a:endParaRPr lang="en-US"/>
          </a:p>
          <a:p>
            <a:endParaRPr lang="en-US"/>
          </a:p>
          <a:p>
            <a:r>
              <a:rPr lang="en-US"/>
              <a:t>Splits in </a:t>
            </a:r>
            <a:r>
              <a:rPr lang="en-US" b="1" u="sng"/>
              <a:t>Normal</a:t>
            </a:r>
            <a:r>
              <a:rPr lang="en-US"/>
              <a:t> and </a:t>
            </a:r>
            <a:r>
              <a:rPr lang="en-US" b="1" u="sng"/>
              <a:t>Uniform</a:t>
            </a:r>
            <a:r>
              <a:rPr lang="en-US"/>
              <a:t> </a:t>
            </a:r>
            <a:r>
              <a:rPr lang="en-US" b="1"/>
              <a:t>Xavier initialization</a:t>
            </a:r>
          </a:p>
          <a:p>
            <a:endParaRPr lang="en-US" b="1"/>
          </a:p>
          <a:p>
            <a:endParaRPr lang="en-US" b="1"/>
          </a:p>
          <a:p>
            <a:r>
              <a:rPr lang="en-US"/>
              <a:t>This is </a:t>
            </a:r>
            <a:r>
              <a:rPr lang="en-US" i="1"/>
              <a:t>state-of-the-art</a:t>
            </a:r>
            <a:r>
              <a:rPr lang="en-US"/>
              <a:t> and the </a:t>
            </a:r>
            <a:r>
              <a:rPr lang="en-US">
                <a:solidFill>
                  <a:srgbClr val="7030A0"/>
                </a:solidFill>
              </a:rPr>
              <a:t>default initializer </a:t>
            </a:r>
            <a:r>
              <a:rPr lang="en-US"/>
              <a:t>used by </a:t>
            </a:r>
            <a:r>
              <a:rPr lang="en-US" b="1"/>
              <a:t>TensorFlow</a:t>
            </a:r>
          </a:p>
          <a:p>
            <a:endParaRPr lang="en-GB"/>
          </a:p>
        </p:txBody>
      </p:sp>
    </p:spTree>
    <p:extLst>
      <p:ext uri="{BB962C8B-B14F-4D97-AF65-F5344CB8AC3E}">
        <p14:creationId xmlns:p14="http://schemas.microsoft.com/office/powerpoint/2010/main" val="2396985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8093-2076-4202-9EB3-32641756A026}"/>
              </a:ext>
            </a:extLst>
          </p:cNvPr>
          <p:cNvSpPr>
            <a:spLocks noGrp="1"/>
          </p:cNvSpPr>
          <p:nvPr>
            <p:ph type="title"/>
          </p:nvPr>
        </p:nvSpPr>
        <p:spPr/>
        <p:txBody>
          <a:bodyPr/>
          <a:lstStyle/>
          <a:p>
            <a:r>
              <a:rPr lang="en-US"/>
              <a:t>Xavier </a:t>
            </a:r>
            <a:r>
              <a:rPr lang="en-US" err="1"/>
              <a:t>Glorot</a:t>
            </a:r>
            <a:r>
              <a:rPr lang="en-US"/>
              <a:t> initialization </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C1391E-3A80-4010-94E2-EB638FD82B47}"/>
                  </a:ext>
                </a:extLst>
              </p:cNvPr>
              <p:cNvSpPr>
                <a:spLocks noGrp="1"/>
              </p:cNvSpPr>
              <p:nvPr>
                <p:ph idx="1"/>
              </p:nvPr>
            </p:nvSpPr>
            <p:spPr/>
            <p:txBody>
              <a:bodyPr>
                <a:normAutofit lnSpcReduction="10000"/>
              </a:bodyPr>
              <a:lstStyle/>
              <a:p>
                <a:pPr marL="0" indent="0">
                  <a:buNone/>
                </a:pPr>
                <a:r>
                  <a:rPr lang="en-US" b="1"/>
                  <a:t>Uniform Xavier initialization</a:t>
                </a:r>
                <a:r>
                  <a:rPr lang="en-US"/>
                  <a:t>:</a:t>
                </a:r>
              </a:p>
              <a:p>
                <a:r>
                  <a:rPr lang="en-US"/>
                  <a:t>The uniform range is equal to:</a:t>
                </a:r>
              </a:p>
              <a:p>
                <a:pPr marL="0" indent="0" algn="ctr">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a:t> where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b="0" i="1" smtClean="0">
                                <a:latin typeface="Cambria Math" panose="02040503050406030204" pitchFamily="18" charset="0"/>
                              </a:rPr>
                              <m:t>6</m:t>
                            </m:r>
                          </m:num>
                          <m:den>
                            <m:r>
                              <a:rPr lang="en-US" i="1">
                                <a:latin typeface="Cambria Math" panose="02040503050406030204" pitchFamily="18" charset="0"/>
                              </a:rPr>
                              <m:t>#</m:t>
                            </m:r>
                            <m:r>
                              <a:rPr lang="en-US" i="1">
                                <a:latin typeface="Cambria Math" panose="02040503050406030204" pitchFamily="18" charset="0"/>
                              </a:rPr>
                              <m:t>𝑖𝑛𝑝𝑢𝑡𝑠</m:t>
                            </m:r>
                            <m:r>
                              <a:rPr lang="en-US" i="1">
                                <a:latin typeface="Cambria Math" panose="02040503050406030204" pitchFamily="18" charset="0"/>
                              </a:rPr>
                              <m:t>+#</m:t>
                            </m:r>
                            <m:r>
                              <a:rPr lang="en-US" i="1">
                                <a:latin typeface="Cambria Math" panose="02040503050406030204" pitchFamily="18" charset="0"/>
                              </a:rPr>
                              <m:t>𝑜𝑢𝑡𝑝𝑢𝑡𝑠</m:t>
                            </m:r>
                          </m:den>
                        </m:f>
                      </m:e>
                    </m:rad>
                  </m:oMath>
                </a14:m>
                <a:endParaRPr lang="en-US" b="1"/>
              </a:p>
              <a:p>
                <a:pPr marL="0" indent="0" algn="ctr">
                  <a:buNone/>
                </a:pPr>
                <a:endParaRPr lang="en-US" b="1"/>
              </a:p>
              <a:p>
                <a:pPr marL="0" indent="0">
                  <a:buNone/>
                </a:pPr>
                <a:r>
                  <a:rPr lang="en-US" b="1"/>
                  <a:t>Normal Xavier initialization</a:t>
                </a:r>
                <a:r>
                  <a:rPr lang="en-US"/>
                  <a:t>:</a:t>
                </a:r>
              </a:p>
              <a:p>
                <a:r>
                  <a:rPr lang="en-US"/>
                  <a:t>Normal distribution with mean in 0 and standard deviation: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m:t>
                              </m:r>
                              <m:r>
                                <a:rPr lang="en-US" b="0" i="1" smtClean="0">
                                  <a:latin typeface="Cambria Math" panose="02040503050406030204" pitchFamily="18" charset="0"/>
                                </a:rPr>
                                <m:t>𝑖𝑛𝑝𝑢𝑡𝑠</m:t>
                              </m:r>
                              <m:r>
                                <a:rPr lang="en-US" b="0" i="1" smtClean="0">
                                  <a:latin typeface="Cambria Math" panose="02040503050406030204" pitchFamily="18" charset="0"/>
                                </a:rPr>
                                <m:t>+#</m:t>
                              </m:r>
                              <m:r>
                                <a:rPr lang="en-US" b="0" i="1" smtClean="0">
                                  <a:latin typeface="Cambria Math" panose="02040503050406030204" pitchFamily="18" charset="0"/>
                                </a:rPr>
                                <m:t>𝑜𝑢𝑡𝑝𝑢𝑡𝑠</m:t>
                              </m:r>
                            </m:den>
                          </m:f>
                        </m:e>
                      </m:rad>
                    </m:oMath>
                  </m:oMathPara>
                </a14:m>
                <a:endParaRPr lang="en-US"/>
              </a:p>
            </p:txBody>
          </p:sp>
        </mc:Choice>
        <mc:Fallback>
          <p:sp>
            <p:nvSpPr>
              <p:cNvPr id="3" name="Content Placeholder 2">
                <a:extLst>
                  <a:ext uri="{FF2B5EF4-FFF2-40B4-BE49-F238E27FC236}">
                    <a16:creationId xmlns:a16="http://schemas.microsoft.com/office/drawing/2014/main" id="{30C1391E-3A80-4010-94E2-EB638FD82B47}"/>
                  </a:ext>
                </a:extLst>
              </p:cNvPr>
              <p:cNvSpPr>
                <a:spLocks noGrp="1" noRot="1" noChangeAspect="1" noMove="1" noResize="1" noEditPoints="1" noAdjustHandles="1" noChangeArrowheads="1" noChangeShapeType="1" noTextEdit="1"/>
              </p:cNvSpPr>
              <p:nvPr>
                <p:ph idx="1"/>
              </p:nvPr>
            </p:nvSpPr>
            <p:spPr>
              <a:blipFill>
                <a:blip r:embed="rId3"/>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2324493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p:txBody>
              <a:bodyPr>
                <a:normAutofit/>
              </a:bodyPr>
              <a:lstStyle/>
              <a:p>
                <a:pPr marL="0" indent="0">
                  <a:buNone/>
                </a:pPr>
                <a:r>
                  <a:rPr lang="en-US"/>
                  <a:t>In the classic </a:t>
                </a:r>
                <a:r>
                  <a:rPr lang="en-US" b="1"/>
                  <a:t>Linear Model</a:t>
                </a:r>
                <a:r>
                  <a:rPr lang="en-US"/>
                  <a:t>:</a:t>
                </a:r>
              </a:p>
              <a:p>
                <a:pPr marL="0" indent="0">
                  <a:buNone/>
                </a:pPr>
                <a:endParaRPr lang="en-US" sz="600"/>
              </a:p>
              <a:p>
                <a:pPr marL="0" indent="0">
                  <a:buNone/>
                </a:pPr>
                <a14:m>
                  <m:oMathPara xmlns:m="http://schemas.openxmlformats.org/officeDocument/2006/math">
                    <m:oMathParaPr>
                      <m:jc m:val="centerGroup"/>
                    </m:oMathParaPr>
                    <m:oMath xmlns:m="http://schemas.openxmlformats.org/officeDocument/2006/math">
                      <m:r>
                        <a:rPr lang="en-US" sz="3500" b="0" i="1" smtClean="0">
                          <a:latin typeface="Cambria Math" panose="02040503050406030204" pitchFamily="18" charset="0"/>
                        </a:rPr>
                        <m:t>𝑓</m:t>
                      </m:r>
                      <m:d>
                        <m:dPr>
                          <m:ctrlPr>
                            <a:rPr lang="en-US" sz="3500" b="0" i="1" smtClean="0">
                              <a:latin typeface="Cambria Math" panose="02040503050406030204" pitchFamily="18" charset="0"/>
                            </a:rPr>
                          </m:ctrlPr>
                        </m:dPr>
                        <m:e>
                          <m:r>
                            <a:rPr lang="en-US" sz="3500" b="0" i="1" smtClean="0">
                              <a:latin typeface="Cambria Math" panose="02040503050406030204" pitchFamily="18" charset="0"/>
                            </a:rPr>
                            <m:t>𝑥</m:t>
                          </m:r>
                        </m:e>
                      </m:d>
                      <m:r>
                        <a:rPr lang="en-US" sz="3500" b="0" i="1" smtClean="0">
                          <a:latin typeface="Cambria Math" panose="02040503050406030204" pitchFamily="18" charset="0"/>
                        </a:rPr>
                        <m:t>=</m:t>
                      </m:r>
                      <m:r>
                        <a:rPr lang="en-US" sz="3500" b="0" i="1" smtClean="0">
                          <a:latin typeface="Cambria Math" panose="02040503050406030204" pitchFamily="18" charset="0"/>
                        </a:rPr>
                        <m:t>𝑥𝑎</m:t>
                      </m:r>
                      <m:r>
                        <a:rPr lang="en-US" sz="3500" b="0" i="1" smtClean="0">
                          <a:latin typeface="Cambria Math" panose="02040503050406030204" pitchFamily="18" charset="0"/>
                        </a:rPr>
                        <m:t>+</m:t>
                      </m:r>
                      <m:r>
                        <a:rPr lang="en-US" sz="3500" b="0" i="1" smtClean="0">
                          <a:latin typeface="Cambria Math" panose="02040503050406030204" pitchFamily="18" charset="0"/>
                        </a:rPr>
                        <m:t>𝑏</m:t>
                      </m:r>
                      <m:r>
                        <a:rPr lang="en-US" sz="3500" b="0" i="1" smtClean="0">
                          <a:latin typeface="Cambria Math" panose="02040503050406030204" pitchFamily="18" charset="0"/>
                        </a:rPr>
                        <m:t> </m:t>
                      </m:r>
                    </m:oMath>
                  </m:oMathPara>
                </a14:m>
                <a:endParaRPr lang="en-US" sz="3500" b="0"/>
              </a:p>
              <a:p>
                <a:pPr marL="0" indent="0">
                  <a:buNone/>
                </a:pPr>
                <a:endParaRPr lang="en-GB"/>
              </a:p>
              <a:p>
                <a:pPr marL="0" indent="0">
                  <a:buNone/>
                </a:pPr>
                <a:r>
                  <a:rPr lang="en-GB"/>
                  <a:t>Where:</a:t>
                </a:r>
              </a:p>
              <a:p>
                <a:pPr marL="457200" lvl="1" indent="0">
                  <a:buNone/>
                </a:pPr>
                <a14:m>
                  <m:oMath xmlns:m="http://schemas.openxmlformats.org/officeDocument/2006/math">
                    <m:r>
                      <a:rPr lang="en-GB" i="1" dirty="0" smtClean="0">
                        <a:latin typeface="Cambria Math" panose="02040503050406030204" pitchFamily="18" charset="0"/>
                      </a:rPr>
                      <m:t>𝑥</m:t>
                    </m:r>
                  </m:oMath>
                </a14:m>
                <a:r>
                  <a:rPr lang="en-GB"/>
                  <a:t> is the </a:t>
                </a:r>
                <a:r>
                  <a:rPr lang="en-GB" b="1"/>
                  <a:t>input</a:t>
                </a:r>
              </a:p>
              <a:p>
                <a:pPr marL="457200" lvl="1" indent="0">
                  <a:buNone/>
                </a:pPr>
                <a14:m>
                  <m:oMath xmlns:m="http://schemas.openxmlformats.org/officeDocument/2006/math">
                    <m:r>
                      <a:rPr lang="en-GB" i="1" dirty="0" smtClean="0">
                        <a:latin typeface="Cambria Math" panose="02040503050406030204" pitchFamily="18" charset="0"/>
                      </a:rPr>
                      <m:t>𝑎</m:t>
                    </m:r>
                  </m:oMath>
                </a14:m>
                <a:r>
                  <a:rPr lang="en-GB"/>
                  <a:t> is the </a:t>
                </a:r>
                <a:r>
                  <a:rPr lang="en-GB" b="1"/>
                  <a:t>coefficient</a:t>
                </a:r>
                <a:r>
                  <a:rPr lang="en-GB"/>
                  <a:t> of </a:t>
                </a:r>
                <a14:m>
                  <m:oMath xmlns:m="http://schemas.openxmlformats.org/officeDocument/2006/math">
                    <m:r>
                      <a:rPr lang="en-GB" i="1" dirty="0" smtClean="0">
                        <a:latin typeface="Cambria Math" panose="02040503050406030204" pitchFamily="18" charset="0"/>
                      </a:rPr>
                      <m:t>𝑥</m:t>
                    </m:r>
                  </m:oMath>
                </a14:m>
                <a:endParaRPr lang="en-US"/>
              </a:p>
              <a:p>
                <a:pPr marL="457200" lvl="1" indent="0">
                  <a:buNone/>
                </a:pPr>
                <a14:m>
                  <m:oMath xmlns:m="http://schemas.openxmlformats.org/officeDocument/2006/math">
                    <m:r>
                      <a:rPr lang="en-GB" i="1" dirty="0" smtClean="0">
                        <a:latin typeface="Cambria Math" panose="02040503050406030204" pitchFamily="18" charset="0"/>
                      </a:rPr>
                      <m:t>𝑏</m:t>
                    </m:r>
                  </m:oMath>
                </a14:m>
                <a:r>
                  <a:rPr lang="en-GB"/>
                  <a:t> is the </a:t>
                </a:r>
                <a:r>
                  <a:rPr lang="en-GB" b="1"/>
                  <a:t>intercept</a:t>
                </a:r>
                <a:r>
                  <a:rPr lang="en-GB"/>
                  <a:t> </a:t>
                </a:r>
              </a:p>
              <a:p>
                <a:pPr marL="457200" lvl="1" indent="0">
                  <a:buNone/>
                </a:pPr>
                <a:endParaRPr lang="en-GB"/>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D95FA29-83F8-4282-9A4B-8B6AC0AF7B5A}"/>
              </a:ext>
            </a:extLst>
          </p:cNvPr>
          <p:cNvPicPr>
            <a:picLocks noChangeAspect="1"/>
          </p:cNvPicPr>
          <p:nvPr/>
        </p:nvPicPr>
        <p:blipFill>
          <a:blip r:embed="rId3"/>
          <a:stretch>
            <a:fillRect/>
          </a:stretch>
        </p:blipFill>
        <p:spPr>
          <a:xfrm>
            <a:off x="8350034" y="3559175"/>
            <a:ext cx="3543300" cy="2933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235600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276EDD1-B4DC-A847-E51E-66DBF709CD5E}"/>
              </a:ext>
            </a:extLst>
          </p:cNvPr>
          <p:cNvSpPr/>
          <p:nvPr/>
        </p:nvSpPr>
        <p:spPr>
          <a:xfrm>
            <a:off x="3569917" y="2329841"/>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5" name="Oval 4">
            <a:extLst>
              <a:ext uri="{FF2B5EF4-FFF2-40B4-BE49-F238E27FC236}">
                <a16:creationId xmlns:a16="http://schemas.microsoft.com/office/drawing/2014/main" id="{6ABC027D-9D21-0EB2-03EF-4E16C40BDC01}"/>
              </a:ext>
            </a:extLst>
          </p:cNvPr>
          <p:cNvSpPr/>
          <p:nvPr/>
        </p:nvSpPr>
        <p:spPr>
          <a:xfrm>
            <a:off x="3569917" y="3572006"/>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 name="Oval 5">
            <a:extLst>
              <a:ext uri="{FF2B5EF4-FFF2-40B4-BE49-F238E27FC236}">
                <a16:creationId xmlns:a16="http://schemas.microsoft.com/office/drawing/2014/main" id="{09CD8F70-6BFD-FB10-D20D-56B313B920E7}"/>
              </a:ext>
            </a:extLst>
          </p:cNvPr>
          <p:cNvSpPr/>
          <p:nvPr/>
        </p:nvSpPr>
        <p:spPr>
          <a:xfrm>
            <a:off x="5576169" y="2329841"/>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7" name="Oval 6">
            <a:extLst>
              <a:ext uri="{FF2B5EF4-FFF2-40B4-BE49-F238E27FC236}">
                <a16:creationId xmlns:a16="http://schemas.microsoft.com/office/drawing/2014/main" id="{812A285A-23C4-5863-3809-39779081C07B}"/>
              </a:ext>
            </a:extLst>
          </p:cNvPr>
          <p:cNvSpPr/>
          <p:nvPr/>
        </p:nvSpPr>
        <p:spPr>
          <a:xfrm>
            <a:off x="5576169" y="3572006"/>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0.2</a:t>
            </a:r>
          </a:p>
        </p:txBody>
      </p:sp>
      <p:sp>
        <p:nvSpPr>
          <p:cNvPr id="8" name="Oval 7">
            <a:extLst>
              <a:ext uri="{FF2B5EF4-FFF2-40B4-BE49-F238E27FC236}">
                <a16:creationId xmlns:a16="http://schemas.microsoft.com/office/drawing/2014/main" id="{34FB1E8E-36FD-316B-20BB-5F43F8554CEE}"/>
              </a:ext>
            </a:extLst>
          </p:cNvPr>
          <p:cNvSpPr/>
          <p:nvPr/>
        </p:nvSpPr>
        <p:spPr>
          <a:xfrm>
            <a:off x="7711857" y="2329841"/>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0.67</a:t>
            </a:r>
          </a:p>
        </p:txBody>
      </p:sp>
      <p:sp>
        <p:nvSpPr>
          <p:cNvPr id="9" name="Oval 8">
            <a:extLst>
              <a:ext uri="{FF2B5EF4-FFF2-40B4-BE49-F238E27FC236}">
                <a16:creationId xmlns:a16="http://schemas.microsoft.com/office/drawing/2014/main" id="{EBBD3190-876A-3EE7-DD71-DA14E8E275F9}"/>
              </a:ext>
            </a:extLst>
          </p:cNvPr>
          <p:cNvSpPr/>
          <p:nvPr/>
        </p:nvSpPr>
        <p:spPr>
          <a:xfrm>
            <a:off x="7711857" y="3572006"/>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0.23</a:t>
            </a:r>
          </a:p>
        </p:txBody>
      </p:sp>
      <p:cxnSp>
        <p:nvCxnSpPr>
          <p:cNvPr id="11" name="Straight Arrow Connector 10">
            <a:extLst>
              <a:ext uri="{FF2B5EF4-FFF2-40B4-BE49-F238E27FC236}">
                <a16:creationId xmlns:a16="http://schemas.microsoft.com/office/drawing/2014/main" id="{45FD589A-7C31-C14F-ACC9-C08C3675D309}"/>
              </a:ext>
            </a:extLst>
          </p:cNvPr>
          <p:cNvCxnSpPr>
            <a:stCxn id="4" idx="6"/>
            <a:endCxn id="6" idx="2"/>
          </p:cNvCxnSpPr>
          <p:nvPr/>
        </p:nvCxnSpPr>
        <p:spPr>
          <a:xfrm>
            <a:off x="4271375" y="2661781"/>
            <a:ext cx="13047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D31460D-5C04-6249-79DD-7DDF1B274955}"/>
              </a:ext>
            </a:extLst>
          </p:cNvPr>
          <p:cNvCxnSpPr>
            <a:cxnSpLocks/>
            <a:stCxn id="4" idx="6"/>
            <a:endCxn id="7" idx="2"/>
          </p:cNvCxnSpPr>
          <p:nvPr/>
        </p:nvCxnSpPr>
        <p:spPr>
          <a:xfrm>
            <a:off x="4271375" y="2661781"/>
            <a:ext cx="1304794"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FF1E3FB-3F97-F8A2-569B-5E18014B43B4}"/>
              </a:ext>
            </a:extLst>
          </p:cNvPr>
          <p:cNvCxnSpPr>
            <a:cxnSpLocks/>
            <a:stCxn id="5" idx="6"/>
            <a:endCxn id="6" idx="2"/>
          </p:cNvCxnSpPr>
          <p:nvPr/>
        </p:nvCxnSpPr>
        <p:spPr>
          <a:xfrm flipV="1">
            <a:off x="4271375" y="2661781"/>
            <a:ext cx="1304794"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F0BAD05-8441-AE74-4587-59B7E59ECCFB}"/>
              </a:ext>
            </a:extLst>
          </p:cNvPr>
          <p:cNvCxnSpPr>
            <a:cxnSpLocks/>
            <a:stCxn id="5" idx="6"/>
            <a:endCxn id="7" idx="2"/>
          </p:cNvCxnSpPr>
          <p:nvPr/>
        </p:nvCxnSpPr>
        <p:spPr>
          <a:xfrm>
            <a:off x="4271375" y="3903946"/>
            <a:ext cx="13047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6CEC8B90-7C82-519C-EA31-3CA010A20A44}"/>
              </a:ext>
            </a:extLst>
          </p:cNvPr>
          <p:cNvCxnSpPr>
            <a:cxnSpLocks/>
            <a:stCxn id="6" idx="6"/>
            <a:endCxn id="8" idx="2"/>
          </p:cNvCxnSpPr>
          <p:nvPr/>
        </p:nvCxnSpPr>
        <p:spPr>
          <a:xfrm>
            <a:off x="6277627" y="2661781"/>
            <a:ext cx="1434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A354D43-73D1-EA00-C3F9-8F23919D8411}"/>
              </a:ext>
            </a:extLst>
          </p:cNvPr>
          <p:cNvCxnSpPr>
            <a:cxnSpLocks/>
            <a:stCxn id="6" idx="6"/>
            <a:endCxn id="9" idx="2"/>
          </p:cNvCxnSpPr>
          <p:nvPr/>
        </p:nvCxnSpPr>
        <p:spPr>
          <a:xfrm>
            <a:off x="6277627" y="2661781"/>
            <a:ext cx="1434230"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21F70E3C-1D0D-8F89-02BB-850E63C5ECE2}"/>
              </a:ext>
            </a:extLst>
          </p:cNvPr>
          <p:cNvCxnSpPr>
            <a:cxnSpLocks/>
            <a:stCxn id="7" idx="6"/>
            <a:endCxn id="8" idx="2"/>
          </p:cNvCxnSpPr>
          <p:nvPr/>
        </p:nvCxnSpPr>
        <p:spPr>
          <a:xfrm flipV="1">
            <a:off x="6277627" y="2661781"/>
            <a:ext cx="1434230"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55806D1-7165-6DE5-6EF9-29BA04A6C964}"/>
              </a:ext>
            </a:extLst>
          </p:cNvPr>
          <p:cNvCxnSpPr>
            <a:cxnSpLocks/>
            <a:stCxn id="7" idx="6"/>
            <a:endCxn id="9" idx="2"/>
          </p:cNvCxnSpPr>
          <p:nvPr/>
        </p:nvCxnSpPr>
        <p:spPr>
          <a:xfrm>
            <a:off x="6277627" y="3903946"/>
            <a:ext cx="1434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2E6D9C3B-D96A-7114-0A3C-068DAF594B83}"/>
              </a:ext>
            </a:extLst>
          </p:cNvPr>
          <p:cNvSpPr txBox="1"/>
          <p:nvPr/>
        </p:nvSpPr>
        <p:spPr>
          <a:xfrm>
            <a:off x="4710829" y="2311145"/>
            <a:ext cx="514612" cy="369332"/>
          </a:xfrm>
          <a:prstGeom prst="rect">
            <a:avLst/>
          </a:prstGeom>
          <a:noFill/>
        </p:spPr>
        <p:txBody>
          <a:bodyPr wrap="square" rtlCol="0">
            <a:spAutoFit/>
          </a:bodyPr>
          <a:lstStyle/>
          <a:p>
            <a:r>
              <a:rPr lang="en-US"/>
              <a:t>1.2</a:t>
            </a:r>
          </a:p>
        </p:txBody>
      </p:sp>
      <p:sp>
        <p:nvSpPr>
          <p:cNvPr id="42" name="TextBox 41">
            <a:extLst>
              <a:ext uri="{FF2B5EF4-FFF2-40B4-BE49-F238E27FC236}">
                <a16:creationId xmlns:a16="http://schemas.microsoft.com/office/drawing/2014/main" id="{56E0862F-3ECC-B43C-6674-C64ADA2E37A3}"/>
              </a:ext>
            </a:extLst>
          </p:cNvPr>
          <p:cNvSpPr txBox="1"/>
          <p:nvPr/>
        </p:nvSpPr>
        <p:spPr>
          <a:xfrm>
            <a:off x="4586613" y="2747562"/>
            <a:ext cx="514612" cy="369332"/>
          </a:xfrm>
          <a:prstGeom prst="rect">
            <a:avLst/>
          </a:prstGeom>
          <a:noFill/>
        </p:spPr>
        <p:txBody>
          <a:bodyPr wrap="square" rtlCol="0">
            <a:spAutoFit/>
          </a:bodyPr>
          <a:lstStyle/>
          <a:p>
            <a:r>
              <a:rPr lang="en-US"/>
              <a:t>0.1</a:t>
            </a:r>
          </a:p>
        </p:txBody>
      </p:sp>
      <p:sp>
        <p:nvSpPr>
          <p:cNvPr id="43" name="TextBox 42">
            <a:extLst>
              <a:ext uri="{FF2B5EF4-FFF2-40B4-BE49-F238E27FC236}">
                <a16:creationId xmlns:a16="http://schemas.microsoft.com/office/drawing/2014/main" id="{7C080211-D91C-0F91-A0B1-12169CCDC284}"/>
              </a:ext>
            </a:extLst>
          </p:cNvPr>
          <p:cNvSpPr txBox="1"/>
          <p:nvPr/>
        </p:nvSpPr>
        <p:spPr>
          <a:xfrm>
            <a:off x="4923771" y="3387340"/>
            <a:ext cx="540708" cy="369332"/>
          </a:xfrm>
          <a:prstGeom prst="rect">
            <a:avLst/>
          </a:prstGeom>
          <a:noFill/>
        </p:spPr>
        <p:txBody>
          <a:bodyPr wrap="square" rtlCol="0">
            <a:spAutoFit/>
          </a:bodyPr>
          <a:lstStyle/>
          <a:p>
            <a:r>
              <a:rPr lang="en-US"/>
              <a:t>0.1</a:t>
            </a:r>
          </a:p>
        </p:txBody>
      </p:sp>
      <p:sp>
        <p:nvSpPr>
          <p:cNvPr id="44" name="TextBox 43">
            <a:extLst>
              <a:ext uri="{FF2B5EF4-FFF2-40B4-BE49-F238E27FC236}">
                <a16:creationId xmlns:a16="http://schemas.microsoft.com/office/drawing/2014/main" id="{9475DC00-EC60-9CC8-CB15-2E3F2A6FBE1A}"/>
              </a:ext>
            </a:extLst>
          </p:cNvPr>
          <p:cNvSpPr txBox="1"/>
          <p:nvPr/>
        </p:nvSpPr>
        <p:spPr>
          <a:xfrm>
            <a:off x="4731705" y="3866553"/>
            <a:ext cx="537575" cy="369332"/>
          </a:xfrm>
          <a:prstGeom prst="rect">
            <a:avLst/>
          </a:prstGeom>
          <a:noFill/>
        </p:spPr>
        <p:txBody>
          <a:bodyPr wrap="square" rtlCol="0">
            <a:spAutoFit/>
          </a:bodyPr>
          <a:lstStyle/>
          <a:p>
            <a:r>
              <a:rPr lang="en-US"/>
              <a:t>0.1</a:t>
            </a:r>
          </a:p>
        </p:txBody>
      </p:sp>
      <p:sp>
        <p:nvSpPr>
          <p:cNvPr id="45" name="TextBox 44">
            <a:extLst>
              <a:ext uri="{FF2B5EF4-FFF2-40B4-BE49-F238E27FC236}">
                <a16:creationId xmlns:a16="http://schemas.microsoft.com/office/drawing/2014/main" id="{D4F11665-B9BE-9C23-E710-F87DE1A8BFD8}"/>
              </a:ext>
            </a:extLst>
          </p:cNvPr>
          <p:cNvSpPr txBox="1"/>
          <p:nvPr/>
        </p:nvSpPr>
        <p:spPr>
          <a:xfrm>
            <a:off x="6628355" y="2724691"/>
            <a:ext cx="597075" cy="369332"/>
          </a:xfrm>
          <a:prstGeom prst="rect">
            <a:avLst/>
          </a:prstGeom>
          <a:noFill/>
        </p:spPr>
        <p:txBody>
          <a:bodyPr wrap="square" rtlCol="0">
            <a:spAutoFit/>
          </a:bodyPr>
          <a:lstStyle/>
          <a:p>
            <a:r>
              <a:rPr lang="en-US"/>
              <a:t>0.1</a:t>
            </a:r>
          </a:p>
        </p:txBody>
      </p:sp>
      <p:sp>
        <p:nvSpPr>
          <p:cNvPr id="46" name="TextBox 45">
            <a:extLst>
              <a:ext uri="{FF2B5EF4-FFF2-40B4-BE49-F238E27FC236}">
                <a16:creationId xmlns:a16="http://schemas.microsoft.com/office/drawing/2014/main" id="{92AD1519-BD01-F8D0-05CA-D53AF091FF9B}"/>
              </a:ext>
            </a:extLst>
          </p:cNvPr>
          <p:cNvSpPr txBox="1"/>
          <p:nvPr/>
        </p:nvSpPr>
        <p:spPr>
          <a:xfrm>
            <a:off x="7015618" y="3421788"/>
            <a:ext cx="597075" cy="369332"/>
          </a:xfrm>
          <a:prstGeom prst="rect">
            <a:avLst/>
          </a:prstGeom>
          <a:noFill/>
        </p:spPr>
        <p:txBody>
          <a:bodyPr wrap="square" rtlCol="0">
            <a:spAutoFit/>
          </a:bodyPr>
          <a:lstStyle/>
          <a:p>
            <a:r>
              <a:rPr lang="en-US"/>
              <a:t>0.1</a:t>
            </a:r>
          </a:p>
        </p:txBody>
      </p:sp>
      <p:sp>
        <p:nvSpPr>
          <p:cNvPr id="48" name="TextBox 47">
            <a:extLst>
              <a:ext uri="{FF2B5EF4-FFF2-40B4-BE49-F238E27FC236}">
                <a16:creationId xmlns:a16="http://schemas.microsoft.com/office/drawing/2014/main" id="{91062ACA-6B63-4A01-3691-C09FF57C47AC}"/>
              </a:ext>
            </a:extLst>
          </p:cNvPr>
          <p:cNvSpPr txBox="1"/>
          <p:nvPr/>
        </p:nvSpPr>
        <p:spPr>
          <a:xfrm>
            <a:off x="6805806" y="2298898"/>
            <a:ext cx="599162" cy="369332"/>
          </a:xfrm>
          <a:prstGeom prst="rect">
            <a:avLst/>
          </a:prstGeom>
          <a:noFill/>
        </p:spPr>
        <p:txBody>
          <a:bodyPr wrap="square" rtlCol="0">
            <a:spAutoFit/>
          </a:bodyPr>
          <a:lstStyle/>
          <a:p>
            <a:r>
              <a:rPr lang="en-US"/>
              <a:t>0.5</a:t>
            </a:r>
          </a:p>
        </p:txBody>
      </p:sp>
      <p:sp>
        <p:nvSpPr>
          <p:cNvPr id="49" name="TextBox 48">
            <a:extLst>
              <a:ext uri="{FF2B5EF4-FFF2-40B4-BE49-F238E27FC236}">
                <a16:creationId xmlns:a16="http://schemas.microsoft.com/office/drawing/2014/main" id="{51744EA0-BE9D-BF81-EB81-6080D26309D6}"/>
              </a:ext>
            </a:extLst>
          </p:cNvPr>
          <p:cNvSpPr txBox="1"/>
          <p:nvPr/>
        </p:nvSpPr>
        <p:spPr>
          <a:xfrm>
            <a:off x="6807893" y="3866553"/>
            <a:ext cx="597075" cy="369332"/>
          </a:xfrm>
          <a:prstGeom prst="rect">
            <a:avLst/>
          </a:prstGeom>
          <a:noFill/>
        </p:spPr>
        <p:txBody>
          <a:bodyPr wrap="square" rtlCol="0">
            <a:spAutoFit/>
          </a:bodyPr>
          <a:lstStyle/>
          <a:p>
            <a:r>
              <a:rPr lang="en-US"/>
              <a:t>0.5</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E7BA115-5572-6E67-68E1-97E98E215D5E}"/>
                  </a:ext>
                </a:extLst>
              </p:cNvPr>
              <p:cNvSpPr txBox="1"/>
              <p:nvPr/>
            </p:nvSpPr>
            <p:spPr>
              <a:xfrm>
                <a:off x="705632" y="657337"/>
                <a:ext cx="6100174" cy="843885"/>
              </a:xfrm>
              <a:prstGeom prst="rect">
                <a:avLst/>
              </a:prstGeom>
              <a:noFill/>
            </p:spPr>
            <p:txBody>
              <a:bodyPr wrap="square">
                <a:spAutoFit/>
              </a:bodyPr>
              <a:lstStyle/>
              <a:p>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−1.22,1.22</m:t>
                        </m:r>
                      </m:e>
                    </m:d>
                  </m:oMath>
                </a14:m>
                <a:r>
                  <a:rPr lang="en-US" sz="2400"/>
                  <a:t> where </a:t>
                </a:r>
                <a14:m>
                  <m:oMath xmlns:m="http://schemas.openxmlformats.org/officeDocument/2006/math">
                    <m:r>
                      <a:rPr lang="en-US" sz="2400">
                        <a:latin typeface="Cambria Math" panose="02040503050406030204" pitchFamily="18" charset="0"/>
                      </a:rPr>
                      <m:t>1</m:t>
                    </m:r>
                    <m:r>
                      <a:rPr lang="en-US" sz="2400" b="0" i="0" smtClean="0">
                        <a:latin typeface="Cambria Math" panose="02040503050406030204" pitchFamily="18" charset="0"/>
                      </a:rPr>
                      <m:t>.22=</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a:rPr lang="en-US" sz="2400" b="0" i="1" smtClean="0">
                                <a:latin typeface="Cambria Math" panose="02040503050406030204" pitchFamily="18" charset="0"/>
                              </a:rPr>
                              <m:t>6</m:t>
                            </m:r>
                          </m:num>
                          <m:den>
                            <m:r>
                              <a:rPr lang="en-US" sz="2400" b="0" i="1" smtClean="0">
                                <a:latin typeface="Cambria Math" panose="02040503050406030204" pitchFamily="18" charset="0"/>
                              </a:rPr>
                              <m:t>2</m:t>
                            </m:r>
                            <m:r>
                              <a:rPr lang="en-US" sz="2400" i="1">
                                <a:latin typeface="Cambria Math" panose="02040503050406030204" pitchFamily="18" charset="0"/>
                              </a:rPr>
                              <m:t>+</m:t>
                            </m:r>
                            <m:r>
                              <a:rPr lang="en-US" sz="2400" b="0" i="1" smtClean="0">
                                <a:latin typeface="Cambria Math" panose="02040503050406030204" pitchFamily="18" charset="0"/>
                              </a:rPr>
                              <m:t>2</m:t>
                            </m:r>
                          </m:den>
                        </m:f>
                      </m:e>
                    </m:rad>
                  </m:oMath>
                </a14:m>
                <a:endParaRPr lang="en-US" sz="2400"/>
              </a:p>
            </p:txBody>
          </p:sp>
        </mc:Choice>
        <mc:Fallback>
          <p:sp>
            <p:nvSpPr>
              <p:cNvPr id="10" name="TextBox 9">
                <a:extLst>
                  <a:ext uri="{FF2B5EF4-FFF2-40B4-BE49-F238E27FC236}">
                    <a16:creationId xmlns:a16="http://schemas.microsoft.com/office/drawing/2014/main" id="{6E7BA115-5572-6E67-68E1-97E98E215D5E}"/>
                  </a:ext>
                </a:extLst>
              </p:cNvPr>
              <p:cNvSpPr txBox="1">
                <a:spLocks noRot="1" noChangeAspect="1" noMove="1" noResize="1" noEditPoints="1" noAdjustHandles="1" noChangeArrowheads="1" noChangeShapeType="1" noTextEdit="1"/>
              </p:cNvSpPr>
              <p:nvPr/>
            </p:nvSpPr>
            <p:spPr>
              <a:xfrm>
                <a:off x="705632" y="657337"/>
                <a:ext cx="6100174" cy="84388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77836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276EDD1-B4DC-A847-E51E-66DBF709CD5E}"/>
              </a:ext>
            </a:extLst>
          </p:cNvPr>
          <p:cNvSpPr/>
          <p:nvPr/>
        </p:nvSpPr>
        <p:spPr>
          <a:xfrm>
            <a:off x="3569917" y="1753645"/>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5" name="Oval 4">
            <a:extLst>
              <a:ext uri="{FF2B5EF4-FFF2-40B4-BE49-F238E27FC236}">
                <a16:creationId xmlns:a16="http://schemas.microsoft.com/office/drawing/2014/main" id="{6ABC027D-9D21-0EB2-03EF-4E16C40BDC01}"/>
              </a:ext>
            </a:extLst>
          </p:cNvPr>
          <p:cNvSpPr/>
          <p:nvPr/>
        </p:nvSpPr>
        <p:spPr>
          <a:xfrm>
            <a:off x="3569917" y="2995810"/>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 name="Oval 5">
            <a:extLst>
              <a:ext uri="{FF2B5EF4-FFF2-40B4-BE49-F238E27FC236}">
                <a16:creationId xmlns:a16="http://schemas.microsoft.com/office/drawing/2014/main" id="{09CD8F70-6BFD-FB10-D20D-56B313B920E7}"/>
              </a:ext>
            </a:extLst>
          </p:cNvPr>
          <p:cNvSpPr/>
          <p:nvPr/>
        </p:nvSpPr>
        <p:spPr>
          <a:xfrm>
            <a:off x="5576169" y="1753645"/>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7" name="Oval 6">
            <a:extLst>
              <a:ext uri="{FF2B5EF4-FFF2-40B4-BE49-F238E27FC236}">
                <a16:creationId xmlns:a16="http://schemas.microsoft.com/office/drawing/2014/main" id="{812A285A-23C4-5863-3809-39779081C07B}"/>
              </a:ext>
            </a:extLst>
          </p:cNvPr>
          <p:cNvSpPr/>
          <p:nvPr/>
        </p:nvSpPr>
        <p:spPr>
          <a:xfrm>
            <a:off x="5576169" y="2995810"/>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8" name="Oval 7">
            <a:extLst>
              <a:ext uri="{FF2B5EF4-FFF2-40B4-BE49-F238E27FC236}">
                <a16:creationId xmlns:a16="http://schemas.microsoft.com/office/drawing/2014/main" id="{34FB1E8E-36FD-316B-20BB-5F43F8554CEE}"/>
              </a:ext>
            </a:extLst>
          </p:cNvPr>
          <p:cNvSpPr/>
          <p:nvPr/>
        </p:nvSpPr>
        <p:spPr>
          <a:xfrm>
            <a:off x="7711857" y="1753645"/>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66</a:t>
            </a:r>
          </a:p>
        </p:txBody>
      </p:sp>
      <p:sp>
        <p:nvSpPr>
          <p:cNvPr id="9" name="Oval 8">
            <a:extLst>
              <a:ext uri="{FF2B5EF4-FFF2-40B4-BE49-F238E27FC236}">
                <a16:creationId xmlns:a16="http://schemas.microsoft.com/office/drawing/2014/main" id="{EBBD3190-876A-3EE7-DD71-DA14E8E275F9}"/>
              </a:ext>
            </a:extLst>
          </p:cNvPr>
          <p:cNvSpPr/>
          <p:nvPr/>
        </p:nvSpPr>
        <p:spPr>
          <a:xfrm>
            <a:off x="7711857" y="2995810"/>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30</a:t>
            </a:r>
          </a:p>
        </p:txBody>
      </p:sp>
      <p:cxnSp>
        <p:nvCxnSpPr>
          <p:cNvPr id="11" name="Straight Arrow Connector 10">
            <a:extLst>
              <a:ext uri="{FF2B5EF4-FFF2-40B4-BE49-F238E27FC236}">
                <a16:creationId xmlns:a16="http://schemas.microsoft.com/office/drawing/2014/main" id="{45FD589A-7C31-C14F-ACC9-C08C3675D309}"/>
              </a:ext>
            </a:extLst>
          </p:cNvPr>
          <p:cNvCxnSpPr>
            <a:stCxn id="4" idx="6"/>
            <a:endCxn id="6" idx="2"/>
          </p:cNvCxnSpPr>
          <p:nvPr/>
        </p:nvCxnSpPr>
        <p:spPr>
          <a:xfrm>
            <a:off x="4271375" y="2085585"/>
            <a:ext cx="13047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D31460D-5C04-6249-79DD-7DDF1B274955}"/>
              </a:ext>
            </a:extLst>
          </p:cNvPr>
          <p:cNvCxnSpPr>
            <a:cxnSpLocks/>
            <a:stCxn id="4" idx="6"/>
            <a:endCxn id="7" idx="2"/>
          </p:cNvCxnSpPr>
          <p:nvPr/>
        </p:nvCxnSpPr>
        <p:spPr>
          <a:xfrm>
            <a:off x="4271375" y="2085585"/>
            <a:ext cx="1304794"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FF1E3FB-3F97-F8A2-569B-5E18014B43B4}"/>
              </a:ext>
            </a:extLst>
          </p:cNvPr>
          <p:cNvCxnSpPr>
            <a:cxnSpLocks/>
            <a:stCxn id="5" idx="6"/>
            <a:endCxn id="6" idx="2"/>
          </p:cNvCxnSpPr>
          <p:nvPr/>
        </p:nvCxnSpPr>
        <p:spPr>
          <a:xfrm flipV="1">
            <a:off x="4271375" y="2085585"/>
            <a:ext cx="1304794"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F0BAD05-8441-AE74-4587-59B7E59ECCFB}"/>
              </a:ext>
            </a:extLst>
          </p:cNvPr>
          <p:cNvCxnSpPr>
            <a:cxnSpLocks/>
            <a:stCxn id="5" idx="6"/>
            <a:endCxn id="7" idx="2"/>
          </p:cNvCxnSpPr>
          <p:nvPr/>
        </p:nvCxnSpPr>
        <p:spPr>
          <a:xfrm>
            <a:off x="4271375" y="3327750"/>
            <a:ext cx="13047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6CEC8B90-7C82-519C-EA31-3CA010A20A44}"/>
              </a:ext>
            </a:extLst>
          </p:cNvPr>
          <p:cNvCxnSpPr>
            <a:cxnSpLocks/>
            <a:stCxn id="6" idx="6"/>
            <a:endCxn id="8" idx="2"/>
          </p:cNvCxnSpPr>
          <p:nvPr/>
        </p:nvCxnSpPr>
        <p:spPr>
          <a:xfrm>
            <a:off x="6277627" y="2085585"/>
            <a:ext cx="1434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A354D43-73D1-EA00-C3F9-8F23919D8411}"/>
              </a:ext>
            </a:extLst>
          </p:cNvPr>
          <p:cNvCxnSpPr>
            <a:cxnSpLocks/>
            <a:stCxn id="6" idx="6"/>
            <a:endCxn id="9" idx="2"/>
          </p:cNvCxnSpPr>
          <p:nvPr/>
        </p:nvCxnSpPr>
        <p:spPr>
          <a:xfrm>
            <a:off x="6277627" y="2085585"/>
            <a:ext cx="1434230"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21F70E3C-1D0D-8F89-02BB-850E63C5ECE2}"/>
              </a:ext>
            </a:extLst>
          </p:cNvPr>
          <p:cNvCxnSpPr>
            <a:cxnSpLocks/>
            <a:stCxn id="7" idx="6"/>
            <a:endCxn id="8" idx="2"/>
          </p:cNvCxnSpPr>
          <p:nvPr/>
        </p:nvCxnSpPr>
        <p:spPr>
          <a:xfrm flipV="1">
            <a:off x="6277627" y="2085585"/>
            <a:ext cx="1434230" cy="1242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55806D1-7165-6DE5-6EF9-29BA04A6C964}"/>
              </a:ext>
            </a:extLst>
          </p:cNvPr>
          <p:cNvCxnSpPr>
            <a:cxnSpLocks/>
            <a:stCxn id="7" idx="6"/>
            <a:endCxn id="9" idx="2"/>
          </p:cNvCxnSpPr>
          <p:nvPr/>
        </p:nvCxnSpPr>
        <p:spPr>
          <a:xfrm>
            <a:off x="6277627" y="3327750"/>
            <a:ext cx="14342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Oval 1">
            <a:extLst>
              <a:ext uri="{FF2B5EF4-FFF2-40B4-BE49-F238E27FC236}">
                <a16:creationId xmlns:a16="http://schemas.microsoft.com/office/drawing/2014/main" id="{946CF1CD-4212-DC16-24B0-75040CED51D8}"/>
              </a:ext>
            </a:extLst>
          </p:cNvPr>
          <p:cNvSpPr/>
          <p:nvPr/>
        </p:nvSpPr>
        <p:spPr>
          <a:xfrm>
            <a:off x="3569917" y="4102367"/>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3" name="Oval 2">
            <a:extLst>
              <a:ext uri="{FF2B5EF4-FFF2-40B4-BE49-F238E27FC236}">
                <a16:creationId xmlns:a16="http://schemas.microsoft.com/office/drawing/2014/main" id="{BEF30BD0-21F7-0DE9-51C7-BF3C270B308B}"/>
              </a:ext>
            </a:extLst>
          </p:cNvPr>
          <p:cNvSpPr/>
          <p:nvPr/>
        </p:nvSpPr>
        <p:spPr>
          <a:xfrm>
            <a:off x="5572513" y="4102459"/>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6FC58FA1-E95D-926C-758C-CC4F0332807D}"/>
              </a:ext>
            </a:extLst>
          </p:cNvPr>
          <p:cNvSpPr/>
          <p:nvPr/>
        </p:nvSpPr>
        <p:spPr>
          <a:xfrm>
            <a:off x="7706634" y="4102551"/>
            <a:ext cx="701458" cy="6638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18</a:t>
            </a:r>
          </a:p>
        </p:txBody>
      </p:sp>
      <p:cxnSp>
        <p:nvCxnSpPr>
          <p:cNvPr id="13" name="Straight Arrow Connector 12">
            <a:extLst>
              <a:ext uri="{FF2B5EF4-FFF2-40B4-BE49-F238E27FC236}">
                <a16:creationId xmlns:a16="http://schemas.microsoft.com/office/drawing/2014/main" id="{EC812258-B699-080B-C16C-2E1ED354868A}"/>
              </a:ext>
            </a:extLst>
          </p:cNvPr>
          <p:cNvCxnSpPr>
            <a:cxnSpLocks/>
            <a:stCxn id="2" idx="6"/>
            <a:endCxn id="3" idx="2"/>
          </p:cNvCxnSpPr>
          <p:nvPr/>
        </p:nvCxnSpPr>
        <p:spPr>
          <a:xfrm>
            <a:off x="4271375" y="4434307"/>
            <a:ext cx="1301138" cy="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E576961-3B69-B46C-C9AE-057212A9E335}"/>
              </a:ext>
            </a:extLst>
          </p:cNvPr>
          <p:cNvCxnSpPr>
            <a:cxnSpLocks/>
            <a:stCxn id="3" idx="6"/>
            <a:endCxn id="10" idx="2"/>
          </p:cNvCxnSpPr>
          <p:nvPr/>
        </p:nvCxnSpPr>
        <p:spPr>
          <a:xfrm>
            <a:off x="6273971" y="4434399"/>
            <a:ext cx="1432663" cy="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1D668A7-CAAD-6E35-2B2B-7CA4D2F14024}"/>
              </a:ext>
            </a:extLst>
          </p:cNvPr>
          <p:cNvCxnSpPr>
            <a:cxnSpLocks/>
            <a:stCxn id="5" idx="6"/>
            <a:endCxn id="3" idx="2"/>
          </p:cNvCxnSpPr>
          <p:nvPr/>
        </p:nvCxnSpPr>
        <p:spPr>
          <a:xfrm>
            <a:off x="4271375" y="3327750"/>
            <a:ext cx="1301138" cy="11066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C53E808-D844-B4B0-6A44-06123E44B801}"/>
              </a:ext>
            </a:extLst>
          </p:cNvPr>
          <p:cNvCxnSpPr>
            <a:cxnSpLocks/>
            <a:stCxn id="4" idx="6"/>
            <a:endCxn id="3" idx="2"/>
          </p:cNvCxnSpPr>
          <p:nvPr/>
        </p:nvCxnSpPr>
        <p:spPr>
          <a:xfrm>
            <a:off x="4271375" y="2085585"/>
            <a:ext cx="1301138" cy="2348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CFBEED7-4A08-7B4E-AA3B-E8BCC9EB9A9C}"/>
              </a:ext>
            </a:extLst>
          </p:cNvPr>
          <p:cNvCxnSpPr>
            <a:cxnSpLocks/>
            <a:stCxn id="3" idx="6"/>
            <a:endCxn id="9" idx="2"/>
          </p:cNvCxnSpPr>
          <p:nvPr/>
        </p:nvCxnSpPr>
        <p:spPr>
          <a:xfrm flipV="1">
            <a:off x="6273971" y="3327750"/>
            <a:ext cx="1437886" cy="11066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607EAE0-1FCB-BED4-CB03-7FDC046F5F18}"/>
              </a:ext>
            </a:extLst>
          </p:cNvPr>
          <p:cNvCxnSpPr>
            <a:cxnSpLocks/>
            <a:stCxn id="3" idx="6"/>
            <a:endCxn id="8" idx="2"/>
          </p:cNvCxnSpPr>
          <p:nvPr/>
        </p:nvCxnSpPr>
        <p:spPr>
          <a:xfrm flipV="1">
            <a:off x="6273971" y="2085585"/>
            <a:ext cx="1437886" cy="2348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2C8B0317-C7A8-2328-07FC-8B326A963BF0}"/>
              </a:ext>
            </a:extLst>
          </p:cNvPr>
          <p:cNvCxnSpPr>
            <a:cxnSpLocks/>
            <a:stCxn id="2" idx="6"/>
            <a:endCxn id="6" idx="2"/>
          </p:cNvCxnSpPr>
          <p:nvPr/>
        </p:nvCxnSpPr>
        <p:spPr>
          <a:xfrm flipV="1">
            <a:off x="4271375" y="2085585"/>
            <a:ext cx="1304794" cy="2348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1D1FE480-24DC-2C8A-F2EF-17BF20AD0996}"/>
              </a:ext>
            </a:extLst>
          </p:cNvPr>
          <p:cNvCxnSpPr>
            <a:cxnSpLocks/>
            <a:stCxn id="2" idx="6"/>
            <a:endCxn id="7" idx="2"/>
          </p:cNvCxnSpPr>
          <p:nvPr/>
        </p:nvCxnSpPr>
        <p:spPr>
          <a:xfrm flipV="1">
            <a:off x="4271375" y="3327750"/>
            <a:ext cx="1304794" cy="11065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F6181C3-38A3-1BBF-F00D-FFF4F8258C58}"/>
              </a:ext>
            </a:extLst>
          </p:cNvPr>
          <p:cNvCxnSpPr>
            <a:cxnSpLocks/>
            <a:stCxn id="7" idx="6"/>
            <a:endCxn id="10" idx="2"/>
          </p:cNvCxnSpPr>
          <p:nvPr/>
        </p:nvCxnSpPr>
        <p:spPr>
          <a:xfrm>
            <a:off x="6277627" y="3327750"/>
            <a:ext cx="1429007" cy="1106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C1E84296-ABD9-97E3-70C5-41DB495ED5E6}"/>
              </a:ext>
            </a:extLst>
          </p:cNvPr>
          <p:cNvCxnSpPr>
            <a:cxnSpLocks/>
            <a:stCxn id="6" idx="6"/>
            <a:endCxn id="10" idx="2"/>
          </p:cNvCxnSpPr>
          <p:nvPr/>
        </p:nvCxnSpPr>
        <p:spPr>
          <a:xfrm>
            <a:off x="6277627" y="2085585"/>
            <a:ext cx="1429007" cy="23489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C589227-84CD-332C-02CF-1A4CB90EB22A}"/>
                  </a:ext>
                </a:extLst>
              </p:cNvPr>
              <p:cNvSpPr txBox="1"/>
              <p:nvPr/>
            </p:nvSpPr>
            <p:spPr>
              <a:xfrm>
                <a:off x="918574" y="472713"/>
                <a:ext cx="6100174" cy="843885"/>
              </a:xfrm>
              <a:prstGeom prst="rect">
                <a:avLst/>
              </a:prstGeom>
              <a:noFill/>
            </p:spPr>
            <p:txBody>
              <a:bodyPr wrap="square">
                <a:spAutoFit/>
              </a:bodyPr>
              <a:lstStyle/>
              <a:p>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−1,1</m:t>
                        </m:r>
                      </m:e>
                    </m:d>
                  </m:oMath>
                </a14:m>
                <a:r>
                  <a:rPr lang="en-US" sz="2400"/>
                  <a:t> where </a:t>
                </a:r>
                <a14:m>
                  <m:oMath xmlns:m="http://schemas.openxmlformats.org/officeDocument/2006/math">
                    <m:r>
                      <a:rPr lang="en-US" sz="2400">
                        <a:latin typeface="Cambria Math" panose="02040503050406030204" pitchFamily="18" charset="0"/>
                      </a:rPr>
                      <m:t>1</m:t>
                    </m:r>
                    <m:r>
                      <a:rPr lang="en-US" sz="2400" b="0" i="0" smtClean="0">
                        <a:latin typeface="Cambria Math" panose="02040503050406030204" pitchFamily="18" charset="0"/>
                      </a:rPr>
                      <m:t>=</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a:rPr lang="en-US" sz="2400" b="0" i="1" smtClean="0">
                                <a:latin typeface="Cambria Math" panose="02040503050406030204" pitchFamily="18" charset="0"/>
                              </a:rPr>
                              <m:t>6</m:t>
                            </m:r>
                          </m:num>
                          <m:den>
                            <m:r>
                              <a:rPr lang="en-US" sz="2400" b="0" i="1" smtClean="0">
                                <a:latin typeface="Cambria Math" panose="02040503050406030204" pitchFamily="18" charset="0"/>
                              </a:rPr>
                              <m:t>3</m:t>
                            </m:r>
                            <m:r>
                              <a:rPr lang="en-US" sz="2400" i="1">
                                <a:latin typeface="Cambria Math" panose="02040503050406030204" pitchFamily="18" charset="0"/>
                              </a:rPr>
                              <m:t>+</m:t>
                            </m:r>
                            <m:r>
                              <a:rPr lang="en-US" sz="2400" b="0" i="1" smtClean="0">
                                <a:latin typeface="Cambria Math" panose="02040503050406030204" pitchFamily="18" charset="0"/>
                              </a:rPr>
                              <m:t>3</m:t>
                            </m:r>
                          </m:den>
                        </m:f>
                      </m:e>
                    </m:rad>
                  </m:oMath>
                </a14:m>
                <a:endParaRPr lang="en-US" sz="2400"/>
              </a:p>
            </p:txBody>
          </p:sp>
        </mc:Choice>
        <mc:Fallback>
          <p:sp>
            <p:nvSpPr>
              <p:cNvPr id="14" name="TextBox 13">
                <a:extLst>
                  <a:ext uri="{FF2B5EF4-FFF2-40B4-BE49-F238E27FC236}">
                    <a16:creationId xmlns:a16="http://schemas.microsoft.com/office/drawing/2014/main" id="{6C589227-84CD-332C-02CF-1A4CB90EB22A}"/>
                  </a:ext>
                </a:extLst>
              </p:cNvPr>
              <p:cNvSpPr txBox="1">
                <a:spLocks noRot="1" noChangeAspect="1" noMove="1" noResize="1" noEditPoints="1" noAdjustHandles="1" noChangeArrowheads="1" noChangeShapeType="1" noTextEdit="1"/>
              </p:cNvSpPr>
              <p:nvPr/>
            </p:nvSpPr>
            <p:spPr>
              <a:xfrm>
                <a:off x="918574" y="472713"/>
                <a:ext cx="6100174" cy="84388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163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0ACB54-3512-4ADD-B096-AEE5BAB696CA}"/>
              </a:ext>
            </a:extLst>
          </p:cNvPr>
          <p:cNvSpPr>
            <a:spLocks noGrp="1"/>
          </p:cNvSpPr>
          <p:nvPr>
            <p:ph type="ctrTitle"/>
          </p:nvPr>
        </p:nvSpPr>
        <p:spPr/>
        <p:txBody>
          <a:bodyPr/>
          <a:lstStyle/>
          <a:p>
            <a:r>
              <a:rPr lang="en-US"/>
              <a:t>Optimization</a:t>
            </a:r>
            <a:endParaRPr lang="en-GB"/>
          </a:p>
        </p:txBody>
      </p:sp>
      <p:sp>
        <p:nvSpPr>
          <p:cNvPr id="5" name="Subtitle 4">
            <a:extLst>
              <a:ext uri="{FF2B5EF4-FFF2-40B4-BE49-F238E27FC236}">
                <a16:creationId xmlns:a16="http://schemas.microsoft.com/office/drawing/2014/main" id="{44F21863-58A3-46A0-8A09-443152453751}"/>
              </a:ext>
            </a:extLst>
          </p:cNvPr>
          <p:cNvSpPr>
            <a:spLocks noGrp="1"/>
          </p:cNvSpPr>
          <p:nvPr>
            <p:ph type="subTitle" idx="1"/>
          </p:nvPr>
        </p:nvSpPr>
        <p:spPr/>
        <p:txBody>
          <a:bodyPr/>
          <a:lstStyle/>
          <a:p>
            <a:r>
              <a:rPr lang="en-US"/>
              <a:t>Which algorithms to use to obtain the best model?</a:t>
            </a:r>
            <a:endParaRPr lang="en-GB"/>
          </a:p>
        </p:txBody>
      </p:sp>
    </p:spTree>
    <p:extLst>
      <p:ext uri="{BB962C8B-B14F-4D97-AF65-F5344CB8AC3E}">
        <p14:creationId xmlns:p14="http://schemas.microsoft.com/office/powerpoint/2010/main" val="4174687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360E-CB18-4FEA-BBDE-F0F594A081C2}"/>
              </a:ext>
            </a:extLst>
          </p:cNvPr>
          <p:cNvSpPr>
            <a:spLocks noGrp="1"/>
          </p:cNvSpPr>
          <p:nvPr>
            <p:ph type="title"/>
          </p:nvPr>
        </p:nvSpPr>
        <p:spPr/>
        <p:txBody>
          <a:bodyPr/>
          <a:lstStyle/>
          <a:p>
            <a:r>
              <a:rPr lang="en-US"/>
              <a:t>Stochastic Gradient Descent</a:t>
            </a:r>
            <a:endParaRPr lang="en-GB"/>
          </a:p>
        </p:txBody>
      </p:sp>
      <p:sp>
        <p:nvSpPr>
          <p:cNvPr id="3" name="Content Placeholder 2">
            <a:extLst>
              <a:ext uri="{FF2B5EF4-FFF2-40B4-BE49-F238E27FC236}">
                <a16:creationId xmlns:a16="http://schemas.microsoft.com/office/drawing/2014/main" id="{0544CB32-96ED-4CE7-A3DE-E9E1F18D5A83}"/>
              </a:ext>
            </a:extLst>
          </p:cNvPr>
          <p:cNvSpPr>
            <a:spLocks noGrp="1"/>
          </p:cNvSpPr>
          <p:nvPr>
            <p:ph idx="1"/>
          </p:nvPr>
        </p:nvSpPr>
        <p:spPr/>
        <p:txBody>
          <a:bodyPr>
            <a:normAutofit fontScale="92500" lnSpcReduction="10000"/>
          </a:bodyPr>
          <a:lstStyle/>
          <a:p>
            <a:r>
              <a:rPr lang="en-US"/>
              <a:t>The </a:t>
            </a:r>
            <a:r>
              <a:rPr lang="en-US" b="1"/>
              <a:t>Gradient Descent </a:t>
            </a:r>
            <a:r>
              <a:rPr lang="en-US"/>
              <a:t>that we introduced in the NumPy lecture has a couple of major drawbacks:</a:t>
            </a:r>
          </a:p>
          <a:p>
            <a:endParaRPr lang="en-US" sz="500"/>
          </a:p>
          <a:p>
            <a:pPr lvl="1">
              <a:buFont typeface="Wingdings" panose="05000000000000000000" pitchFamily="2" charset="2"/>
              <a:buChar char="§"/>
            </a:pPr>
            <a:r>
              <a:rPr lang="en-US"/>
              <a:t>It </a:t>
            </a:r>
            <a:r>
              <a:rPr lang="en-US">
                <a:solidFill>
                  <a:srgbClr val="C00000"/>
                </a:solidFill>
              </a:rPr>
              <a:t>iterates over the whole training set</a:t>
            </a:r>
            <a:r>
              <a:rPr lang="en-US"/>
              <a:t> before updating the weights</a:t>
            </a:r>
          </a:p>
          <a:p>
            <a:pPr lvl="1">
              <a:buFont typeface="Wingdings" panose="05000000000000000000" pitchFamily="2" charset="2"/>
              <a:buChar char="§"/>
            </a:pPr>
            <a:r>
              <a:rPr lang="en-US"/>
              <a:t>Also, </a:t>
            </a:r>
            <a:r>
              <a:rPr lang="en-US">
                <a:solidFill>
                  <a:srgbClr val="C00000"/>
                </a:solidFill>
              </a:rPr>
              <a:t>each update is very small</a:t>
            </a:r>
          </a:p>
          <a:p>
            <a:endParaRPr lang="en-GB"/>
          </a:p>
          <a:p>
            <a:r>
              <a:rPr lang="en-GB"/>
              <a:t>However, we also saw that TensorFlow uses </a:t>
            </a:r>
            <a:r>
              <a:rPr lang="en-GB" b="1"/>
              <a:t>Stochastic Gradient Descent</a:t>
            </a:r>
          </a:p>
          <a:p>
            <a:pPr marL="457200" lvl="1" indent="0">
              <a:buNone/>
            </a:pPr>
            <a:r>
              <a:rPr lang="en-GB"/>
              <a:t>This should be a clue that SGD is better, because </a:t>
            </a:r>
            <a:r>
              <a:rPr lang="en-GB" b="1">
                <a:solidFill>
                  <a:srgbClr val="0070C0"/>
                </a:solidFill>
              </a:rPr>
              <a:t>G</a:t>
            </a:r>
            <a:r>
              <a:rPr lang="en-GB" b="1">
                <a:solidFill>
                  <a:srgbClr val="FF0000"/>
                </a:solidFill>
              </a:rPr>
              <a:t>o</a:t>
            </a:r>
            <a:r>
              <a:rPr lang="en-GB" b="1">
                <a:solidFill>
                  <a:schemeClr val="accent4"/>
                </a:solidFill>
              </a:rPr>
              <a:t>o</a:t>
            </a:r>
            <a:r>
              <a:rPr lang="en-GB" b="1">
                <a:solidFill>
                  <a:srgbClr val="0070C0"/>
                </a:solidFill>
              </a:rPr>
              <a:t>g</a:t>
            </a:r>
            <a:r>
              <a:rPr lang="en-GB" b="1">
                <a:solidFill>
                  <a:srgbClr val="00B050"/>
                </a:solidFill>
              </a:rPr>
              <a:t>l</a:t>
            </a:r>
            <a:r>
              <a:rPr lang="en-GB" b="1">
                <a:solidFill>
                  <a:srgbClr val="FF0000"/>
                </a:solidFill>
              </a:rPr>
              <a:t>e</a:t>
            </a:r>
            <a:r>
              <a:rPr lang="en-GB">
                <a:solidFill>
                  <a:schemeClr val="accent2"/>
                </a:solidFill>
              </a:rPr>
              <a:t> </a:t>
            </a:r>
            <a:r>
              <a:rPr lang="en-GB"/>
              <a:t>is always right!</a:t>
            </a:r>
          </a:p>
          <a:p>
            <a:pPr marL="457200" lvl="1" indent="0">
              <a:buNone/>
            </a:pPr>
            <a:endParaRPr lang="en-GB"/>
          </a:p>
          <a:p>
            <a:pPr>
              <a:buFont typeface="Wingdings" panose="05000000000000000000" pitchFamily="2" charset="2"/>
              <a:buChar char="Ø"/>
            </a:pPr>
            <a:r>
              <a:rPr lang="en-GB"/>
              <a:t>It will pick inputs randomly (stochastic) and have much higher fluctuation of the Loss function value</a:t>
            </a:r>
          </a:p>
          <a:p>
            <a:pPr marL="457200" lvl="1" indent="0">
              <a:buNone/>
            </a:pPr>
            <a:r>
              <a:rPr lang="en-GB"/>
              <a:t>More likely to get to the global minimum, because it basically jumps around more</a:t>
            </a:r>
          </a:p>
        </p:txBody>
      </p:sp>
    </p:spTree>
    <p:extLst>
      <p:ext uri="{BB962C8B-B14F-4D97-AF65-F5344CB8AC3E}">
        <p14:creationId xmlns:p14="http://schemas.microsoft.com/office/powerpoint/2010/main" val="2424257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360E-CB18-4FEA-BBDE-F0F594A081C2}"/>
              </a:ext>
            </a:extLst>
          </p:cNvPr>
          <p:cNvSpPr>
            <a:spLocks noGrp="1"/>
          </p:cNvSpPr>
          <p:nvPr>
            <p:ph type="title"/>
          </p:nvPr>
        </p:nvSpPr>
        <p:spPr/>
        <p:txBody>
          <a:bodyPr/>
          <a:lstStyle/>
          <a:p>
            <a:r>
              <a:rPr lang="en-US"/>
              <a:t>Stochastic Gradient Descent</a:t>
            </a:r>
            <a:endParaRPr lang="en-GB"/>
          </a:p>
        </p:txBody>
      </p:sp>
      <p:sp>
        <p:nvSpPr>
          <p:cNvPr id="3" name="Content Placeholder 2">
            <a:extLst>
              <a:ext uri="{FF2B5EF4-FFF2-40B4-BE49-F238E27FC236}">
                <a16:creationId xmlns:a16="http://schemas.microsoft.com/office/drawing/2014/main" id="{0544CB32-96ED-4CE7-A3DE-E9E1F18D5A83}"/>
              </a:ext>
            </a:extLst>
          </p:cNvPr>
          <p:cNvSpPr>
            <a:spLocks noGrp="1"/>
          </p:cNvSpPr>
          <p:nvPr>
            <p:ph idx="1"/>
          </p:nvPr>
        </p:nvSpPr>
        <p:spPr>
          <a:xfrm>
            <a:off x="838200" y="1825625"/>
            <a:ext cx="10515600" cy="4667250"/>
          </a:xfrm>
        </p:spPr>
        <p:txBody>
          <a:bodyPr>
            <a:normAutofit lnSpcReduction="10000"/>
          </a:bodyPr>
          <a:lstStyle/>
          <a:p>
            <a:r>
              <a:rPr lang="en-US"/>
              <a:t>The </a:t>
            </a:r>
            <a:r>
              <a:rPr lang="en-US" b="1"/>
              <a:t>SGD </a:t>
            </a:r>
            <a:r>
              <a:rPr lang="en-US"/>
              <a:t>works in the exact same way as the GD, but instead of updating the weights once per epoch </a:t>
            </a:r>
            <a:r>
              <a:rPr lang="en-US" b="1">
                <a:solidFill>
                  <a:srgbClr val="00B050"/>
                </a:solidFill>
              </a:rPr>
              <a:t>it updates the weights in real time inside a single epoch </a:t>
            </a:r>
          </a:p>
          <a:p>
            <a:pPr marL="457200" lvl="1" indent="0">
              <a:buNone/>
            </a:pPr>
            <a:r>
              <a:rPr lang="en-US"/>
              <a:t>Each of the batches per epoch would contribute to the upgrading</a:t>
            </a:r>
          </a:p>
          <a:p>
            <a:pPr marL="457200" lvl="1" indent="0">
              <a:buNone/>
            </a:pPr>
            <a:endParaRPr lang="en-US"/>
          </a:p>
          <a:p>
            <a:r>
              <a:rPr lang="en-US"/>
              <a:t>The stochastic gradient descent is closely related to the concept of </a:t>
            </a:r>
            <a:r>
              <a:rPr lang="en-US" b="1"/>
              <a:t>batching</a:t>
            </a:r>
          </a:p>
          <a:p>
            <a:pPr marL="457200" lvl="1" indent="0">
              <a:buNone/>
            </a:pPr>
            <a:r>
              <a:rPr lang="en-US"/>
              <a:t>Batching is the process of </a:t>
            </a:r>
            <a:r>
              <a:rPr lang="en-US">
                <a:solidFill>
                  <a:srgbClr val="7030A0"/>
                </a:solidFill>
              </a:rPr>
              <a:t>splitting data into </a:t>
            </a:r>
            <a:r>
              <a:rPr lang="en-US" b="1">
                <a:solidFill>
                  <a:srgbClr val="7030A0"/>
                </a:solidFill>
              </a:rPr>
              <a:t>n</a:t>
            </a:r>
            <a:r>
              <a:rPr lang="en-US">
                <a:solidFill>
                  <a:srgbClr val="7030A0"/>
                </a:solidFill>
              </a:rPr>
              <a:t> batches </a:t>
            </a:r>
            <a:r>
              <a:rPr lang="en-US"/>
              <a:t>(aka </a:t>
            </a:r>
            <a:r>
              <a:rPr lang="en-US">
                <a:solidFill>
                  <a:srgbClr val="7030A0"/>
                </a:solidFill>
              </a:rPr>
              <a:t>minibatches</a:t>
            </a:r>
            <a:r>
              <a:rPr lang="en-US"/>
              <a:t>)</a:t>
            </a:r>
          </a:p>
          <a:p>
            <a:pPr lvl="1">
              <a:buFont typeface="Wingdings" panose="05000000000000000000" pitchFamily="2" charset="2"/>
              <a:buChar char="Ø"/>
            </a:pPr>
            <a:r>
              <a:rPr lang="en-US"/>
              <a:t>We update the weights </a:t>
            </a:r>
            <a:r>
              <a:rPr lang="en-US">
                <a:solidFill>
                  <a:schemeClr val="accent2"/>
                </a:solidFill>
              </a:rPr>
              <a:t>after every batch</a:t>
            </a:r>
            <a:r>
              <a:rPr lang="en-US"/>
              <a:t> instead of every epoch</a:t>
            </a:r>
          </a:p>
          <a:p>
            <a:pPr marL="914400" lvl="2" indent="0">
              <a:buNone/>
            </a:pPr>
            <a:endParaRPr lang="en-US"/>
          </a:p>
          <a:p>
            <a:pPr marL="914400" lvl="2" indent="0">
              <a:buNone/>
            </a:pPr>
            <a:endParaRPr lang="en-US"/>
          </a:p>
          <a:p>
            <a:pPr marL="914400" lvl="2" indent="0">
              <a:buNone/>
            </a:pPr>
            <a:r>
              <a:rPr lang="en-US"/>
              <a:t>Real SGD actually updates after every input, this is instead called </a:t>
            </a:r>
            <a:r>
              <a:rPr lang="en-US" b="1"/>
              <a:t>Mini-batch GD</a:t>
            </a:r>
          </a:p>
        </p:txBody>
      </p:sp>
      <p:pic>
        <p:nvPicPr>
          <p:cNvPr id="5" name="Picture 4" descr="A picture containing indoor, cup, table, sitting&#10;&#10;Description automatically generated">
            <a:extLst>
              <a:ext uri="{FF2B5EF4-FFF2-40B4-BE49-F238E27FC236}">
                <a16:creationId xmlns:a16="http://schemas.microsoft.com/office/drawing/2014/main" id="{EFBB9F79-1FDA-41CB-BC6D-489DB50C7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7163" y="4954588"/>
            <a:ext cx="1618612" cy="1785937"/>
          </a:xfrm>
          <a:prstGeom prst="rect">
            <a:avLst/>
          </a:prstGeom>
        </p:spPr>
      </p:pic>
    </p:spTree>
    <p:extLst>
      <p:ext uri="{BB962C8B-B14F-4D97-AF65-F5344CB8AC3E}">
        <p14:creationId xmlns:p14="http://schemas.microsoft.com/office/powerpoint/2010/main" val="1954513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B9B9-F023-436E-9065-404ABD9916A5}"/>
              </a:ext>
            </a:extLst>
          </p:cNvPr>
          <p:cNvSpPr>
            <a:spLocks noGrp="1"/>
          </p:cNvSpPr>
          <p:nvPr>
            <p:ph type="title"/>
          </p:nvPr>
        </p:nvSpPr>
        <p:spPr>
          <a:xfrm>
            <a:off x="838200" y="107950"/>
            <a:ext cx="10515600" cy="1325563"/>
          </a:xfrm>
        </p:spPr>
        <p:txBody>
          <a:bodyPr/>
          <a:lstStyle/>
          <a:p>
            <a:r>
              <a:rPr lang="en-US"/>
              <a:t>Mini-batch Gradient Descent</a:t>
            </a:r>
            <a:endParaRPr lang="en-GB"/>
          </a:p>
        </p:txBody>
      </p:sp>
      <p:sp>
        <p:nvSpPr>
          <p:cNvPr id="8" name="TextBox 7">
            <a:extLst>
              <a:ext uri="{FF2B5EF4-FFF2-40B4-BE49-F238E27FC236}">
                <a16:creationId xmlns:a16="http://schemas.microsoft.com/office/drawing/2014/main" id="{08A16AD3-64E9-43E8-9F4D-F85C3717645E}"/>
              </a:ext>
            </a:extLst>
          </p:cNvPr>
          <p:cNvSpPr txBox="1"/>
          <p:nvPr/>
        </p:nvSpPr>
        <p:spPr>
          <a:xfrm>
            <a:off x="647700" y="5762624"/>
            <a:ext cx="11144250" cy="892552"/>
          </a:xfrm>
          <a:prstGeom prst="rect">
            <a:avLst/>
          </a:prstGeom>
          <a:noFill/>
        </p:spPr>
        <p:txBody>
          <a:bodyPr wrap="square" rtlCol="0">
            <a:spAutoFit/>
          </a:bodyPr>
          <a:lstStyle/>
          <a:p>
            <a:pPr marL="457200" indent="-457200">
              <a:buFont typeface="Arial" panose="020B0604020202020204" pitchFamily="34" charset="0"/>
              <a:buChar char="•"/>
            </a:pPr>
            <a:r>
              <a:rPr lang="en-US" sz="2600"/>
              <a:t>Here we assume to have 10,000 training points and to split them in 10 batches</a:t>
            </a:r>
          </a:p>
          <a:p>
            <a:pPr marL="457200" indent="-457200">
              <a:buFont typeface="Arial" panose="020B0604020202020204" pitchFamily="34" charset="0"/>
              <a:buChar char="•"/>
            </a:pPr>
            <a:r>
              <a:rPr lang="en-US" sz="2600"/>
              <a:t>So, we have 1,000 points per batch and 10 batches per epoch</a:t>
            </a:r>
            <a:endParaRPr lang="en-GB" sz="2600"/>
          </a:p>
        </p:txBody>
      </p:sp>
      <p:pic>
        <p:nvPicPr>
          <p:cNvPr id="9" name="Picture 8">
            <a:extLst>
              <a:ext uri="{FF2B5EF4-FFF2-40B4-BE49-F238E27FC236}">
                <a16:creationId xmlns:a16="http://schemas.microsoft.com/office/drawing/2014/main" id="{BA997EA7-3FE1-45AE-BFD1-322F96649713}"/>
              </a:ext>
            </a:extLst>
          </p:cNvPr>
          <p:cNvPicPr>
            <a:picLocks noChangeAspect="1"/>
          </p:cNvPicPr>
          <p:nvPr/>
        </p:nvPicPr>
        <p:blipFill>
          <a:blip r:embed="rId3"/>
          <a:stretch>
            <a:fillRect/>
          </a:stretch>
        </p:blipFill>
        <p:spPr>
          <a:xfrm>
            <a:off x="1157592" y="1373932"/>
            <a:ext cx="9738714" cy="4110135"/>
          </a:xfrm>
          <a:prstGeom prst="rect">
            <a:avLst/>
          </a:prstGeom>
        </p:spPr>
      </p:pic>
    </p:spTree>
    <p:extLst>
      <p:ext uri="{BB962C8B-B14F-4D97-AF65-F5344CB8AC3E}">
        <p14:creationId xmlns:p14="http://schemas.microsoft.com/office/powerpoint/2010/main" val="2040840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093767-8A96-4112-9039-5D77D58DE927}"/>
              </a:ext>
            </a:extLst>
          </p:cNvPr>
          <p:cNvPicPr>
            <a:picLocks noChangeAspect="1"/>
          </p:cNvPicPr>
          <p:nvPr/>
        </p:nvPicPr>
        <p:blipFill>
          <a:blip r:embed="rId3"/>
          <a:stretch>
            <a:fillRect/>
          </a:stretch>
        </p:blipFill>
        <p:spPr>
          <a:xfrm>
            <a:off x="2386012" y="206527"/>
            <a:ext cx="7419975" cy="5581650"/>
          </a:xfrm>
          <a:prstGeom prst="rect">
            <a:avLst/>
          </a:prstGeom>
        </p:spPr>
      </p:pic>
      <p:sp>
        <p:nvSpPr>
          <p:cNvPr id="10" name="TextBox 9">
            <a:extLst>
              <a:ext uri="{FF2B5EF4-FFF2-40B4-BE49-F238E27FC236}">
                <a16:creationId xmlns:a16="http://schemas.microsoft.com/office/drawing/2014/main" id="{5BEDBE8D-C915-477A-B150-E2FACED22D8E}"/>
              </a:ext>
            </a:extLst>
          </p:cNvPr>
          <p:cNvSpPr txBox="1"/>
          <p:nvPr/>
        </p:nvSpPr>
        <p:spPr>
          <a:xfrm>
            <a:off x="647700" y="5762624"/>
            <a:ext cx="11144250" cy="892552"/>
          </a:xfrm>
          <a:prstGeom prst="rect">
            <a:avLst/>
          </a:prstGeom>
          <a:noFill/>
        </p:spPr>
        <p:txBody>
          <a:bodyPr wrap="square" rtlCol="0">
            <a:spAutoFit/>
          </a:bodyPr>
          <a:lstStyle/>
          <a:p>
            <a:pPr marL="457200" indent="-457200">
              <a:buFont typeface="Arial" panose="020B0604020202020204" pitchFamily="34" charset="0"/>
              <a:buChar char="•"/>
            </a:pPr>
            <a:r>
              <a:rPr lang="en-US" sz="2600"/>
              <a:t>It is virtually </a:t>
            </a:r>
            <a:r>
              <a:rPr lang="en-US" sz="2600">
                <a:solidFill>
                  <a:srgbClr val="7030A0"/>
                </a:solidFill>
              </a:rPr>
              <a:t>the same algorithm  as GD</a:t>
            </a:r>
            <a:r>
              <a:rPr lang="en-US" sz="2600"/>
              <a:t>, but </a:t>
            </a:r>
            <a:r>
              <a:rPr lang="en-US" sz="2600">
                <a:solidFill>
                  <a:srgbClr val="00B050"/>
                </a:solidFill>
              </a:rPr>
              <a:t>faster</a:t>
            </a:r>
            <a:r>
              <a:rPr lang="en-GB" sz="2600">
                <a:solidFill>
                  <a:srgbClr val="00B050"/>
                </a:solidFill>
              </a:rPr>
              <a:t> </a:t>
            </a:r>
            <a:r>
              <a:rPr lang="en-GB" sz="2600"/>
              <a:t>in getting closer to the min</a:t>
            </a:r>
          </a:p>
          <a:p>
            <a:pPr marL="457200" indent="-457200">
              <a:buFont typeface="Arial" panose="020B0604020202020204" pitchFamily="34" charset="0"/>
              <a:buChar char="•"/>
            </a:pPr>
            <a:r>
              <a:rPr lang="en-GB" sz="2600"/>
              <a:t>However, this speed would </a:t>
            </a:r>
            <a:r>
              <a:rPr lang="en-GB" sz="2600">
                <a:solidFill>
                  <a:srgbClr val="C00000"/>
                </a:solidFill>
              </a:rPr>
              <a:t>cost in accuracy</a:t>
            </a:r>
            <a:r>
              <a:rPr lang="en-GB" sz="2600"/>
              <a:t>, but overall is worth it</a:t>
            </a:r>
            <a:endParaRPr lang="en-US" sz="2600"/>
          </a:p>
        </p:txBody>
      </p:sp>
    </p:spTree>
    <p:extLst>
      <p:ext uri="{BB962C8B-B14F-4D97-AF65-F5344CB8AC3E}">
        <p14:creationId xmlns:p14="http://schemas.microsoft.com/office/powerpoint/2010/main" val="3610064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1CE053D-6A88-49D1-872D-768B2296DF29}"/>
              </a:ext>
            </a:extLst>
          </p:cNvPr>
          <p:cNvPicPr>
            <a:picLocks noChangeAspect="1"/>
          </p:cNvPicPr>
          <p:nvPr/>
        </p:nvPicPr>
        <p:blipFill>
          <a:blip r:embed="rId2"/>
          <a:stretch>
            <a:fillRect/>
          </a:stretch>
        </p:blipFill>
        <p:spPr>
          <a:xfrm>
            <a:off x="5145009" y="2036474"/>
            <a:ext cx="1295400" cy="838200"/>
          </a:xfrm>
          <a:prstGeom prst="rect">
            <a:avLst/>
          </a:prstGeom>
        </p:spPr>
      </p:pic>
      <p:sp>
        <p:nvSpPr>
          <p:cNvPr id="3" name="Oval 2">
            <a:extLst>
              <a:ext uri="{FF2B5EF4-FFF2-40B4-BE49-F238E27FC236}">
                <a16:creationId xmlns:a16="http://schemas.microsoft.com/office/drawing/2014/main" id="{D064013E-90C4-417B-8073-6001F4C5E7B4}"/>
              </a:ext>
            </a:extLst>
          </p:cNvPr>
          <p:cNvSpPr/>
          <p:nvPr/>
        </p:nvSpPr>
        <p:spPr>
          <a:xfrm>
            <a:off x="2643611" y="968721"/>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Oval 3">
            <a:extLst>
              <a:ext uri="{FF2B5EF4-FFF2-40B4-BE49-F238E27FC236}">
                <a16:creationId xmlns:a16="http://schemas.microsoft.com/office/drawing/2014/main" id="{D61D29C9-FD23-4366-9EA1-89FB1F780AAD}"/>
              </a:ext>
            </a:extLst>
          </p:cNvPr>
          <p:cNvSpPr/>
          <p:nvPr/>
        </p:nvSpPr>
        <p:spPr>
          <a:xfrm>
            <a:off x="2643610" y="1935930"/>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7F66181C-0717-4608-8966-ED20B93D42BC}"/>
              </a:ext>
            </a:extLst>
          </p:cNvPr>
          <p:cNvSpPr/>
          <p:nvPr/>
        </p:nvSpPr>
        <p:spPr>
          <a:xfrm>
            <a:off x="2643609" y="3402595"/>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0051384C-081D-4658-B4C8-4CB5F0026BDC}"/>
              </a:ext>
            </a:extLst>
          </p:cNvPr>
          <p:cNvSpPr/>
          <p:nvPr/>
        </p:nvSpPr>
        <p:spPr>
          <a:xfrm>
            <a:off x="5042781" y="1699610"/>
            <a:ext cx="1481751" cy="149382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31C8ECD5-3FA9-483C-B16C-617F7645AFC6}"/>
              </a:ext>
            </a:extLst>
          </p:cNvPr>
          <p:cNvSpPr/>
          <p:nvPr/>
        </p:nvSpPr>
        <p:spPr>
          <a:xfrm>
            <a:off x="8253746" y="2120596"/>
            <a:ext cx="669957" cy="6518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726EA58-3D69-4C69-917B-6791769A9941}"/>
                  </a:ext>
                </a:extLst>
              </p:cNvPr>
              <p:cNvSpPr txBox="1"/>
              <p:nvPr/>
            </p:nvSpPr>
            <p:spPr>
              <a:xfrm>
                <a:off x="2739322" y="1109980"/>
                <a:ext cx="4785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oMath>
                  </m:oMathPara>
                </a14:m>
                <a:endParaRPr lang="it-IT"/>
              </a:p>
            </p:txBody>
          </p:sp>
        </mc:Choice>
        <mc:Fallback>
          <p:sp>
            <p:nvSpPr>
              <p:cNvPr id="8" name="TextBox 7">
                <a:extLst>
                  <a:ext uri="{FF2B5EF4-FFF2-40B4-BE49-F238E27FC236}">
                    <a16:creationId xmlns:a16="http://schemas.microsoft.com/office/drawing/2014/main" id="{F726EA58-3D69-4C69-917B-6791769A9941}"/>
                  </a:ext>
                </a:extLst>
              </p:cNvPr>
              <p:cNvSpPr txBox="1">
                <a:spLocks noRot="1" noChangeAspect="1" noMove="1" noResize="1" noEditPoints="1" noAdjustHandles="1" noChangeArrowheads="1" noChangeShapeType="1" noTextEdit="1"/>
              </p:cNvSpPr>
              <p:nvPr/>
            </p:nvSpPr>
            <p:spPr>
              <a:xfrm>
                <a:off x="2739322" y="1109980"/>
                <a:ext cx="47852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D51BBA-5AA2-48A2-A0F5-D09717B14F03}"/>
                  </a:ext>
                </a:extLst>
              </p:cNvPr>
              <p:cNvSpPr txBox="1"/>
              <p:nvPr/>
            </p:nvSpPr>
            <p:spPr>
              <a:xfrm>
                <a:off x="2761104" y="2077189"/>
                <a:ext cx="483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b="0" i="1" dirty="0" smtClean="0">
                              <a:latin typeface="Cambria Math" panose="02040503050406030204" pitchFamily="18" charset="0"/>
                            </a:rPr>
                            <m:t>2</m:t>
                          </m:r>
                        </m:sub>
                      </m:sSub>
                    </m:oMath>
                  </m:oMathPara>
                </a14:m>
                <a:endParaRPr lang="it-IT"/>
              </a:p>
            </p:txBody>
          </p:sp>
        </mc:Choice>
        <mc:Fallback>
          <p:sp>
            <p:nvSpPr>
              <p:cNvPr id="10" name="TextBox 9">
                <a:extLst>
                  <a:ext uri="{FF2B5EF4-FFF2-40B4-BE49-F238E27FC236}">
                    <a16:creationId xmlns:a16="http://schemas.microsoft.com/office/drawing/2014/main" id="{04D51BBA-5AA2-48A2-A0F5-D09717B14F03}"/>
                  </a:ext>
                </a:extLst>
              </p:cNvPr>
              <p:cNvSpPr txBox="1">
                <a:spLocks noRot="1" noChangeAspect="1" noMove="1" noResize="1" noEditPoints="1" noAdjustHandles="1" noChangeArrowheads="1" noChangeShapeType="1" noTextEdit="1"/>
              </p:cNvSpPr>
              <p:nvPr/>
            </p:nvSpPr>
            <p:spPr>
              <a:xfrm>
                <a:off x="2761104" y="2077189"/>
                <a:ext cx="48385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B4F0E6-54EB-4661-83BF-1EEEB859305D}"/>
                  </a:ext>
                </a:extLst>
              </p:cNvPr>
              <p:cNvSpPr txBox="1"/>
              <p:nvPr/>
            </p:nvSpPr>
            <p:spPr>
              <a:xfrm>
                <a:off x="2766425" y="3543854"/>
                <a:ext cx="55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b="0" i="1" dirty="0" smtClean="0">
                              <a:latin typeface="Cambria Math" panose="02040503050406030204" pitchFamily="18" charset="0"/>
                            </a:rPr>
                            <m:t>𝑚</m:t>
                          </m:r>
                        </m:sub>
                      </m:sSub>
                    </m:oMath>
                  </m:oMathPara>
                </a14:m>
                <a:endParaRPr lang="it-IT"/>
              </a:p>
            </p:txBody>
          </p:sp>
        </mc:Choice>
        <mc:Fallback>
          <p:sp>
            <p:nvSpPr>
              <p:cNvPr id="11" name="TextBox 10">
                <a:extLst>
                  <a:ext uri="{FF2B5EF4-FFF2-40B4-BE49-F238E27FC236}">
                    <a16:creationId xmlns:a16="http://schemas.microsoft.com/office/drawing/2014/main" id="{7CB4F0E6-54EB-4661-83BF-1EEEB859305D}"/>
                  </a:ext>
                </a:extLst>
              </p:cNvPr>
              <p:cNvSpPr txBox="1">
                <a:spLocks noRot="1" noChangeAspect="1" noMove="1" noResize="1" noEditPoints="1" noAdjustHandles="1" noChangeArrowheads="1" noChangeShapeType="1" noTextEdit="1"/>
              </p:cNvSpPr>
              <p:nvPr/>
            </p:nvSpPr>
            <p:spPr>
              <a:xfrm>
                <a:off x="2766425" y="3543854"/>
                <a:ext cx="551689" cy="369332"/>
              </a:xfrm>
              <a:prstGeom prst="rect">
                <a:avLst/>
              </a:prstGeom>
              <a:blipFill>
                <a:blip r:embed="rId5"/>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EFB0DD5-72C2-406B-BC3F-03446A054F63}"/>
              </a:ext>
            </a:extLst>
          </p:cNvPr>
          <p:cNvCxnSpPr>
            <a:stCxn id="3" idx="6"/>
            <a:endCxn id="6" idx="2"/>
          </p:cNvCxnSpPr>
          <p:nvPr/>
        </p:nvCxnSpPr>
        <p:spPr>
          <a:xfrm>
            <a:off x="3313568" y="1294646"/>
            <a:ext cx="1729213" cy="115187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CF3732-AB1A-4B3C-805A-9433A9DFBDEF}"/>
              </a:ext>
            </a:extLst>
          </p:cNvPr>
          <p:cNvCxnSpPr>
            <a:cxnSpLocks/>
            <a:stCxn id="4" idx="6"/>
            <a:endCxn id="6" idx="2"/>
          </p:cNvCxnSpPr>
          <p:nvPr/>
        </p:nvCxnSpPr>
        <p:spPr>
          <a:xfrm>
            <a:off x="3313567" y="2261855"/>
            <a:ext cx="1729214" cy="18466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05B5AC-0803-46EB-93DB-0FBAA6B15104}"/>
              </a:ext>
            </a:extLst>
          </p:cNvPr>
          <p:cNvCxnSpPr>
            <a:cxnSpLocks/>
            <a:stCxn id="11" idx="3"/>
            <a:endCxn id="6" idx="2"/>
          </p:cNvCxnSpPr>
          <p:nvPr/>
        </p:nvCxnSpPr>
        <p:spPr>
          <a:xfrm flipV="1">
            <a:off x="3318114" y="2446521"/>
            <a:ext cx="1724667" cy="1281999"/>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477976-9C02-4B92-84C5-8B10A07C1047}"/>
              </a:ext>
            </a:extLst>
          </p:cNvPr>
          <p:cNvSpPr txBox="1"/>
          <p:nvPr/>
        </p:nvSpPr>
        <p:spPr>
          <a:xfrm>
            <a:off x="2857399" y="2479265"/>
            <a:ext cx="242374" cy="923330"/>
          </a:xfrm>
          <a:prstGeom prst="rect">
            <a:avLst/>
          </a:prstGeom>
          <a:noFill/>
        </p:spPr>
        <p:txBody>
          <a:bodyPr wrap="none" rtlCol="0">
            <a:spAutoFit/>
          </a:bodyPr>
          <a:lstStyle/>
          <a:p>
            <a:r>
              <a:rPr lang="en-US"/>
              <a:t>.</a:t>
            </a:r>
          </a:p>
          <a:p>
            <a:r>
              <a:rPr lang="en-US"/>
              <a:t>.</a:t>
            </a:r>
          </a:p>
          <a:p>
            <a:r>
              <a:rPr lang="en-US"/>
              <a:t>.</a:t>
            </a:r>
            <a:endParaRPr lang="it-IT"/>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30D603E-F196-44CA-A93D-7C1F9C357AFE}"/>
                  </a:ext>
                </a:extLst>
              </p:cNvPr>
              <p:cNvSpPr txBox="1"/>
              <p:nvPr/>
            </p:nvSpPr>
            <p:spPr>
              <a:xfrm>
                <a:off x="3438390" y="1160356"/>
                <a:ext cx="4494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i="1" dirty="0" smtClean="0">
                              <a:latin typeface="Cambria Math" panose="02040503050406030204" pitchFamily="18" charset="0"/>
                            </a:rPr>
                            <m:t>1</m:t>
                          </m:r>
                        </m:sub>
                      </m:sSub>
                    </m:oMath>
                  </m:oMathPara>
                </a14:m>
                <a:endParaRPr lang="it-IT" sz="1400"/>
              </a:p>
            </p:txBody>
          </p:sp>
        </mc:Choice>
        <mc:Fallback>
          <p:sp>
            <p:nvSpPr>
              <p:cNvPr id="26" name="TextBox 25">
                <a:extLst>
                  <a:ext uri="{FF2B5EF4-FFF2-40B4-BE49-F238E27FC236}">
                    <a16:creationId xmlns:a16="http://schemas.microsoft.com/office/drawing/2014/main" id="{F30D603E-F196-44CA-A93D-7C1F9C357AFE}"/>
                  </a:ext>
                </a:extLst>
              </p:cNvPr>
              <p:cNvSpPr txBox="1">
                <a:spLocks noRot="1" noChangeAspect="1" noMove="1" noResize="1" noEditPoints="1" noAdjustHandles="1" noChangeArrowheads="1" noChangeShapeType="1" noTextEdit="1"/>
              </p:cNvSpPr>
              <p:nvPr/>
            </p:nvSpPr>
            <p:spPr>
              <a:xfrm>
                <a:off x="3438390" y="1160356"/>
                <a:ext cx="449418"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4C6FE95-6B55-4111-B090-0B68F2526FF3}"/>
                  </a:ext>
                </a:extLst>
              </p:cNvPr>
              <p:cNvSpPr txBox="1"/>
              <p:nvPr/>
            </p:nvSpPr>
            <p:spPr>
              <a:xfrm>
                <a:off x="3438390" y="2015634"/>
                <a:ext cx="4535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b="0" i="1" dirty="0" smtClean="0">
                              <a:latin typeface="Cambria Math" panose="02040503050406030204" pitchFamily="18" charset="0"/>
                            </a:rPr>
                            <m:t>2</m:t>
                          </m:r>
                        </m:sub>
                      </m:sSub>
                    </m:oMath>
                  </m:oMathPara>
                </a14:m>
                <a:endParaRPr lang="it-IT" sz="1400"/>
              </a:p>
            </p:txBody>
          </p:sp>
        </mc:Choice>
        <mc:Fallback>
          <p:sp>
            <p:nvSpPr>
              <p:cNvPr id="27" name="TextBox 26">
                <a:extLst>
                  <a:ext uri="{FF2B5EF4-FFF2-40B4-BE49-F238E27FC236}">
                    <a16:creationId xmlns:a16="http://schemas.microsoft.com/office/drawing/2014/main" id="{B4C6FE95-6B55-4111-B090-0B68F2526FF3}"/>
                  </a:ext>
                </a:extLst>
              </p:cNvPr>
              <p:cNvSpPr txBox="1">
                <a:spLocks noRot="1" noChangeAspect="1" noMove="1" noResize="1" noEditPoints="1" noAdjustHandles="1" noChangeArrowheads="1" noChangeShapeType="1" noTextEdit="1"/>
              </p:cNvSpPr>
              <p:nvPr/>
            </p:nvSpPr>
            <p:spPr>
              <a:xfrm>
                <a:off x="3438390" y="2015634"/>
                <a:ext cx="453586"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BE10969-03B7-4291-8FCA-8D88F3B1C533}"/>
                  </a:ext>
                </a:extLst>
              </p:cNvPr>
              <p:cNvSpPr txBox="1"/>
              <p:nvPr/>
            </p:nvSpPr>
            <p:spPr>
              <a:xfrm>
                <a:off x="3438390" y="3129653"/>
                <a:ext cx="4875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b="0" i="1" dirty="0" smtClean="0">
                              <a:latin typeface="Cambria Math" panose="02040503050406030204" pitchFamily="18" charset="0"/>
                            </a:rPr>
                            <m:t>𝑚</m:t>
                          </m:r>
                        </m:sub>
                      </m:sSub>
                    </m:oMath>
                  </m:oMathPara>
                </a14:m>
                <a:endParaRPr lang="it-IT" sz="1400"/>
              </a:p>
            </p:txBody>
          </p:sp>
        </mc:Choice>
        <mc:Fallback>
          <p:sp>
            <p:nvSpPr>
              <p:cNvPr id="28" name="TextBox 27">
                <a:extLst>
                  <a:ext uri="{FF2B5EF4-FFF2-40B4-BE49-F238E27FC236}">
                    <a16:creationId xmlns:a16="http://schemas.microsoft.com/office/drawing/2014/main" id="{0BE10969-03B7-4291-8FCA-8D88F3B1C533}"/>
                  </a:ext>
                </a:extLst>
              </p:cNvPr>
              <p:cNvSpPr txBox="1">
                <a:spLocks noRot="1" noChangeAspect="1" noMove="1" noResize="1" noEditPoints="1" noAdjustHandles="1" noChangeArrowheads="1" noChangeShapeType="1" noTextEdit="1"/>
              </p:cNvSpPr>
              <p:nvPr/>
            </p:nvSpPr>
            <p:spPr>
              <a:xfrm>
                <a:off x="3438390" y="3129653"/>
                <a:ext cx="487569" cy="307777"/>
              </a:xfrm>
              <a:prstGeom prst="rect">
                <a:avLst/>
              </a:prstGeom>
              <a:blipFill>
                <a:blip r:embed="rId8"/>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1A1154C-3079-4711-89E4-0967A8DC8856}"/>
              </a:ext>
            </a:extLst>
          </p:cNvPr>
          <p:cNvCxnSpPr>
            <a:cxnSpLocks/>
            <a:stCxn id="6" idx="6"/>
            <a:endCxn id="7" idx="2"/>
          </p:cNvCxnSpPr>
          <p:nvPr/>
        </p:nvCxnSpPr>
        <p:spPr>
          <a:xfrm>
            <a:off x="6524532" y="2446521"/>
            <a:ext cx="1729214"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6588B10-46F0-4C4E-A3F8-3C7D0B3310C1}"/>
              </a:ext>
            </a:extLst>
          </p:cNvPr>
          <p:cNvSpPr txBox="1"/>
          <p:nvPr/>
        </p:nvSpPr>
        <p:spPr>
          <a:xfrm>
            <a:off x="8446325" y="2270908"/>
            <a:ext cx="296876" cy="369332"/>
          </a:xfrm>
          <a:prstGeom prst="rect">
            <a:avLst/>
          </a:prstGeom>
          <a:noFill/>
        </p:spPr>
        <p:txBody>
          <a:bodyPr wrap="none" rtlCol="0">
            <a:spAutoFit/>
          </a:bodyPr>
          <a:lstStyle/>
          <a:p>
            <a:r>
              <a:rPr lang="en-US"/>
              <a:t>Y</a:t>
            </a:r>
            <a:endParaRPr lang="it-IT"/>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2DF593D0-66F0-4C1E-BFFF-4FEB213B6C92}"/>
                  </a:ext>
                </a:extLst>
              </p:cNvPr>
              <p:cNvSpPr txBox="1"/>
              <p:nvPr/>
            </p:nvSpPr>
            <p:spPr>
              <a:xfrm>
                <a:off x="951782" y="5115819"/>
                <a:ext cx="8971751" cy="1698607"/>
              </a:xfrm>
              <a:prstGeom prst="rect">
                <a:avLst/>
              </a:prstGeom>
              <a:noFill/>
            </p:spPr>
            <p:txBody>
              <a:bodyPr wrap="none" rtlCol="0">
                <a:spAutoFit/>
              </a:bodyPr>
              <a:lstStyle/>
              <a:p>
                <a:pPr marL="342900" indent="-342900">
                  <a:buFont typeface="+mj-lt"/>
                  <a:buAutoNum type="arabicPeriod"/>
                </a:pPr>
                <a:r>
                  <a:rPr lang="en-US"/>
                  <a:t>The </a:t>
                </a:r>
                <a:r>
                  <a:rPr lang="en-US" b="1">
                    <a:solidFill>
                      <a:srgbClr val="0070C0"/>
                    </a:solidFill>
                  </a:rPr>
                  <a:t>Inputs X</a:t>
                </a:r>
                <a:r>
                  <a:rPr lang="en-US"/>
                  <a:t> of a single batch sample go in the network and an output </a:t>
                </a:r>
                <a:r>
                  <a:rPr lang="en-US">
                    <a:solidFill>
                      <a:srgbClr val="C00000"/>
                    </a:solidFill>
                  </a:rPr>
                  <a:t>Y</a:t>
                </a:r>
                <a:r>
                  <a:rPr lang="en-US"/>
                  <a:t> is generated</a:t>
                </a:r>
              </a:p>
              <a:p>
                <a:pPr marL="342900" indent="-342900">
                  <a:buFont typeface="+mj-lt"/>
                  <a:buAutoNum type="arabicPeriod"/>
                </a:pPr>
                <a:r>
                  <a:rPr lang="en-US"/>
                  <a:t>We repeat the process for all the samples in the </a:t>
                </a:r>
                <a:r>
                  <a:rPr lang="en-US" b="1">
                    <a:solidFill>
                      <a:srgbClr val="7030A0"/>
                    </a:solidFill>
                  </a:rPr>
                  <a:t>batch</a:t>
                </a:r>
                <a:r>
                  <a:rPr lang="en-US"/>
                  <a:t>, and we get several </a:t>
                </a:r>
                <a:r>
                  <a:rPr lang="en-US">
                    <a:solidFill>
                      <a:srgbClr val="C00000"/>
                    </a:solidFill>
                  </a:rPr>
                  <a:t>Y</a:t>
                </a:r>
                <a:r>
                  <a:rPr lang="en-US"/>
                  <a:t> output values</a:t>
                </a:r>
              </a:p>
              <a:p>
                <a:pPr marL="342900" indent="-342900">
                  <a:buFont typeface="+mj-lt"/>
                  <a:buAutoNum type="arabicPeriod"/>
                </a:pPr>
                <a:r>
                  <a:rPr lang="en-US"/>
                  <a:t>We compute the </a:t>
                </a:r>
                <a:r>
                  <a:rPr lang="en-US">
                    <a:solidFill>
                      <a:srgbClr val="C00000"/>
                    </a:solidFill>
                  </a:rPr>
                  <a:t>Loss</a:t>
                </a:r>
                <a:r>
                  <a:rPr lang="en-US"/>
                  <a:t> function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it-IT"/>
                  <a:t> with i the number of samples in a single </a:t>
                </a:r>
                <a:r>
                  <a:rPr lang="it-IT" b="1">
                    <a:solidFill>
                      <a:srgbClr val="7030A0"/>
                    </a:solidFill>
                  </a:rPr>
                  <a:t>batch</a:t>
                </a:r>
              </a:p>
              <a:p>
                <a:pPr marL="342900" indent="-342900">
                  <a:buFont typeface="+mj-lt"/>
                  <a:buAutoNum type="arabicPeriod"/>
                </a:pPr>
                <a:r>
                  <a:rPr lang="it-IT"/>
                  <a:t>We modify the </a:t>
                </a:r>
                <a:r>
                  <a:rPr lang="it-IT">
                    <a:solidFill>
                      <a:srgbClr val="00B050"/>
                    </a:solidFill>
                  </a:rPr>
                  <a:t>weight</a:t>
                </a:r>
                <a:r>
                  <a:rPr lang="it-IT"/>
                  <a:t> accordingly to the value of the </a:t>
                </a:r>
                <a:r>
                  <a:rPr lang="it-IT">
                    <a:solidFill>
                      <a:srgbClr val="C00000"/>
                    </a:solidFill>
                  </a:rPr>
                  <a:t>Loss</a:t>
                </a:r>
                <a:r>
                  <a:rPr lang="it-IT"/>
                  <a:t> function in the </a:t>
                </a:r>
                <a:r>
                  <a:rPr lang="it-IT" b="1">
                    <a:solidFill>
                      <a:srgbClr val="7030A0"/>
                    </a:solidFill>
                  </a:rPr>
                  <a:t>batch</a:t>
                </a:r>
              </a:p>
              <a:p>
                <a:pPr marL="342900" indent="-342900">
                  <a:buFont typeface="+mj-lt"/>
                  <a:buAutoNum type="arabicPeriod"/>
                </a:pPr>
                <a:r>
                  <a:rPr lang="it-IT"/>
                  <a:t>We repeat the same steps for all the </a:t>
                </a:r>
                <a:r>
                  <a:rPr lang="it-IT" b="1">
                    <a:solidFill>
                      <a:srgbClr val="7030A0"/>
                    </a:solidFill>
                  </a:rPr>
                  <a:t>batches</a:t>
                </a:r>
              </a:p>
              <a:p>
                <a:pPr lvl="1"/>
                <a:endParaRPr lang="it-IT" sz="1400"/>
              </a:p>
            </p:txBody>
          </p:sp>
        </mc:Choice>
        <mc:Fallback>
          <p:sp>
            <p:nvSpPr>
              <p:cNvPr id="34" name="TextBox 33">
                <a:extLst>
                  <a:ext uri="{FF2B5EF4-FFF2-40B4-BE49-F238E27FC236}">
                    <a16:creationId xmlns:a16="http://schemas.microsoft.com/office/drawing/2014/main" id="{2DF593D0-66F0-4C1E-BFFF-4FEB213B6C92}"/>
                  </a:ext>
                </a:extLst>
              </p:cNvPr>
              <p:cNvSpPr txBox="1">
                <a:spLocks noRot="1" noChangeAspect="1" noMove="1" noResize="1" noEditPoints="1" noAdjustHandles="1" noChangeArrowheads="1" noChangeShapeType="1" noTextEdit="1"/>
              </p:cNvSpPr>
              <p:nvPr/>
            </p:nvSpPr>
            <p:spPr>
              <a:xfrm>
                <a:off x="951782" y="5115819"/>
                <a:ext cx="8971751" cy="1698607"/>
              </a:xfrm>
              <a:prstGeom prst="rect">
                <a:avLst/>
              </a:prstGeom>
              <a:blipFill>
                <a:blip r:embed="rId9"/>
                <a:stretch>
                  <a:fillRect l="-543" t="-1792"/>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74EF18F4-8A26-4C77-9220-325A252EB0B7}"/>
              </a:ext>
            </a:extLst>
          </p:cNvPr>
          <p:cNvPicPr>
            <a:picLocks noChangeAspect="1"/>
          </p:cNvPicPr>
          <p:nvPr/>
        </p:nvPicPr>
        <p:blipFill>
          <a:blip r:embed="rId10"/>
          <a:stretch>
            <a:fillRect/>
          </a:stretch>
        </p:blipFill>
        <p:spPr>
          <a:xfrm>
            <a:off x="9308142" y="3680758"/>
            <a:ext cx="257175" cy="314325"/>
          </a:xfrm>
          <a:prstGeom prst="rect">
            <a:avLst/>
          </a:prstGeom>
        </p:spPr>
      </p:pic>
      <p:sp>
        <p:nvSpPr>
          <p:cNvPr id="37" name="TextBox 36">
            <a:extLst>
              <a:ext uri="{FF2B5EF4-FFF2-40B4-BE49-F238E27FC236}">
                <a16:creationId xmlns:a16="http://schemas.microsoft.com/office/drawing/2014/main" id="{E0D82FA3-7EB4-4C4B-9F0D-83B66C88F68C}"/>
              </a:ext>
            </a:extLst>
          </p:cNvPr>
          <p:cNvSpPr txBox="1"/>
          <p:nvPr/>
        </p:nvSpPr>
        <p:spPr>
          <a:xfrm>
            <a:off x="9565317" y="3684031"/>
            <a:ext cx="2038250" cy="307777"/>
          </a:xfrm>
          <a:prstGeom prst="rect">
            <a:avLst/>
          </a:prstGeom>
          <a:noFill/>
        </p:spPr>
        <p:txBody>
          <a:bodyPr wrap="none" rtlCol="0">
            <a:spAutoFit/>
          </a:bodyPr>
          <a:lstStyle/>
          <a:p>
            <a:r>
              <a:rPr lang="en-US" sz="1400"/>
              <a:t>is the Activation Function</a:t>
            </a:r>
            <a:endParaRPr lang="it-IT" sz="1400"/>
          </a:p>
        </p:txBody>
      </p:sp>
      <p:sp>
        <p:nvSpPr>
          <p:cNvPr id="38" name="TextBox 37">
            <a:extLst>
              <a:ext uri="{FF2B5EF4-FFF2-40B4-BE49-F238E27FC236}">
                <a16:creationId xmlns:a16="http://schemas.microsoft.com/office/drawing/2014/main" id="{CDA4FD90-9865-4E0E-8F19-1D5362184BFC}"/>
              </a:ext>
            </a:extLst>
          </p:cNvPr>
          <p:cNvSpPr txBox="1"/>
          <p:nvPr/>
        </p:nvSpPr>
        <p:spPr>
          <a:xfrm>
            <a:off x="2476236" y="344093"/>
            <a:ext cx="1004699" cy="307777"/>
          </a:xfrm>
          <a:prstGeom prst="rect">
            <a:avLst/>
          </a:prstGeom>
          <a:noFill/>
        </p:spPr>
        <p:txBody>
          <a:bodyPr wrap="none" rtlCol="0">
            <a:spAutoFit/>
          </a:bodyPr>
          <a:lstStyle/>
          <a:p>
            <a:r>
              <a:rPr lang="en-US" sz="1400" u="sng"/>
              <a:t>Input Layer</a:t>
            </a:r>
            <a:endParaRPr lang="it-IT" sz="1400" u="sng"/>
          </a:p>
        </p:txBody>
      </p:sp>
      <p:sp>
        <p:nvSpPr>
          <p:cNvPr id="39" name="TextBox 38">
            <a:extLst>
              <a:ext uri="{FF2B5EF4-FFF2-40B4-BE49-F238E27FC236}">
                <a16:creationId xmlns:a16="http://schemas.microsoft.com/office/drawing/2014/main" id="{EE1BD1C5-D2D5-4254-81FD-31B3C5BF57AD}"/>
              </a:ext>
            </a:extLst>
          </p:cNvPr>
          <p:cNvSpPr txBox="1"/>
          <p:nvPr/>
        </p:nvSpPr>
        <p:spPr>
          <a:xfrm>
            <a:off x="5247368" y="311810"/>
            <a:ext cx="1142557" cy="307777"/>
          </a:xfrm>
          <a:prstGeom prst="rect">
            <a:avLst/>
          </a:prstGeom>
          <a:noFill/>
        </p:spPr>
        <p:txBody>
          <a:bodyPr wrap="none" rtlCol="0">
            <a:spAutoFit/>
          </a:bodyPr>
          <a:lstStyle/>
          <a:p>
            <a:r>
              <a:rPr lang="en-US" sz="1400" u="sng"/>
              <a:t>Hidden Layer</a:t>
            </a:r>
            <a:endParaRPr lang="it-IT" sz="1400" u="sng"/>
          </a:p>
        </p:txBody>
      </p:sp>
      <p:sp>
        <p:nvSpPr>
          <p:cNvPr id="40" name="TextBox 39">
            <a:extLst>
              <a:ext uri="{FF2B5EF4-FFF2-40B4-BE49-F238E27FC236}">
                <a16:creationId xmlns:a16="http://schemas.microsoft.com/office/drawing/2014/main" id="{97558AA5-B139-471B-A6DD-68F58E31257C}"/>
              </a:ext>
            </a:extLst>
          </p:cNvPr>
          <p:cNvSpPr txBox="1"/>
          <p:nvPr/>
        </p:nvSpPr>
        <p:spPr>
          <a:xfrm>
            <a:off x="8017445" y="312695"/>
            <a:ext cx="1139351" cy="307777"/>
          </a:xfrm>
          <a:prstGeom prst="rect">
            <a:avLst/>
          </a:prstGeom>
          <a:noFill/>
        </p:spPr>
        <p:txBody>
          <a:bodyPr wrap="none" rtlCol="0">
            <a:spAutoFit/>
          </a:bodyPr>
          <a:lstStyle/>
          <a:p>
            <a:r>
              <a:rPr lang="en-US" sz="1400" u="sng"/>
              <a:t>Output Layer</a:t>
            </a:r>
            <a:endParaRPr lang="it-IT" sz="1400" u="sng"/>
          </a:p>
        </p:txBody>
      </p:sp>
      <p:sp>
        <p:nvSpPr>
          <p:cNvPr id="30" name="TextBox 29">
            <a:extLst>
              <a:ext uri="{FF2B5EF4-FFF2-40B4-BE49-F238E27FC236}">
                <a16:creationId xmlns:a16="http://schemas.microsoft.com/office/drawing/2014/main" id="{EA13E3D7-F3C1-4476-9EE1-964D0C04B0FE}"/>
              </a:ext>
            </a:extLst>
          </p:cNvPr>
          <p:cNvSpPr txBox="1"/>
          <p:nvPr/>
        </p:nvSpPr>
        <p:spPr>
          <a:xfrm>
            <a:off x="680904" y="4724527"/>
            <a:ext cx="10472965" cy="369332"/>
          </a:xfrm>
          <a:prstGeom prst="rect">
            <a:avLst/>
          </a:prstGeom>
          <a:noFill/>
        </p:spPr>
        <p:txBody>
          <a:bodyPr wrap="square">
            <a:spAutoFit/>
          </a:bodyPr>
          <a:lstStyle/>
          <a:p>
            <a:pPr marL="285750" indent="-285750">
              <a:buFont typeface="Arial" panose="020B0604020202020204" pitchFamily="34" charset="0"/>
              <a:buChar char="•"/>
            </a:pPr>
            <a:r>
              <a:rPr lang="en-US"/>
              <a:t>What if we have </a:t>
            </a:r>
            <a:r>
              <a:rPr lang="en-US" u="sng"/>
              <a:t>multiple samples</a:t>
            </a:r>
            <a:r>
              <a:rPr lang="en-US"/>
              <a:t> which the model wants to learn from, and we are using </a:t>
            </a:r>
            <a:r>
              <a:rPr lang="en-US" b="1">
                <a:solidFill>
                  <a:srgbClr val="7030A0"/>
                </a:solidFill>
              </a:rPr>
              <a:t>Mini-batch GD</a:t>
            </a:r>
            <a:r>
              <a:rPr lang="en-US"/>
              <a:t>?</a:t>
            </a:r>
          </a:p>
        </p:txBody>
      </p:sp>
      <p:sp>
        <p:nvSpPr>
          <p:cNvPr id="31" name="Oval 30">
            <a:extLst>
              <a:ext uri="{FF2B5EF4-FFF2-40B4-BE49-F238E27FC236}">
                <a16:creationId xmlns:a16="http://schemas.microsoft.com/office/drawing/2014/main" id="{175BDDDB-B51B-4BEA-A01A-7DAE2D9C9EE2}"/>
              </a:ext>
            </a:extLst>
          </p:cNvPr>
          <p:cNvSpPr/>
          <p:nvPr/>
        </p:nvSpPr>
        <p:spPr>
          <a:xfrm>
            <a:off x="8253746" y="1063076"/>
            <a:ext cx="669957" cy="6518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TextBox 31">
            <a:extLst>
              <a:ext uri="{FF2B5EF4-FFF2-40B4-BE49-F238E27FC236}">
                <a16:creationId xmlns:a16="http://schemas.microsoft.com/office/drawing/2014/main" id="{62D7A918-6941-4836-8DDF-7DE64C15DAF0}"/>
              </a:ext>
            </a:extLst>
          </p:cNvPr>
          <p:cNvSpPr txBox="1"/>
          <p:nvPr/>
        </p:nvSpPr>
        <p:spPr>
          <a:xfrm>
            <a:off x="8438682" y="1202588"/>
            <a:ext cx="296876" cy="369332"/>
          </a:xfrm>
          <a:prstGeom prst="rect">
            <a:avLst/>
          </a:prstGeom>
          <a:noFill/>
        </p:spPr>
        <p:txBody>
          <a:bodyPr wrap="none" rtlCol="0">
            <a:spAutoFit/>
          </a:bodyPr>
          <a:lstStyle/>
          <a:p>
            <a:r>
              <a:rPr lang="en-US"/>
              <a:t>T</a:t>
            </a:r>
            <a:endParaRPr lang="it-IT"/>
          </a:p>
        </p:txBody>
      </p:sp>
      <p:sp>
        <p:nvSpPr>
          <p:cNvPr id="2" name="TextBox 1">
            <a:extLst>
              <a:ext uri="{FF2B5EF4-FFF2-40B4-BE49-F238E27FC236}">
                <a16:creationId xmlns:a16="http://schemas.microsoft.com/office/drawing/2014/main" id="{A21416D4-C6AE-4E6C-A65C-CE39052DB8AF}"/>
              </a:ext>
            </a:extLst>
          </p:cNvPr>
          <p:cNvSpPr txBox="1"/>
          <p:nvPr/>
        </p:nvSpPr>
        <p:spPr>
          <a:xfrm>
            <a:off x="9193431" y="1759448"/>
            <a:ext cx="1702046" cy="369332"/>
          </a:xfrm>
          <a:prstGeom prst="rect">
            <a:avLst/>
          </a:prstGeom>
          <a:noFill/>
        </p:spPr>
        <p:txBody>
          <a:bodyPr wrap="square" rtlCol="0">
            <a:spAutoFit/>
          </a:bodyPr>
          <a:lstStyle/>
          <a:p>
            <a:r>
              <a:rPr lang="en-US"/>
              <a:t>Error = |Y – T|</a:t>
            </a:r>
            <a:endParaRPr lang="it-IT"/>
          </a:p>
        </p:txBody>
      </p:sp>
    </p:spTree>
    <p:extLst>
      <p:ext uri="{BB962C8B-B14F-4D97-AF65-F5344CB8AC3E}">
        <p14:creationId xmlns:p14="http://schemas.microsoft.com/office/powerpoint/2010/main" val="36391386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093767-8A96-4112-9039-5D77D58DE927}"/>
              </a:ext>
            </a:extLst>
          </p:cNvPr>
          <p:cNvPicPr>
            <a:picLocks noChangeAspect="1"/>
          </p:cNvPicPr>
          <p:nvPr/>
        </p:nvPicPr>
        <p:blipFill>
          <a:blip r:embed="rId3"/>
          <a:stretch>
            <a:fillRect/>
          </a:stretch>
        </p:blipFill>
        <p:spPr>
          <a:xfrm>
            <a:off x="4738687" y="206527"/>
            <a:ext cx="7419975" cy="5581650"/>
          </a:xfrm>
          <a:prstGeom prst="rect">
            <a:avLst/>
          </a:prstGeom>
        </p:spPr>
      </p:pic>
      <p:sp>
        <p:nvSpPr>
          <p:cNvPr id="10" name="TextBox 9">
            <a:extLst>
              <a:ext uri="{FF2B5EF4-FFF2-40B4-BE49-F238E27FC236}">
                <a16:creationId xmlns:a16="http://schemas.microsoft.com/office/drawing/2014/main" id="{5BEDBE8D-C915-477A-B150-E2FACED22D8E}"/>
              </a:ext>
            </a:extLst>
          </p:cNvPr>
          <p:cNvSpPr txBox="1"/>
          <p:nvPr/>
        </p:nvSpPr>
        <p:spPr>
          <a:xfrm>
            <a:off x="647700" y="5762624"/>
            <a:ext cx="11144250" cy="492443"/>
          </a:xfrm>
          <a:prstGeom prst="rect">
            <a:avLst/>
          </a:prstGeom>
          <a:noFill/>
        </p:spPr>
        <p:txBody>
          <a:bodyPr wrap="square" rtlCol="0">
            <a:spAutoFit/>
          </a:bodyPr>
          <a:lstStyle/>
          <a:p>
            <a:pPr marL="457200" indent="-457200">
              <a:buFont typeface="Arial" panose="020B0604020202020204" pitchFamily="34" charset="0"/>
              <a:buChar char="•"/>
            </a:pPr>
            <a:r>
              <a:rPr lang="en-US" sz="2600"/>
              <a:t>Multicore architecture can work on separate batches </a:t>
            </a:r>
          </a:p>
        </p:txBody>
      </p:sp>
      <p:pic>
        <p:nvPicPr>
          <p:cNvPr id="2" name="Picture 1">
            <a:extLst>
              <a:ext uri="{FF2B5EF4-FFF2-40B4-BE49-F238E27FC236}">
                <a16:creationId xmlns:a16="http://schemas.microsoft.com/office/drawing/2014/main" id="{1D103701-B37A-46E7-97A2-C5B487BFE61A}"/>
              </a:ext>
            </a:extLst>
          </p:cNvPr>
          <p:cNvPicPr>
            <a:picLocks noChangeAspect="1"/>
          </p:cNvPicPr>
          <p:nvPr/>
        </p:nvPicPr>
        <p:blipFill>
          <a:blip r:embed="rId4"/>
          <a:stretch>
            <a:fillRect/>
          </a:stretch>
        </p:blipFill>
        <p:spPr>
          <a:xfrm>
            <a:off x="992459" y="1138125"/>
            <a:ext cx="3401470" cy="3864351"/>
          </a:xfrm>
          <a:prstGeom prst="rect">
            <a:avLst/>
          </a:prstGeom>
        </p:spPr>
      </p:pic>
      <p:cxnSp>
        <p:nvCxnSpPr>
          <p:cNvPr id="5" name="Straight Arrow Connector 4">
            <a:extLst>
              <a:ext uri="{FF2B5EF4-FFF2-40B4-BE49-F238E27FC236}">
                <a16:creationId xmlns:a16="http://schemas.microsoft.com/office/drawing/2014/main" id="{74D28306-C223-45F5-A170-298A4100F66D}"/>
              </a:ext>
            </a:extLst>
          </p:cNvPr>
          <p:cNvCxnSpPr>
            <a:cxnSpLocks/>
          </p:cNvCxnSpPr>
          <p:nvPr/>
        </p:nvCxnSpPr>
        <p:spPr>
          <a:xfrm>
            <a:off x="3676650" y="2257425"/>
            <a:ext cx="2143125" cy="108149"/>
          </a:xfrm>
          <a:prstGeom prst="straightConnector1">
            <a:avLst/>
          </a:prstGeom>
          <a:ln w="38100">
            <a:solidFill>
              <a:srgbClr val="FF0000"/>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67AE9C0-95DA-4250-BC15-C55CFB145386}"/>
              </a:ext>
            </a:extLst>
          </p:cNvPr>
          <p:cNvCxnSpPr>
            <a:cxnSpLocks/>
          </p:cNvCxnSpPr>
          <p:nvPr/>
        </p:nvCxnSpPr>
        <p:spPr>
          <a:xfrm flipV="1">
            <a:off x="3676650" y="2676525"/>
            <a:ext cx="3771900" cy="246724"/>
          </a:xfrm>
          <a:prstGeom prst="straightConnector1">
            <a:avLst/>
          </a:prstGeom>
          <a:ln w="38100">
            <a:solidFill>
              <a:srgbClr val="FF0000"/>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84B7DE-9E3A-4142-B133-33B4E9BEE84B}"/>
              </a:ext>
            </a:extLst>
          </p:cNvPr>
          <p:cNvCxnSpPr>
            <a:cxnSpLocks/>
          </p:cNvCxnSpPr>
          <p:nvPr/>
        </p:nvCxnSpPr>
        <p:spPr>
          <a:xfrm flipV="1">
            <a:off x="3676650" y="3261498"/>
            <a:ext cx="2143125" cy="167502"/>
          </a:xfrm>
          <a:prstGeom prst="straightConnector1">
            <a:avLst/>
          </a:prstGeom>
          <a:ln w="38100">
            <a:solidFill>
              <a:srgbClr val="FF0000"/>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B74C72-A162-4AFE-8ADB-7363E95E0B63}"/>
              </a:ext>
            </a:extLst>
          </p:cNvPr>
          <p:cNvCxnSpPr>
            <a:cxnSpLocks/>
          </p:cNvCxnSpPr>
          <p:nvPr/>
        </p:nvCxnSpPr>
        <p:spPr>
          <a:xfrm flipV="1">
            <a:off x="3676650" y="3686175"/>
            <a:ext cx="3543300" cy="275299"/>
          </a:xfrm>
          <a:prstGeom prst="straightConnector1">
            <a:avLst/>
          </a:prstGeom>
          <a:ln w="38100">
            <a:solidFill>
              <a:srgbClr val="FF0000"/>
            </a:solidFill>
            <a:tailEnd type="triangle"/>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321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B0FE-0238-C94C-B3B4-FB4D621C33F2}"/>
              </a:ext>
            </a:extLst>
          </p:cNvPr>
          <p:cNvSpPr>
            <a:spLocks noGrp="1"/>
          </p:cNvSpPr>
          <p:nvPr>
            <p:ph type="title"/>
          </p:nvPr>
        </p:nvSpPr>
        <p:spPr/>
        <p:txBody>
          <a:bodyPr/>
          <a:lstStyle/>
          <a:p>
            <a:r>
              <a:rPr lang="en-US"/>
              <a:t>Mini-batch Gradient Descent</a:t>
            </a:r>
          </a:p>
        </p:txBody>
      </p:sp>
      <p:sp>
        <p:nvSpPr>
          <p:cNvPr id="3" name="Content Placeholder 2">
            <a:extLst>
              <a:ext uri="{FF2B5EF4-FFF2-40B4-BE49-F238E27FC236}">
                <a16:creationId xmlns:a16="http://schemas.microsoft.com/office/drawing/2014/main" id="{3A742573-374E-EC79-FC7D-F4718C8FFEE2}"/>
              </a:ext>
            </a:extLst>
          </p:cNvPr>
          <p:cNvSpPr>
            <a:spLocks noGrp="1"/>
          </p:cNvSpPr>
          <p:nvPr>
            <p:ph idx="1"/>
          </p:nvPr>
        </p:nvSpPr>
        <p:spPr/>
        <p:txBody>
          <a:bodyPr/>
          <a:lstStyle/>
          <a:p>
            <a:r>
              <a:rPr lang="en-US"/>
              <a:t>Average of the mini-batch results</a:t>
            </a:r>
          </a:p>
          <a:p>
            <a:endParaRPr lang="en-US"/>
          </a:p>
          <a:p>
            <a:r>
              <a:rPr lang="en-US"/>
              <a:t>Faster because the per-step time is much lower (less samples to compute)</a:t>
            </a:r>
          </a:p>
          <a:p>
            <a:pPr marL="457200" lvl="1" indent="0">
              <a:buNone/>
            </a:pPr>
            <a:r>
              <a:rPr lang="en-US"/>
              <a:t>“normal” GD wastes time especially at the start, since the parameters are likely all wrong</a:t>
            </a:r>
          </a:p>
        </p:txBody>
      </p:sp>
    </p:spTree>
    <p:extLst>
      <p:ext uri="{BB962C8B-B14F-4D97-AF65-F5344CB8AC3E}">
        <p14:creationId xmlns:p14="http://schemas.microsoft.com/office/powerpoint/2010/main" val="282956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p:txBody>
              <a:bodyPr>
                <a:normAutofit/>
              </a:bodyPr>
              <a:lstStyle/>
              <a:p>
                <a:pPr marL="0" indent="0">
                  <a:buNone/>
                </a:pPr>
                <a:r>
                  <a:rPr lang="en-GB"/>
                  <a:t>In Machine Learning, the formula is usually written as:</a:t>
                </a:r>
              </a:p>
              <a:p>
                <a:pPr marL="0" indent="0">
                  <a:buNone/>
                </a:pPr>
                <a:endParaRPr lang="en-GB" sz="600"/>
              </a:p>
              <a:p>
                <a:pPr marL="0" indent="0">
                  <a:buNone/>
                </a:pPr>
                <a14:m>
                  <m:oMathPara xmlns:m="http://schemas.openxmlformats.org/officeDocument/2006/math">
                    <m:oMathParaPr>
                      <m:jc m:val="centerGroup"/>
                    </m:oMathParaPr>
                    <m:oMath xmlns:m="http://schemas.openxmlformats.org/officeDocument/2006/math">
                      <m:r>
                        <a:rPr lang="en-US" sz="3500" i="1">
                          <a:latin typeface="Cambria Math" panose="02040503050406030204" pitchFamily="18" charset="0"/>
                        </a:rPr>
                        <m:t>𝑓</m:t>
                      </m:r>
                      <m:d>
                        <m:dPr>
                          <m:ctrlPr>
                            <a:rPr lang="en-US" sz="3500" i="1">
                              <a:latin typeface="Cambria Math" panose="02040503050406030204" pitchFamily="18" charset="0"/>
                            </a:rPr>
                          </m:ctrlPr>
                        </m:dPr>
                        <m:e>
                          <m:r>
                            <a:rPr lang="en-US" sz="3500" i="1">
                              <a:latin typeface="Cambria Math" panose="02040503050406030204" pitchFamily="18" charset="0"/>
                            </a:rPr>
                            <m:t>𝑥</m:t>
                          </m:r>
                        </m:e>
                      </m:d>
                      <m:r>
                        <a:rPr lang="en-US" sz="3500" i="1">
                          <a:latin typeface="Cambria Math" panose="02040503050406030204" pitchFamily="18" charset="0"/>
                        </a:rPr>
                        <m:t>=</m:t>
                      </m:r>
                      <m:r>
                        <a:rPr lang="en-US" sz="3500" b="0" i="1" smtClean="0">
                          <a:latin typeface="Cambria Math" panose="02040503050406030204" pitchFamily="18" charset="0"/>
                        </a:rPr>
                        <m:t>𝑥</m:t>
                      </m:r>
                      <m:r>
                        <a:rPr lang="en-US" sz="3500" b="1" i="1" smtClean="0">
                          <a:solidFill>
                            <a:srgbClr val="FF0000"/>
                          </a:solidFill>
                          <a:latin typeface="Cambria Math" panose="02040503050406030204" pitchFamily="18" charset="0"/>
                        </a:rPr>
                        <m:t>𝒘</m:t>
                      </m:r>
                      <m:r>
                        <a:rPr lang="en-US" sz="3500" i="1">
                          <a:latin typeface="Cambria Math" panose="02040503050406030204" pitchFamily="18" charset="0"/>
                        </a:rPr>
                        <m:t>+</m:t>
                      </m:r>
                      <m:r>
                        <a:rPr lang="en-US" sz="3500" b="1" i="1" smtClean="0">
                          <a:solidFill>
                            <a:srgbClr val="FF0000"/>
                          </a:solidFill>
                          <a:latin typeface="Cambria Math" panose="02040503050406030204" pitchFamily="18" charset="0"/>
                        </a:rPr>
                        <m:t>𝒃</m:t>
                      </m:r>
                      <m:r>
                        <a:rPr lang="en-US" sz="3500" i="1">
                          <a:latin typeface="Cambria Math" panose="02040503050406030204" pitchFamily="18" charset="0"/>
                        </a:rPr>
                        <m:t> </m:t>
                      </m:r>
                    </m:oMath>
                  </m:oMathPara>
                </a14:m>
                <a:endParaRPr lang="en-US" sz="3500"/>
              </a:p>
              <a:p>
                <a:pPr marL="0" indent="0">
                  <a:buNone/>
                </a:pPr>
                <a:endParaRPr lang="en-US" sz="3500"/>
              </a:p>
              <a:p>
                <a:pPr marL="0" indent="0">
                  <a:buNone/>
                </a:pPr>
                <a:r>
                  <a:rPr lang="en-US"/>
                  <a:t>Where:</a:t>
                </a:r>
              </a:p>
              <a:p>
                <a:pPr marL="457200" lvl="1" indent="0">
                  <a:buNone/>
                </a:pPr>
                <a14:m>
                  <m:oMath xmlns:m="http://schemas.openxmlformats.org/officeDocument/2006/math">
                    <m:r>
                      <a:rPr lang="en-US" i="1" dirty="0" smtClean="0">
                        <a:latin typeface="Cambria Math" panose="02040503050406030204" pitchFamily="18" charset="0"/>
                      </a:rPr>
                      <m:t>𝑤</m:t>
                    </m:r>
                  </m:oMath>
                </a14:m>
                <a:r>
                  <a:rPr lang="en-US"/>
                  <a:t> is the </a:t>
                </a:r>
                <a:r>
                  <a:rPr lang="en-US" b="1"/>
                  <a:t>weight</a:t>
                </a:r>
                <a:r>
                  <a:rPr lang="en-US"/>
                  <a:t> </a:t>
                </a:r>
              </a:p>
              <a:p>
                <a:pPr marL="457200" lvl="1" indent="0">
                  <a:buNone/>
                </a:pPr>
                <a14:m>
                  <m:oMath xmlns:m="http://schemas.openxmlformats.org/officeDocument/2006/math">
                    <m:r>
                      <a:rPr lang="en-US" i="1" dirty="0" smtClean="0">
                        <a:latin typeface="Cambria Math" panose="02040503050406030204" pitchFamily="18" charset="0"/>
                      </a:rPr>
                      <m:t>𝑏</m:t>
                    </m:r>
                  </m:oMath>
                </a14:m>
                <a:r>
                  <a:rPr lang="en-US"/>
                  <a:t> is the </a:t>
                </a:r>
                <a:r>
                  <a:rPr lang="en-US" b="1"/>
                  <a:t>bias</a:t>
                </a:r>
              </a:p>
              <a:p>
                <a:pPr marL="457200" lvl="1" indent="0">
                  <a:buNone/>
                </a:pPr>
                <a:endParaRPr lang="en-GB"/>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061017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0D43-2D11-4F80-8B49-221ED652B666}"/>
              </a:ext>
            </a:extLst>
          </p:cNvPr>
          <p:cNvSpPr>
            <a:spLocks noGrp="1"/>
          </p:cNvSpPr>
          <p:nvPr>
            <p:ph type="title"/>
          </p:nvPr>
        </p:nvSpPr>
        <p:spPr/>
        <p:txBody>
          <a:bodyPr/>
          <a:lstStyle/>
          <a:p>
            <a:r>
              <a:rPr lang="en-US" b="1"/>
              <a:t>Local minimum and momentum</a:t>
            </a:r>
            <a:endParaRPr lang="en-GB" b="1"/>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57D180-F47B-4703-A80B-2D9431F87DA6}"/>
                  </a:ext>
                </a:extLst>
              </p:cNvPr>
              <p:cNvSpPr>
                <a:spLocks noGrp="1"/>
              </p:cNvSpPr>
              <p:nvPr>
                <p:ph idx="1"/>
              </p:nvPr>
            </p:nvSpPr>
            <p:spPr/>
            <p:txBody>
              <a:bodyPr/>
              <a:lstStyle/>
              <a:p>
                <a:r>
                  <a:rPr lang="en-US"/>
                  <a:t> We can reach a minimum, but the minimum may be a </a:t>
                </a:r>
                <a:r>
                  <a:rPr lang="en-US" b="1"/>
                  <a:t>local minimum </a:t>
                </a:r>
                <a:r>
                  <a:rPr lang="en-US"/>
                  <a:t>instead of the </a:t>
                </a:r>
                <a:r>
                  <a:rPr lang="en-US" b="1"/>
                  <a:t>global minimum</a:t>
                </a:r>
              </a:p>
              <a:p>
                <a:endParaRPr lang="en-US" b="1"/>
              </a:p>
              <a:p>
                <a:r>
                  <a:rPr lang="en-GB"/>
                  <a:t>We need to improve our SGD adding </a:t>
                </a:r>
                <a:r>
                  <a:rPr lang="en-GB" b="1"/>
                  <a:t>momentum</a:t>
                </a:r>
              </a:p>
              <a:p>
                <a:pPr marL="457200" lvl="1" indent="0">
                  <a:buNone/>
                </a:pPr>
                <a:r>
                  <a:rPr lang="en-GB"/>
                  <a:t>We had this formula to compute the new parameter </a:t>
                </a:r>
                <a14:m>
                  <m:oMath xmlns:m="http://schemas.openxmlformats.org/officeDocument/2006/math">
                    <m:r>
                      <a:rPr lang="en-US" b="0" i="1" smtClean="0">
                        <a:latin typeface="Cambria Math" panose="02040503050406030204" pitchFamily="18" charset="0"/>
                      </a:rPr>
                      <m:t>𝜃</m:t>
                    </m:r>
                  </m:oMath>
                </a14:m>
                <a:r>
                  <a:rPr lang="en-GB"/>
                  <a:t>:</a:t>
                </a:r>
              </a:p>
              <a:p>
                <a:endParaRPr lang="en-GB" sz="50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smtClean="0">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m:oMathPara>
                </a14:m>
                <a:endParaRPr lang="en-GB"/>
              </a:p>
              <a:p>
                <a:pPr marL="0" indent="0">
                  <a:buNone/>
                </a:pPr>
                <a:endParaRPr lang="en-GB"/>
              </a:p>
              <a:p>
                <a:r>
                  <a:rPr lang="en-GB"/>
                  <a:t>We need to understand how fast we are reaching the minimum </a:t>
                </a:r>
              </a:p>
              <a:p>
                <a:pPr marL="457200" lvl="1" indent="0">
                  <a:buNone/>
                </a:pPr>
                <a:r>
                  <a:rPr lang="en-GB"/>
                  <a:t>The faster, the higher the momentum</a:t>
                </a:r>
              </a:p>
              <a:p>
                <a:endParaRPr lang="en-GB"/>
              </a:p>
            </p:txBody>
          </p:sp>
        </mc:Choice>
        <mc:Fallback>
          <p:sp>
            <p:nvSpPr>
              <p:cNvPr id="3" name="Content Placeholder 2">
                <a:extLst>
                  <a:ext uri="{FF2B5EF4-FFF2-40B4-BE49-F238E27FC236}">
                    <a16:creationId xmlns:a16="http://schemas.microsoft.com/office/drawing/2014/main" id="{1857D180-F47B-4703-A80B-2D9431F87DA6}"/>
                  </a:ext>
                </a:extLst>
              </p:cNvPr>
              <p:cNvSpPr>
                <a:spLocks noGrp="1" noRot="1" noChangeAspect="1" noMove="1" noResize="1" noEditPoints="1" noAdjustHandles="1" noChangeArrowheads="1" noChangeShapeType="1" noTextEdit="1"/>
              </p:cNvSpPr>
              <p:nvPr>
                <p:ph idx="1"/>
              </p:nvPr>
            </p:nvSpPr>
            <p:spPr>
              <a:blipFill>
                <a:blip r:embed="rId3"/>
                <a:stretch>
                  <a:fillRect l="-1043" t="-2241" b="-126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9342067-8C4C-4E78-96BF-1E2C4991E9AE}"/>
              </a:ext>
            </a:extLst>
          </p:cNvPr>
          <p:cNvSpPr txBox="1"/>
          <p:nvPr/>
        </p:nvSpPr>
        <p:spPr>
          <a:xfrm>
            <a:off x="5029200" y="6488668"/>
            <a:ext cx="71628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In Physics, Momentum is the product of the mass and velocity of an object</a:t>
            </a:r>
            <a:endParaRPr lang="en-GB"/>
          </a:p>
        </p:txBody>
      </p:sp>
    </p:spTree>
    <p:extLst>
      <p:ext uri="{BB962C8B-B14F-4D97-AF65-F5344CB8AC3E}">
        <p14:creationId xmlns:p14="http://schemas.microsoft.com/office/powerpoint/2010/main" val="3549828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3AE31D-7E34-E0CF-B834-3C781A375E70}"/>
              </a:ext>
            </a:extLst>
          </p:cNvPr>
          <p:cNvPicPr>
            <a:picLocks noChangeAspect="1"/>
          </p:cNvPicPr>
          <p:nvPr/>
        </p:nvPicPr>
        <p:blipFill>
          <a:blip r:embed="rId2"/>
          <a:stretch>
            <a:fillRect/>
          </a:stretch>
        </p:blipFill>
        <p:spPr>
          <a:xfrm>
            <a:off x="3076575" y="1109662"/>
            <a:ext cx="6038850" cy="4638675"/>
          </a:xfrm>
          <a:prstGeom prst="rect">
            <a:avLst/>
          </a:prstGeom>
        </p:spPr>
      </p:pic>
    </p:spTree>
    <p:extLst>
      <p:ext uri="{BB962C8B-B14F-4D97-AF65-F5344CB8AC3E}">
        <p14:creationId xmlns:p14="http://schemas.microsoft.com/office/powerpoint/2010/main" val="357691439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0DD70-0748-3E03-83BA-20FBE28302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2BD51-7BCA-FC18-C6CC-62CF46260AA8}"/>
              </a:ext>
            </a:extLst>
          </p:cNvPr>
          <p:cNvSpPr>
            <a:spLocks noGrp="1"/>
          </p:cNvSpPr>
          <p:nvPr>
            <p:ph type="title"/>
          </p:nvPr>
        </p:nvSpPr>
        <p:spPr/>
        <p:txBody>
          <a:bodyPr/>
          <a:lstStyle/>
          <a:p>
            <a:r>
              <a:rPr lang="en-US"/>
              <a:t>Local minimum and momentum</a:t>
            </a:r>
            <a:endParaRPr lang="en-GB"/>
          </a:p>
        </p:txBody>
      </p:sp>
      <p:sp>
        <p:nvSpPr>
          <p:cNvPr id="3" name="Content Placeholder 2">
            <a:extLst>
              <a:ext uri="{FF2B5EF4-FFF2-40B4-BE49-F238E27FC236}">
                <a16:creationId xmlns:a16="http://schemas.microsoft.com/office/drawing/2014/main" id="{9E35F4EA-1548-9BD8-9E52-0F2DCBE4D217}"/>
              </a:ext>
            </a:extLst>
          </p:cNvPr>
          <p:cNvSpPr>
            <a:spLocks noGrp="1"/>
          </p:cNvSpPr>
          <p:nvPr>
            <p:ph idx="1"/>
          </p:nvPr>
        </p:nvSpPr>
        <p:spPr/>
        <p:txBody>
          <a:bodyPr/>
          <a:lstStyle/>
          <a:p>
            <a:r>
              <a:rPr lang="en-GB"/>
              <a:t>Motivation in deep learning: GD moves slow in flat regions of the loss landscape</a:t>
            </a:r>
          </a:p>
        </p:txBody>
      </p:sp>
      <p:pic>
        <p:nvPicPr>
          <p:cNvPr id="6" name="Picture 5">
            <a:extLst>
              <a:ext uri="{FF2B5EF4-FFF2-40B4-BE49-F238E27FC236}">
                <a16:creationId xmlns:a16="http://schemas.microsoft.com/office/drawing/2014/main" id="{208C2E29-52F6-EB85-BDAE-24A10C57E774}"/>
              </a:ext>
            </a:extLst>
          </p:cNvPr>
          <p:cNvPicPr>
            <a:picLocks noChangeAspect="1"/>
          </p:cNvPicPr>
          <p:nvPr/>
        </p:nvPicPr>
        <p:blipFill>
          <a:blip r:embed="rId3"/>
          <a:stretch>
            <a:fillRect/>
          </a:stretch>
        </p:blipFill>
        <p:spPr>
          <a:xfrm>
            <a:off x="433792" y="2791689"/>
            <a:ext cx="11098174" cy="3801005"/>
          </a:xfrm>
          <a:prstGeom prst="rect">
            <a:avLst/>
          </a:prstGeom>
        </p:spPr>
      </p:pic>
    </p:spTree>
    <p:extLst>
      <p:ext uri="{BB962C8B-B14F-4D97-AF65-F5344CB8AC3E}">
        <p14:creationId xmlns:p14="http://schemas.microsoft.com/office/powerpoint/2010/main" val="405519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0D43-2D11-4F80-8B49-221ED652B666}"/>
              </a:ext>
            </a:extLst>
          </p:cNvPr>
          <p:cNvSpPr>
            <a:spLocks noGrp="1"/>
          </p:cNvSpPr>
          <p:nvPr>
            <p:ph type="title"/>
          </p:nvPr>
        </p:nvSpPr>
        <p:spPr/>
        <p:txBody>
          <a:bodyPr/>
          <a:lstStyle/>
          <a:p>
            <a:r>
              <a:rPr lang="en-US"/>
              <a:t>Local minimum and momentum</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57D180-F47B-4703-A80B-2D9431F87DA6}"/>
                  </a:ext>
                </a:extLst>
              </p:cNvPr>
              <p:cNvSpPr>
                <a:spLocks noGrp="1"/>
              </p:cNvSpPr>
              <p:nvPr>
                <p:ph idx="1"/>
              </p:nvPr>
            </p:nvSpPr>
            <p:spPr>
              <a:xfrm>
                <a:off x="590550" y="1825625"/>
                <a:ext cx="11049000" cy="4351338"/>
              </a:xfrm>
            </p:spPr>
            <p:txBody>
              <a:bodyPr/>
              <a:lstStyle/>
              <a:p>
                <a:r>
                  <a:rPr lang="en-US"/>
                  <a:t> We check how fast we were descending a moment ago</a:t>
                </a:r>
              </a:p>
              <a:p>
                <a:pPr marL="0" indent="0" algn="ctr">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𝜃</m:t>
                        </m:r>
                      </m:e>
                      <m:sub>
                        <m:r>
                          <a:rPr lang="en-US" b="0" i="1" smtClean="0">
                            <a:solidFill>
                              <a:srgbClr val="FF0000"/>
                            </a:solidFill>
                            <a:latin typeface="Cambria Math" panose="02040503050406030204" pitchFamily="18" charset="0"/>
                            <a:ea typeface="Cambria Math" panose="02040503050406030204" pitchFamily="18" charset="0"/>
                          </a:rPr>
                          <m:t>𝑡</m:t>
                        </m:r>
                        <m:r>
                          <a:rPr lang="en-US" b="0" i="1" smtClean="0">
                            <a:solidFill>
                              <a:srgbClr val="FF0000"/>
                            </a:solidFill>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oMath>
                </a14:m>
                <a:endParaRPr lang="en-GB"/>
              </a:p>
              <a:p>
                <a:pPr marL="0" indent="0" algn="ctr">
                  <a:buNone/>
                </a:pPr>
                <a:endParaRPr lang="en-GB"/>
              </a:p>
              <a:p>
                <a:pPr marL="0" indent="0" algn="ctr">
                  <a:buNone/>
                </a:pPr>
                <a:endParaRPr lang="en-GB"/>
              </a:p>
              <a:p>
                <a:pPr marL="0" indent="0">
                  <a:buNone/>
                </a:pPr>
                <a:r>
                  <a:rPr lang="en-GB"/>
                  <a:t>However, we add an </a:t>
                </a:r>
                <a14:m>
                  <m:oMath xmlns:m="http://schemas.openxmlformats.org/officeDocument/2006/math">
                    <m:r>
                      <a:rPr lang="en-US" b="1" i="1" smtClean="0">
                        <a:latin typeface="Cambria Math" panose="02040503050406030204" pitchFamily="18" charset="0"/>
                      </a:rPr>
                      <m:t>𝜶</m:t>
                    </m:r>
                  </m:oMath>
                </a14:m>
                <a:r>
                  <a:rPr lang="en-GB"/>
                  <a:t> to adjust how much the previous Loss should count </a:t>
                </a:r>
              </a:p>
              <a:p>
                <a:pPr marL="457200" lvl="1" indent="0">
                  <a:buNone/>
                </a:pPr>
                <a:r>
                  <a:rPr lang="en-GB"/>
                  <a:t>This parameter is an </a:t>
                </a:r>
                <a:r>
                  <a:rPr lang="en-GB" b="1" u="sng"/>
                  <a:t>hyperparameter</a:t>
                </a:r>
                <a:r>
                  <a:rPr lang="en-GB"/>
                  <a:t> and a usual value is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=0.9</m:t>
                    </m:r>
                  </m:oMath>
                </a14:m>
                <a:endParaRPr lang="en-GB"/>
              </a:p>
              <a:p>
                <a:pPr marL="457200" lvl="1" indent="0">
                  <a:buNone/>
                </a:pPr>
                <a:endParaRPr lang="en-GB"/>
              </a:p>
              <a:p>
                <a:pPr marL="0" indent="0" algn="ctr">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m:t>
                    </m:r>
                    <m:r>
                      <a:rPr lang="en-US" b="0" i="1" smtClean="0">
                        <a:solidFill>
                          <a:srgbClr val="FF0000"/>
                        </a:solidFill>
                        <a:latin typeface="Cambria Math" panose="02040503050406030204" pitchFamily="18" charset="0"/>
                      </a:rPr>
                      <m:t>𝛼</m:t>
                    </m:r>
                    <m:r>
                      <a:rPr lang="en-US" i="1">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𝜃</m:t>
                        </m:r>
                      </m:e>
                      <m:sub>
                        <m:r>
                          <a:rPr lang="en-US" b="0" i="1" smtClean="0">
                            <a:solidFill>
                              <a:srgbClr val="FF0000"/>
                            </a:solidFill>
                            <a:latin typeface="Cambria Math" panose="02040503050406030204" pitchFamily="18" charset="0"/>
                            <a:ea typeface="Cambria Math" panose="02040503050406030204" pitchFamily="18" charset="0"/>
                          </a:rPr>
                          <m:t>𝑡</m:t>
                        </m:r>
                        <m:r>
                          <a:rPr lang="en-US" b="0" i="1" smtClean="0">
                            <a:solidFill>
                              <a:srgbClr val="FF0000"/>
                            </a:solidFill>
                            <a:latin typeface="Cambria Math" panose="02040503050406030204" pitchFamily="18" charset="0"/>
                            <a:ea typeface="Cambria Math" panose="02040503050406030204" pitchFamily="18" charset="0"/>
                          </a:rPr>
                          <m:t>−1</m:t>
                        </m:r>
                      </m:sub>
                    </m:sSub>
                    <m:r>
                      <a:rPr lang="en-US" i="1" smtClean="0">
                        <a:solidFill>
                          <a:schemeClr val="tx1"/>
                        </a:solidFill>
                        <a:latin typeface="Cambria Math" panose="02040503050406030204" pitchFamily="18" charset="0"/>
                        <a:ea typeface="Cambria Math" panose="02040503050406030204" pitchFamily="18" charset="0"/>
                      </a:rPr>
                      <m:t>)</m:t>
                    </m:r>
                  </m:oMath>
                </a14:m>
                <a:endParaRPr lang="en-GB"/>
              </a:p>
              <a:p>
                <a:pPr marL="0" indent="0">
                  <a:buNone/>
                </a:pPr>
                <a:endParaRPr lang="en-GB"/>
              </a:p>
              <a:p>
                <a:endParaRPr lang="en-GB"/>
              </a:p>
              <a:p>
                <a:endParaRPr lang="en-GB"/>
              </a:p>
            </p:txBody>
          </p:sp>
        </mc:Choice>
        <mc:Fallback>
          <p:sp>
            <p:nvSpPr>
              <p:cNvPr id="3" name="Content Placeholder 2">
                <a:extLst>
                  <a:ext uri="{FF2B5EF4-FFF2-40B4-BE49-F238E27FC236}">
                    <a16:creationId xmlns:a16="http://schemas.microsoft.com/office/drawing/2014/main" id="{1857D180-F47B-4703-A80B-2D9431F87DA6}"/>
                  </a:ext>
                </a:extLst>
              </p:cNvPr>
              <p:cNvSpPr>
                <a:spLocks noGrp="1" noRot="1" noChangeAspect="1" noMove="1" noResize="1" noEditPoints="1" noAdjustHandles="1" noChangeArrowheads="1" noChangeShapeType="1" noTextEdit="1"/>
              </p:cNvSpPr>
              <p:nvPr>
                <p:ph idx="1"/>
              </p:nvPr>
            </p:nvSpPr>
            <p:spPr>
              <a:xfrm>
                <a:off x="590550" y="1825625"/>
                <a:ext cx="11049000" cy="4351338"/>
              </a:xfrm>
              <a:blipFill>
                <a:blip r:embed="rId3"/>
                <a:stretch>
                  <a:fillRect l="-1159" t="-2241" r="-55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BD29DA6-A528-49D3-80A8-EFD9A56027B9}"/>
              </a:ext>
            </a:extLst>
          </p:cNvPr>
          <p:cNvCxnSpPr>
            <a:cxnSpLocks/>
          </p:cNvCxnSpPr>
          <p:nvPr/>
        </p:nvCxnSpPr>
        <p:spPr>
          <a:xfrm flipV="1">
            <a:off x="7056646" y="2776723"/>
            <a:ext cx="1" cy="504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EB8F336-3854-4331-9BC6-869DB6C9C120}"/>
                  </a:ext>
                </a:extLst>
              </p:cNvPr>
              <p:cNvSpPr txBox="1"/>
              <p:nvPr/>
            </p:nvSpPr>
            <p:spPr>
              <a:xfrm>
                <a:off x="6604210" y="3164072"/>
                <a:ext cx="904873" cy="8156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900" b="0" i="1" smtClean="0">
                          <a:solidFill>
                            <a:srgbClr val="FF0000"/>
                          </a:solidFill>
                          <a:latin typeface="Cambria Math" panose="02040503050406030204" pitchFamily="18" charset="0"/>
                        </a:rPr>
                        <m:t>𝛼</m:t>
                      </m:r>
                    </m:oMath>
                  </m:oMathPara>
                </a14:m>
                <a:endParaRPr lang="en-US" sz="2900" b="0"/>
              </a:p>
              <a:p>
                <a:endParaRPr lang="en-GB"/>
              </a:p>
            </p:txBody>
          </p:sp>
        </mc:Choice>
        <mc:Fallback>
          <p:sp>
            <p:nvSpPr>
              <p:cNvPr id="6" name="TextBox 5">
                <a:extLst>
                  <a:ext uri="{FF2B5EF4-FFF2-40B4-BE49-F238E27FC236}">
                    <a16:creationId xmlns:a16="http://schemas.microsoft.com/office/drawing/2014/main" id="{AEB8F336-3854-4331-9BC6-869DB6C9C120}"/>
                  </a:ext>
                </a:extLst>
              </p:cNvPr>
              <p:cNvSpPr txBox="1">
                <a:spLocks noRot="1" noChangeAspect="1" noMove="1" noResize="1" noEditPoints="1" noAdjustHandles="1" noChangeArrowheads="1" noChangeShapeType="1" noTextEdit="1"/>
              </p:cNvSpPr>
              <p:nvPr/>
            </p:nvSpPr>
            <p:spPr>
              <a:xfrm>
                <a:off x="6604210" y="3164072"/>
                <a:ext cx="904873" cy="81560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96637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9688B-9689-025C-CAF5-E0619D11C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3CAD5-7A22-8AA4-40C6-71719A9C4137}"/>
              </a:ext>
            </a:extLst>
          </p:cNvPr>
          <p:cNvSpPr>
            <a:spLocks noGrp="1"/>
          </p:cNvSpPr>
          <p:nvPr>
            <p:ph type="title"/>
          </p:nvPr>
        </p:nvSpPr>
        <p:spPr/>
        <p:txBody>
          <a:bodyPr/>
          <a:lstStyle/>
          <a:p>
            <a:r>
              <a:rPr lang="en-US"/>
              <a:t>Local minimum and momentum</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207CAA-D9F9-156C-E0ED-5E79FD2D087F}"/>
                  </a:ext>
                </a:extLst>
              </p:cNvPr>
              <p:cNvSpPr>
                <a:spLocks noGrp="1"/>
              </p:cNvSpPr>
              <p:nvPr>
                <p:ph idx="1"/>
              </p:nvPr>
            </p:nvSpPr>
            <p:spPr>
              <a:xfrm>
                <a:off x="527901" y="1825625"/>
                <a:ext cx="11312165" cy="4667250"/>
              </a:xfrm>
            </p:spPr>
            <p:txBody>
              <a:bodyPr>
                <a:normAutofit fontScale="92500" lnSpcReduction="10000"/>
              </a:bodyPr>
              <a:lstStyle/>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m:t>
                    </m:r>
                    <m:r>
                      <a:rPr lang="en-US" b="0" i="1" smtClean="0">
                        <a:solidFill>
                          <a:srgbClr val="FF0000"/>
                        </a:solidFill>
                        <a:latin typeface="Cambria Math" panose="02040503050406030204" pitchFamily="18" charset="0"/>
                      </a:rPr>
                      <m:t>𝛼</m:t>
                    </m:r>
                    <m:r>
                      <a:rPr lang="en-US" i="1">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solidFill>
                              <a:srgbClr val="FF0000"/>
                            </a:solidFill>
                            <a:latin typeface="Cambria Math" panose="02040503050406030204" pitchFamily="18" charset="0"/>
                            <a:ea typeface="Cambria Math" panose="02040503050406030204" pitchFamily="18" charset="0"/>
                          </a:rPr>
                          <m:t>𝑡</m:t>
                        </m:r>
                        <m:r>
                          <a:rPr lang="en-US" b="0" i="1" smtClean="0">
                            <a:solidFill>
                              <a:srgbClr val="FF0000"/>
                            </a:solidFill>
                            <a:latin typeface="Cambria Math" panose="02040503050406030204" pitchFamily="18" charset="0"/>
                            <a:ea typeface="Cambria Math" panose="02040503050406030204" pitchFamily="18" charset="0"/>
                          </a:rPr>
                          <m:t>−1</m:t>
                        </m:r>
                      </m:sub>
                    </m:sSub>
                    <m:r>
                      <a:rPr lang="en-US" i="1" smtClean="0">
                        <a:solidFill>
                          <a:schemeClr val="tx1"/>
                        </a:solidFill>
                        <a:latin typeface="Cambria Math" panose="02040503050406030204" pitchFamily="18" charset="0"/>
                        <a:ea typeface="Cambria Math" panose="02040503050406030204" pitchFamily="18" charset="0"/>
                      </a:rPr>
                      <m:t>)</m:t>
                    </m:r>
                  </m:oMath>
                </a14:m>
                <a:endParaRPr lang="en-GB"/>
              </a:p>
              <a:p>
                <a:pPr marL="0" indent="0" algn="ctr">
                  <a:buNone/>
                </a:pPr>
                <a:endParaRPr lang="en-GB"/>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𝑀</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𝑀</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𝒈</m:t>
                          </m:r>
                        </m:e>
                        <m:sub>
                          <m:r>
                            <a:rPr lang="en-US" b="1" i="1" smtClean="0">
                              <a:latin typeface="Cambria Math" panose="02040503050406030204" pitchFamily="18" charset="0"/>
                              <a:ea typeface="Cambria Math" panose="02040503050406030204" pitchFamily="18" charset="0"/>
                            </a:rPr>
                            <m:t>𝒕</m:t>
                          </m:r>
                        </m:sub>
                      </m:sSub>
                    </m:oMath>
                  </m:oMathPara>
                </a14:m>
                <a:endParaRPr lang="en-GB" b="1"/>
              </a:p>
              <a:p>
                <a:pPr marL="0" indent="0" algn="ctr">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1" i="1" smtClean="0">
                              <a:latin typeface="Cambria Math" panose="02040503050406030204" pitchFamily="18" charset="0"/>
                              <a:ea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1" i="1" smtClean="0">
                              <a:latin typeface="Cambria Math" panose="02040503050406030204" pitchFamily="18" charset="0"/>
                              <a:ea typeface="Cambria Math" panose="02040503050406030204" pitchFamily="18" charset="0"/>
                            </a:rPr>
                            <m:t>𝒕</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𝜼</m:t>
                      </m:r>
                      <m:r>
                        <a:rPr lang="en-US" b="1" i="1" smtClean="0">
                          <a:latin typeface="Cambria Math" panose="02040503050406030204" pitchFamily="18" charset="0"/>
                          <a:ea typeface="Cambria Math" panose="02040503050406030204" pitchFamily="18" charset="0"/>
                        </a:rPr>
                        <m:t>𝑴</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𝒕</m:t>
                      </m:r>
                      <m:r>
                        <a:rPr lang="en-US" b="1" i="1" smtClean="0">
                          <a:latin typeface="Cambria Math" panose="02040503050406030204" pitchFamily="18" charset="0"/>
                          <a:ea typeface="Cambria Math" panose="02040503050406030204" pitchFamily="18" charset="0"/>
                        </a:rPr>
                        <m:t>)</m:t>
                      </m:r>
                    </m:oMath>
                  </m:oMathPara>
                </a14:m>
                <a:endParaRPr lang="en-GB" b="1"/>
              </a:p>
              <a:p>
                <a:pPr marL="0" indent="0" algn="ctr">
                  <a:buNone/>
                </a:pPr>
                <a:endParaRPr lang="en-GB"/>
              </a:p>
              <a:p>
                <a:r>
                  <a:rPr lang="en-GB"/>
                  <a:t>Momentum is an </a:t>
                </a:r>
                <a:r>
                  <a:rPr lang="en-GB" u="sng"/>
                  <a:t>Exponentially Weighted Moving Average</a:t>
                </a:r>
                <a:r>
                  <a:rPr lang="en-GB"/>
                  <a:t> (EWMA)</a:t>
                </a:r>
              </a:p>
              <a:p>
                <a:pPr marL="457200" lvl="1" indent="0">
                  <a:buNone/>
                </a:pPr>
                <a:r>
                  <a:rPr lang="en-GB"/>
                  <a:t>Note that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=0.9 </m:t>
                    </m:r>
                  </m:oMath>
                </a14:m>
                <a:r>
                  <a:rPr lang="en-GB"/>
                  <a:t>is short memory, while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=0.99 </m:t>
                    </m:r>
                  </m:oMath>
                </a14:m>
                <a:r>
                  <a:rPr lang="en-GB"/>
                  <a:t>is long memory</a:t>
                </a:r>
              </a:p>
              <a:p>
                <a:pPr marL="457200" lvl="1" indent="0">
                  <a:buNone/>
                </a:pPr>
                <a:endParaRPr lang="en-GB"/>
              </a:p>
              <a:p>
                <a:pPr marL="0" indent="0">
                  <a:buNone/>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ea typeface="Cambria Math" panose="02040503050406030204" pitchFamily="18" charset="0"/>
                        </a:rPr>
                        <m:t>𝑀</m:t>
                      </m:r>
                      <m:d>
                        <m:dPr>
                          <m:ctrlPr>
                            <a:rPr lang="en-US" sz="220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𝑡</m:t>
                          </m:r>
                        </m:e>
                      </m:d>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𝛼</m:t>
                      </m:r>
                      <m:r>
                        <a:rPr lang="en-US" sz="2200" b="0" i="1" smtClean="0">
                          <a:solidFill>
                            <a:srgbClr val="7030A0"/>
                          </a:solidFill>
                          <a:latin typeface="Cambria Math" panose="02040503050406030204" pitchFamily="18" charset="0"/>
                          <a:ea typeface="Cambria Math" panose="02040503050406030204" pitchFamily="18" charset="0"/>
                        </a:rPr>
                        <m:t>𝑀</m:t>
                      </m:r>
                      <m:d>
                        <m:dPr>
                          <m:ctrlPr>
                            <a:rPr lang="en-US" sz="2200" i="1" smtClean="0">
                              <a:solidFill>
                                <a:srgbClr val="7030A0"/>
                              </a:solidFill>
                              <a:latin typeface="Cambria Math" panose="02040503050406030204" pitchFamily="18" charset="0"/>
                              <a:ea typeface="Cambria Math" panose="02040503050406030204" pitchFamily="18" charset="0"/>
                            </a:rPr>
                          </m:ctrlPr>
                        </m:dPr>
                        <m:e>
                          <m:r>
                            <a:rPr lang="en-US" sz="2200" b="0" i="1" smtClean="0">
                              <a:solidFill>
                                <a:srgbClr val="7030A0"/>
                              </a:solidFill>
                              <a:latin typeface="Cambria Math" panose="02040503050406030204" pitchFamily="18" charset="0"/>
                              <a:ea typeface="Cambria Math" panose="02040503050406030204" pitchFamily="18" charset="0"/>
                            </a:rPr>
                            <m:t>𝑡</m:t>
                          </m:r>
                          <m:r>
                            <a:rPr lang="en-US" sz="2200" b="0" i="1" smtClean="0">
                              <a:solidFill>
                                <a:srgbClr val="7030A0"/>
                              </a:solidFill>
                              <a:latin typeface="Cambria Math" panose="02040503050406030204" pitchFamily="18" charset="0"/>
                              <a:ea typeface="Cambria Math" panose="02040503050406030204" pitchFamily="18" charset="0"/>
                            </a:rPr>
                            <m:t>−1</m:t>
                          </m:r>
                        </m:e>
                      </m:d>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𝑔</m:t>
                          </m:r>
                        </m:e>
                        <m:sub>
                          <m:r>
                            <a:rPr lang="en-US" sz="2200" b="0" i="1" smtClean="0">
                              <a:latin typeface="Cambria Math" panose="02040503050406030204" pitchFamily="18" charset="0"/>
                              <a:ea typeface="Cambria Math" panose="02040503050406030204" pitchFamily="18" charset="0"/>
                            </a:rPr>
                            <m:t>𝑡</m:t>
                          </m:r>
                        </m:sub>
                      </m:sSub>
                      <m:r>
                        <a:rPr lang="en-US" sz="2200" b="0" i="1" smtClean="0">
                          <a:latin typeface="Cambria Math" panose="02040503050406030204" pitchFamily="18" charset="0"/>
                          <a:ea typeface="Cambria Math" panose="02040503050406030204" pitchFamily="18" charset="0"/>
                        </a:rPr>
                        <m:t>=</m:t>
                      </m:r>
                      <m:sSup>
                        <m:sSupPr>
                          <m:ctrlPr>
                            <a:rPr lang="en-US" sz="2200" b="0" i="1" smtClean="0">
                              <a:solidFill>
                                <a:srgbClr val="7030A0"/>
                              </a:solidFill>
                              <a:latin typeface="Cambria Math" panose="02040503050406030204" pitchFamily="18" charset="0"/>
                              <a:ea typeface="Cambria Math" panose="02040503050406030204" pitchFamily="18" charset="0"/>
                            </a:rPr>
                          </m:ctrlPr>
                        </m:sSupPr>
                        <m:e>
                          <m:r>
                            <a:rPr lang="en-US" sz="2200" b="0" i="1" smtClean="0">
                              <a:solidFill>
                                <a:srgbClr val="7030A0"/>
                              </a:solidFill>
                              <a:latin typeface="Cambria Math" panose="02040503050406030204" pitchFamily="18" charset="0"/>
                              <a:ea typeface="Cambria Math" panose="02040503050406030204" pitchFamily="18" charset="0"/>
                            </a:rPr>
                            <m:t>𝛼</m:t>
                          </m:r>
                        </m:e>
                        <m:sup>
                          <m:r>
                            <a:rPr lang="en-US" sz="2200" b="0" i="1" smtClean="0">
                              <a:solidFill>
                                <a:srgbClr val="7030A0"/>
                              </a:solidFill>
                              <a:latin typeface="Cambria Math" panose="02040503050406030204" pitchFamily="18" charset="0"/>
                              <a:ea typeface="Cambria Math" panose="02040503050406030204" pitchFamily="18" charset="0"/>
                            </a:rPr>
                            <m:t>2</m:t>
                          </m:r>
                        </m:sup>
                      </m:sSup>
                      <m:r>
                        <a:rPr lang="en-US" sz="2200" i="1">
                          <a:solidFill>
                            <a:srgbClr val="7030A0"/>
                          </a:solidFill>
                          <a:latin typeface="Cambria Math" panose="02040503050406030204" pitchFamily="18" charset="0"/>
                          <a:ea typeface="Cambria Math" panose="02040503050406030204" pitchFamily="18" charset="0"/>
                        </a:rPr>
                        <m:t>𝑀</m:t>
                      </m:r>
                      <m:d>
                        <m:dPr>
                          <m:ctrlPr>
                            <a:rPr lang="en-US" sz="2200" i="1">
                              <a:solidFill>
                                <a:srgbClr val="7030A0"/>
                              </a:solidFill>
                              <a:latin typeface="Cambria Math" panose="02040503050406030204" pitchFamily="18" charset="0"/>
                              <a:ea typeface="Cambria Math" panose="02040503050406030204" pitchFamily="18" charset="0"/>
                            </a:rPr>
                          </m:ctrlPr>
                        </m:dPr>
                        <m:e>
                          <m:r>
                            <a:rPr lang="en-US" sz="2200" i="1">
                              <a:solidFill>
                                <a:srgbClr val="7030A0"/>
                              </a:solidFill>
                              <a:latin typeface="Cambria Math" panose="02040503050406030204" pitchFamily="18" charset="0"/>
                              <a:ea typeface="Cambria Math" panose="02040503050406030204" pitchFamily="18" charset="0"/>
                            </a:rPr>
                            <m:t>𝑡</m:t>
                          </m:r>
                          <m:r>
                            <a:rPr lang="en-US" sz="2200" i="1">
                              <a:solidFill>
                                <a:srgbClr val="7030A0"/>
                              </a:solidFill>
                              <a:latin typeface="Cambria Math" panose="02040503050406030204" pitchFamily="18" charset="0"/>
                              <a:ea typeface="Cambria Math" panose="02040503050406030204" pitchFamily="18" charset="0"/>
                            </a:rPr>
                            <m:t>−2</m:t>
                          </m:r>
                        </m:e>
                      </m:d>
                      <m:r>
                        <a:rPr lang="en-US" sz="2200" i="1">
                          <a:solidFill>
                            <a:srgbClr val="7030A0"/>
                          </a:solidFill>
                          <a:latin typeface="Cambria Math" panose="02040503050406030204" pitchFamily="18" charset="0"/>
                          <a:ea typeface="Cambria Math" panose="02040503050406030204" pitchFamily="18" charset="0"/>
                        </a:rPr>
                        <m:t>+</m:t>
                      </m:r>
                      <m:r>
                        <a:rPr lang="en-US" sz="2200" i="1" smtClean="0">
                          <a:solidFill>
                            <a:srgbClr val="7030A0"/>
                          </a:solidFill>
                          <a:latin typeface="Cambria Math" panose="02040503050406030204" pitchFamily="18" charset="0"/>
                          <a:ea typeface="Cambria Math" panose="02040503050406030204" pitchFamily="18" charset="0"/>
                        </a:rPr>
                        <m:t>𝛼</m:t>
                      </m:r>
                      <m:sSub>
                        <m:sSubPr>
                          <m:ctrlPr>
                            <a:rPr lang="en-US" sz="2200" b="0" i="1" smtClean="0">
                              <a:solidFill>
                                <a:srgbClr val="7030A0"/>
                              </a:solidFill>
                              <a:latin typeface="Cambria Math" panose="02040503050406030204" pitchFamily="18" charset="0"/>
                              <a:ea typeface="Cambria Math" panose="02040503050406030204" pitchFamily="18" charset="0"/>
                            </a:rPr>
                          </m:ctrlPr>
                        </m:sSubPr>
                        <m:e>
                          <m:r>
                            <a:rPr lang="en-US" sz="2200" b="0" i="1" smtClean="0">
                              <a:solidFill>
                                <a:srgbClr val="7030A0"/>
                              </a:solidFill>
                              <a:latin typeface="Cambria Math" panose="02040503050406030204" pitchFamily="18" charset="0"/>
                              <a:ea typeface="Cambria Math" panose="02040503050406030204" pitchFamily="18" charset="0"/>
                            </a:rPr>
                            <m:t>𝑔</m:t>
                          </m:r>
                        </m:e>
                        <m:sub>
                          <m:r>
                            <a:rPr lang="en-US" sz="2200" b="0" i="1" smtClean="0">
                              <a:solidFill>
                                <a:srgbClr val="7030A0"/>
                              </a:solidFill>
                              <a:latin typeface="Cambria Math" panose="02040503050406030204" pitchFamily="18" charset="0"/>
                              <a:ea typeface="Cambria Math" panose="02040503050406030204" pitchFamily="18" charset="0"/>
                            </a:rPr>
                            <m:t>𝑡</m:t>
                          </m:r>
                          <m:r>
                            <a:rPr lang="en-US" sz="2200" b="0" i="1" smtClean="0">
                              <a:solidFill>
                                <a:srgbClr val="7030A0"/>
                              </a:solidFill>
                              <a:latin typeface="Cambria Math" panose="02040503050406030204" pitchFamily="18" charset="0"/>
                              <a:ea typeface="Cambria Math" panose="02040503050406030204" pitchFamily="18" charset="0"/>
                            </a:rPr>
                            <m:t>−1</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𝑔</m:t>
                          </m:r>
                        </m:e>
                        <m:sub>
                          <m:r>
                            <a:rPr lang="en-US" sz="2200" b="0" i="1" smtClean="0">
                              <a:latin typeface="Cambria Math" panose="02040503050406030204" pitchFamily="18" charset="0"/>
                              <a:ea typeface="Cambria Math" panose="02040503050406030204" pitchFamily="18" charset="0"/>
                            </a:rPr>
                            <m:t>𝑡</m:t>
                          </m:r>
                        </m:sub>
                      </m:sSub>
                      <m:r>
                        <a:rPr lang="en-US" sz="2200" b="0" i="1" smtClean="0">
                          <a:latin typeface="Cambria Math" panose="02040503050406030204" pitchFamily="18" charset="0"/>
                          <a:ea typeface="Cambria Math" panose="02040503050406030204" pitchFamily="18" charset="0"/>
                        </a:rPr>
                        <m:t>=…=</m:t>
                      </m:r>
                    </m:oMath>
                  </m:oMathPara>
                </a14:m>
                <a:endParaRPr lang="en-US" sz="2200" b="0" i="1">
                  <a:latin typeface="Cambria Math" panose="02040503050406030204" pitchFamily="18" charset="0"/>
                  <a:ea typeface="Cambria Math" panose="02040503050406030204" pitchFamily="18" charset="0"/>
                </a:endParaRPr>
              </a:p>
              <a:p>
                <a:pPr marL="0" indent="0">
                  <a:buNone/>
                </a:pPr>
                <a:endParaRPr lang="en-US" sz="2200" b="0" i="1">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2200" b="0" i="1" smtClean="0">
                              <a:latin typeface="Cambria Math" panose="02040503050406030204" pitchFamily="18" charset="0"/>
                              <a:ea typeface="Cambria Math" panose="02040503050406030204" pitchFamily="18" charset="0"/>
                            </a:rPr>
                          </m:ctrlPr>
                        </m:naryPr>
                        <m:sub>
                          <m:r>
                            <a:rPr lang="en-US" sz="2200" b="0" i="1" smtClean="0">
                              <a:latin typeface="Cambria Math" panose="02040503050406030204" pitchFamily="18" charset="0"/>
                              <a:ea typeface="Cambria Math" panose="02040503050406030204" pitchFamily="18" charset="0"/>
                            </a:rPr>
                            <m:t>𝜏</m:t>
                          </m:r>
                          <m:r>
                            <a:rPr lang="en-US" sz="2200" b="0" i="1" smtClean="0">
                              <a:latin typeface="Cambria Math" panose="02040503050406030204" pitchFamily="18" charset="0"/>
                              <a:ea typeface="Cambria Math" panose="02040503050406030204" pitchFamily="18" charset="0"/>
                            </a:rPr>
                            <m:t>=0</m:t>
                          </m:r>
                        </m:sub>
                        <m:sup>
                          <m:r>
                            <a:rPr lang="en-US" sz="2200" b="0" i="1" smtClean="0">
                              <a:latin typeface="Cambria Math" panose="02040503050406030204" pitchFamily="18" charset="0"/>
                              <a:ea typeface="Cambria Math" panose="02040503050406030204" pitchFamily="18" charset="0"/>
                            </a:rPr>
                            <m:t>𝑡</m:t>
                          </m:r>
                        </m:sup>
                        <m:e>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𝛼</m:t>
                              </m:r>
                            </m:e>
                            <m:sup>
                              <m:r>
                                <a:rPr lang="en-US" sz="2200" b="0" i="1" smtClean="0">
                                  <a:latin typeface="Cambria Math" panose="02040503050406030204" pitchFamily="18" charset="0"/>
                                  <a:ea typeface="Cambria Math" panose="02040503050406030204" pitchFamily="18" charset="0"/>
                                </a:rPr>
                                <m:t>𝜏</m:t>
                              </m:r>
                            </m:sup>
                          </m:sSup>
                        </m:e>
                      </m:nary>
                      <m:sSub>
                        <m:sSubPr>
                          <m:ctrlPr>
                            <a:rPr lang="en-US" sz="2200" b="0" i="1" smtClean="0">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𝑔</m:t>
                          </m:r>
                        </m:e>
                        <m:sub>
                          <m:r>
                            <a:rPr lang="en-US" sz="2200" b="0" i="1" smtClean="0">
                              <a:latin typeface="Cambria Math" panose="02040503050406030204" pitchFamily="18" charset="0"/>
                              <a:ea typeface="Cambria Math" panose="02040503050406030204" pitchFamily="18" charset="0"/>
                            </a:rPr>
                            <m:t>𝑡</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𝜏</m:t>
                          </m:r>
                        </m:sub>
                      </m:sSub>
                    </m:oMath>
                  </m:oMathPara>
                </a14:m>
                <a:endParaRPr lang="en-GB" sz="2200"/>
              </a:p>
              <a:p>
                <a:endParaRPr lang="en-GB"/>
              </a:p>
              <a:p>
                <a:endParaRPr lang="en-GB"/>
              </a:p>
            </p:txBody>
          </p:sp>
        </mc:Choice>
        <mc:Fallback>
          <p:sp>
            <p:nvSpPr>
              <p:cNvPr id="3" name="Content Placeholder 2">
                <a:extLst>
                  <a:ext uri="{FF2B5EF4-FFF2-40B4-BE49-F238E27FC236}">
                    <a16:creationId xmlns:a16="http://schemas.microsoft.com/office/drawing/2014/main" id="{03207CAA-D9F9-156C-E0ED-5E79FD2D087F}"/>
                  </a:ext>
                </a:extLst>
              </p:cNvPr>
              <p:cNvSpPr>
                <a:spLocks noGrp="1" noRot="1" noChangeAspect="1" noMove="1" noResize="1" noEditPoints="1" noAdjustHandles="1" noChangeArrowheads="1" noChangeShapeType="1" noTextEdit="1"/>
              </p:cNvSpPr>
              <p:nvPr>
                <p:ph idx="1"/>
              </p:nvPr>
            </p:nvSpPr>
            <p:spPr>
              <a:xfrm>
                <a:off x="527901" y="1825625"/>
                <a:ext cx="11312165" cy="4667250"/>
              </a:xfrm>
              <a:blipFill>
                <a:blip r:embed="rId3"/>
                <a:stretch>
                  <a:fillRect l="-8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CD52486-0A60-C739-8855-01206C604482}"/>
                  </a:ext>
                </a:extLst>
              </p:cNvPr>
              <p:cNvSpPr txBox="1"/>
              <p:nvPr/>
            </p:nvSpPr>
            <p:spPr>
              <a:xfrm>
                <a:off x="9617699" y="2619806"/>
                <a:ext cx="21281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𝒈</m:t>
                              </m:r>
                            </m:e>
                            <m:sub>
                              <m:r>
                                <a:rPr lang="en-US" b="1" i="1" smtClean="0">
                                  <a:latin typeface="Cambria Math" panose="02040503050406030204" pitchFamily="18" charset="0"/>
                                  <a:ea typeface="Cambria Math" panose="02040503050406030204" pitchFamily="18" charset="0"/>
                                </a:rPr>
                                <m:t>𝒕</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e>
                        <m:sub>
                          <m:r>
                            <a:rPr lang="en-US" i="1" smtClean="0">
                              <a:latin typeface="Cambria Math" panose="02040503050406030204" pitchFamily="18" charset="0"/>
                              <a:ea typeface="Cambria Math" panose="02040503050406030204" pitchFamily="18" charset="0"/>
                            </a:rPr>
                            <m:t>𝜃</m:t>
                          </m:r>
                        </m:sub>
                      </m:sSub>
                      <m:r>
                        <a:rPr lang="en-US" i="1" smtClean="0">
                          <a:latin typeface="Cambria Math" panose="02040503050406030204" pitchFamily="18" charset="0"/>
                          <a:ea typeface="Cambria Math" panose="02040503050406030204" pitchFamily="18" charset="0"/>
                        </a:rPr>
                        <m:t>𝐿</m:t>
                      </m:r>
                      <m:r>
                        <a:rPr lang="en-US" b="0" i="1">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𝑡</m:t>
                          </m:r>
                        </m:sub>
                      </m:sSub>
                      <m:r>
                        <a:rPr lang="en-US" b="0" i="1">
                          <a:latin typeface="Cambria Math" panose="02040503050406030204" pitchFamily="18" charset="0"/>
                          <a:ea typeface="Cambria Math" panose="02040503050406030204" pitchFamily="18" charset="0"/>
                        </a:rPr>
                        <m:t>)</m:t>
                      </m:r>
                    </m:oMath>
                  </m:oMathPara>
                </a14:m>
                <a:endParaRPr lang="en-GB"/>
              </a:p>
            </p:txBody>
          </p:sp>
        </mc:Choice>
        <mc:Fallback>
          <p:sp>
            <p:nvSpPr>
              <p:cNvPr id="5" name="TextBox 4">
                <a:extLst>
                  <a:ext uri="{FF2B5EF4-FFF2-40B4-BE49-F238E27FC236}">
                    <a16:creationId xmlns:a16="http://schemas.microsoft.com/office/drawing/2014/main" id="{4CD52486-0A60-C739-8855-01206C604482}"/>
                  </a:ext>
                </a:extLst>
              </p:cNvPr>
              <p:cNvSpPr txBox="1">
                <a:spLocks noRot="1" noChangeAspect="1" noMove="1" noResize="1" noEditPoints="1" noAdjustHandles="1" noChangeArrowheads="1" noChangeShapeType="1" noTextEdit="1"/>
              </p:cNvSpPr>
              <p:nvPr/>
            </p:nvSpPr>
            <p:spPr>
              <a:xfrm>
                <a:off x="9617699" y="2619806"/>
                <a:ext cx="2128100" cy="369332"/>
              </a:xfrm>
              <a:prstGeom prst="rect">
                <a:avLst/>
              </a:prstGeom>
              <a:blipFill>
                <a:blip r:embed="rId4"/>
                <a:stretch>
                  <a:fillRect b="-11290"/>
                </a:stretch>
              </a:blipFill>
            </p:spPr>
            <p:txBody>
              <a:bodyPr/>
              <a:lstStyle/>
              <a:p>
                <a:r>
                  <a:rPr lang="en-US">
                    <a:noFill/>
                  </a:rPr>
                  <a:t> </a:t>
                </a:r>
              </a:p>
            </p:txBody>
          </p:sp>
        </mc:Fallback>
      </mc:AlternateContent>
    </p:spTree>
    <p:extLst>
      <p:ext uri="{BB962C8B-B14F-4D97-AF65-F5344CB8AC3E}">
        <p14:creationId xmlns:p14="http://schemas.microsoft.com/office/powerpoint/2010/main" val="2505401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C1B66-33EA-1488-210B-60138A6EA6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BE1730-94E5-752D-1EC5-8B8B6CC423E7}"/>
              </a:ext>
            </a:extLst>
          </p:cNvPr>
          <p:cNvSpPr>
            <a:spLocks noGrp="1"/>
          </p:cNvSpPr>
          <p:nvPr>
            <p:ph type="title"/>
          </p:nvPr>
        </p:nvSpPr>
        <p:spPr/>
        <p:txBody>
          <a:bodyPr/>
          <a:lstStyle/>
          <a:p>
            <a:r>
              <a:rPr lang="en-US"/>
              <a:t>Local minimum and momentum</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3C5574-A5DB-8B27-74A1-D49BAF42AD63}"/>
                  </a:ext>
                </a:extLst>
              </p:cNvPr>
              <p:cNvSpPr>
                <a:spLocks noGrp="1"/>
              </p:cNvSpPr>
              <p:nvPr>
                <p:ph idx="1"/>
              </p:nvPr>
            </p:nvSpPr>
            <p:spPr>
              <a:xfrm>
                <a:off x="527901" y="1825625"/>
                <a:ext cx="11104775" cy="4667250"/>
              </a:xfrm>
            </p:spPr>
            <p:txBody>
              <a:bodyPr>
                <a:normAutofit/>
              </a:bodyPr>
              <a:lstStyle/>
              <a:p>
                <a:pPr marL="0" indent="0">
                  <a:buNone/>
                </a:pPr>
                <a:r>
                  <a:rPr lang="en-US" sz="2200">
                    <a:ea typeface="Cambria Math" panose="02040503050406030204" pitchFamily="18" charset="0"/>
                  </a:rPr>
                  <a:t>The scaling factor is a </a:t>
                </a:r>
                <a:r>
                  <a:rPr lang="en-US" sz="2200">
                    <a:solidFill>
                      <a:srgbClr val="7030A0"/>
                    </a:solidFill>
                    <a:ea typeface="Cambria Math" panose="02040503050406030204" pitchFamily="18" charset="0"/>
                  </a:rPr>
                  <a:t>geometric series </a:t>
                </a:r>
                <a:r>
                  <a:rPr lang="en-US" sz="2200">
                    <a:ea typeface="Cambria Math" panose="02040503050406030204" pitchFamily="18" charset="0"/>
                  </a:rPr>
                  <a:t>with value to infinity:</a:t>
                </a:r>
              </a:p>
              <a:p>
                <a:pPr marL="0" indent="0">
                  <a:buNone/>
                </a:pPr>
                <a:endParaRPr lang="en-US" sz="600" i="1">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Cambria Math" panose="02040503050406030204" pitchFamily="18" charset="0"/>
                        </a:rPr>
                        <m:t>1+</m:t>
                      </m:r>
                      <m:r>
                        <a:rPr lang="en-US" sz="2200" b="0" i="1" smtClean="0">
                          <a:latin typeface="Cambria Math" panose="02040503050406030204" pitchFamily="18" charset="0"/>
                          <a:ea typeface="Cambria Math" panose="02040503050406030204" pitchFamily="18" charset="0"/>
                        </a:rPr>
                        <m:t>𝛼</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𝛼</m:t>
                          </m:r>
                        </m:e>
                        <m:sup>
                          <m:r>
                            <a:rPr lang="en-US" sz="2200" b="0" i="1" smtClean="0">
                              <a:latin typeface="Cambria Math" panose="02040503050406030204" pitchFamily="18" charset="0"/>
                              <a:ea typeface="Cambria Math" panose="02040503050406030204" pitchFamily="18" charset="0"/>
                            </a:rPr>
                            <m:t>2</m:t>
                          </m:r>
                        </m:sup>
                      </m:sSup>
                      <m:r>
                        <a:rPr lang="en-US" sz="2200" b="0" i="1" smtClean="0">
                          <a:latin typeface="Cambria Math" panose="02040503050406030204" pitchFamily="18" charset="0"/>
                          <a:ea typeface="Cambria Math" panose="02040503050406030204" pitchFamily="18" charset="0"/>
                        </a:rPr>
                        <m:t>+…=</m:t>
                      </m:r>
                      <m:nary>
                        <m:naryPr>
                          <m:chr m:val="∑"/>
                          <m:ctrlPr>
                            <a:rPr lang="en-US" sz="2200" b="0" i="1" smtClean="0">
                              <a:latin typeface="Cambria Math" panose="02040503050406030204" pitchFamily="18" charset="0"/>
                              <a:ea typeface="Cambria Math" panose="02040503050406030204" pitchFamily="18" charset="0"/>
                            </a:rPr>
                          </m:ctrlPr>
                        </m:naryPr>
                        <m:sub>
                          <m: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=0</m:t>
                          </m:r>
                        </m:sub>
                        <m:sup>
                          <m:r>
                            <a:rPr lang="en-US" sz="2200" b="0" i="1" smtClean="0">
                              <a:latin typeface="Cambria Math" panose="02040503050406030204" pitchFamily="18" charset="0"/>
                              <a:ea typeface="Cambria Math" panose="02040503050406030204" pitchFamily="18" charset="0"/>
                            </a:rPr>
                            <m:t>∞</m:t>
                          </m:r>
                        </m:sup>
                        <m:e>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𝛼</m:t>
                              </m:r>
                            </m:e>
                            <m:sup>
                              <m:r>
                                <a:rPr lang="en-US" sz="2200" b="0" i="1" smtClean="0">
                                  <a:latin typeface="Cambria Math" panose="02040503050406030204" pitchFamily="18" charset="0"/>
                                  <a:ea typeface="Cambria Math" panose="02040503050406030204" pitchFamily="18" charset="0"/>
                                </a:rPr>
                                <m:t>𝜏</m:t>
                              </m:r>
                            </m:sup>
                          </m:sSup>
                        </m:e>
                      </m:nary>
                      <m:r>
                        <a:rPr lang="en-US" sz="2200" i="1" smtClean="0">
                          <a:latin typeface="Cambria Math" panose="02040503050406030204" pitchFamily="18" charset="0"/>
                          <a:ea typeface="Cambria Math" panose="02040503050406030204" pitchFamily="18" charset="0"/>
                        </a:rPr>
                        <m:t>=</m:t>
                      </m:r>
                      <m:f>
                        <m:fPr>
                          <m:ctrlPr>
                            <a:rPr lang="en-US" sz="2200" b="1" i="1" smtClean="0">
                              <a:latin typeface="Cambria Math" panose="02040503050406030204" pitchFamily="18" charset="0"/>
                              <a:ea typeface="Cambria Math" panose="02040503050406030204" pitchFamily="18" charset="0"/>
                            </a:rPr>
                          </m:ctrlPr>
                        </m:fPr>
                        <m:num>
                          <m:r>
                            <a:rPr lang="en-US" sz="2200" b="1" i="0" smtClean="0">
                              <a:latin typeface="Cambria Math" panose="02040503050406030204" pitchFamily="18" charset="0"/>
                              <a:ea typeface="Cambria Math" panose="02040503050406030204" pitchFamily="18" charset="0"/>
                            </a:rPr>
                            <m:t>𝟏</m:t>
                          </m:r>
                        </m:num>
                        <m:den>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𝜶</m:t>
                          </m:r>
                        </m:den>
                      </m:f>
                    </m:oMath>
                  </m:oMathPara>
                </a14:m>
                <a:endParaRPr lang="en-GB" sz="2200" b="1"/>
              </a:p>
              <a:p>
                <a:pPr algn="l"/>
                <a:r>
                  <a:rPr lang="en-US" sz="2200" b="0" i="0" u="none" strike="noStrike" baseline="0">
                    <a:solidFill>
                      <a:srgbClr val="000000"/>
                    </a:solidFill>
                  </a:rPr>
                  <a:t>In the limit, we multiply the gradient by </a:t>
                </a:r>
                <a14:m>
                  <m:oMath xmlns:m="http://schemas.openxmlformats.org/officeDocument/2006/math">
                    <m:f>
                      <m:fPr>
                        <m:ctrlPr>
                          <a:rPr lang="en-US" sz="2200" b="1" i="1" smtClean="0">
                            <a:latin typeface="Cambria Math" panose="02040503050406030204" pitchFamily="18" charset="0"/>
                            <a:ea typeface="Cambria Math" panose="02040503050406030204" pitchFamily="18" charset="0"/>
                          </a:rPr>
                        </m:ctrlPr>
                      </m:fPr>
                      <m:num>
                        <m:r>
                          <a:rPr lang="en-US" sz="2200" b="1" i="0" smtClean="0">
                            <a:latin typeface="Cambria Math" panose="02040503050406030204" pitchFamily="18" charset="0"/>
                            <a:ea typeface="Cambria Math" panose="02040503050406030204" pitchFamily="18" charset="0"/>
                          </a:rPr>
                          <m:t>𝟏</m:t>
                        </m:r>
                      </m:num>
                      <m:den>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𝜶</m:t>
                        </m:r>
                      </m:den>
                    </m:f>
                    <m:r>
                      <a:rPr lang="en-US" sz="2200" b="1" i="1" smtClean="0">
                        <a:latin typeface="Cambria Math" panose="02040503050406030204" pitchFamily="18" charset="0"/>
                        <a:ea typeface="Cambria Math" panose="02040503050406030204" pitchFamily="18" charset="0"/>
                      </a:rPr>
                      <m:t> </m:t>
                    </m:r>
                  </m:oMath>
                </a14:m>
                <a:endParaRPr lang="en-US" sz="2200" b="1" i="0" u="none" strike="noStrike" baseline="0">
                  <a:solidFill>
                    <a:srgbClr val="000000"/>
                  </a:solidFill>
                </a:endParaRPr>
              </a:p>
              <a:p>
                <a:pPr marL="457200" lvl="1" indent="0">
                  <a:buNone/>
                </a:pPr>
                <a:r>
                  <a:rPr lang="en-US" sz="1800" b="0" i="0" u="none" strike="noStrike" baseline="0">
                    <a:solidFill>
                      <a:srgbClr val="000000"/>
                    </a:solidFill>
                  </a:rPr>
                  <a:t>If  </a:t>
                </a:r>
                <a14:m>
                  <m:oMath xmlns:m="http://schemas.openxmlformats.org/officeDocument/2006/math">
                    <m:r>
                      <a:rPr lang="en-US" sz="1800" b="1" i="1" u="none" strike="noStrike" baseline="0" dirty="0" smtClean="0">
                        <a:solidFill>
                          <a:srgbClr val="000000"/>
                        </a:solidFill>
                        <a:latin typeface="Cambria Math" panose="02040503050406030204" pitchFamily="18" charset="0"/>
                      </a:rPr>
                      <m:t>𝜶</m:t>
                    </m:r>
                    <m:r>
                      <a:rPr lang="en-US" sz="1800" b="1" i="1" u="none" strike="noStrike" baseline="0" dirty="0" smtClean="0">
                        <a:solidFill>
                          <a:srgbClr val="000000"/>
                        </a:solidFill>
                        <a:latin typeface="Cambria Math" panose="02040503050406030204" pitchFamily="18" charset="0"/>
                      </a:rPr>
                      <m:t>= </m:t>
                    </m:r>
                    <m:r>
                      <a:rPr lang="en-US" sz="1800" b="1" i="1" u="none" strike="noStrike" baseline="0" dirty="0" smtClean="0">
                        <a:solidFill>
                          <a:srgbClr val="000000"/>
                        </a:solidFill>
                        <a:latin typeface="Cambria Math" panose="02040503050406030204" pitchFamily="18" charset="0"/>
                      </a:rPr>
                      <m:t>𝟎</m:t>
                    </m:r>
                  </m:oMath>
                </a14:m>
                <a:r>
                  <a:rPr lang="en-US" sz="1800" b="0" i="0" u="none" strike="noStrike" baseline="0">
                    <a:solidFill>
                      <a:srgbClr val="000000"/>
                    </a:solidFill>
                  </a:rPr>
                  <a:t>, we scale the gradient up by 1 [no memory]</a:t>
                </a:r>
              </a:p>
              <a:p>
                <a:pPr marL="457200" lvl="1" indent="0">
                  <a:buNone/>
                </a:pPr>
                <a:r>
                  <a:rPr lang="en-US" sz="1800" b="0" i="0" u="none" strike="noStrike" baseline="0">
                    <a:solidFill>
                      <a:srgbClr val="000000"/>
                    </a:solidFill>
                  </a:rPr>
                  <a:t>If  </a:t>
                </a:r>
                <a14:m>
                  <m:oMath xmlns:m="http://schemas.openxmlformats.org/officeDocument/2006/math">
                    <m:r>
                      <a:rPr lang="en-US" sz="1800" b="1" i="1" u="none" strike="noStrike" baseline="0" dirty="0" smtClean="0">
                        <a:solidFill>
                          <a:srgbClr val="000000"/>
                        </a:solidFill>
                        <a:latin typeface="Cambria Math" panose="02040503050406030204" pitchFamily="18" charset="0"/>
                      </a:rPr>
                      <m:t>𝜶</m:t>
                    </m:r>
                    <m:r>
                      <a:rPr lang="en-US" sz="1800" b="1" i="1" u="none" strike="noStrike" baseline="0" dirty="0" smtClean="0">
                        <a:solidFill>
                          <a:srgbClr val="000000"/>
                        </a:solidFill>
                        <a:latin typeface="Cambria Math" panose="02040503050406030204" pitchFamily="18" charset="0"/>
                      </a:rPr>
                      <m:t>= </m:t>
                    </m:r>
                    <m:r>
                      <a:rPr lang="en-US" sz="1800" b="1" i="1" u="none" strike="noStrike" baseline="0" dirty="0" smtClean="0">
                        <a:solidFill>
                          <a:srgbClr val="000000"/>
                        </a:solidFill>
                        <a:latin typeface="Cambria Math" panose="02040503050406030204" pitchFamily="18" charset="0"/>
                      </a:rPr>
                      <m:t>𝟎</m:t>
                    </m:r>
                    <m:r>
                      <a:rPr lang="en-US" sz="1800" b="1" i="1" u="none" strike="noStrike" baseline="0" dirty="0" smtClean="0">
                        <a:solidFill>
                          <a:srgbClr val="000000"/>
                        </a:solidFill>
                        <a:latin typeface="Cambria Math" panose="02040503050406030204" pitchFamily="18" charset="0"/>
                      </a:rPr>
                      <m:t>.</m:t>
                    </m:r>
                    <m:r>
                      <a:rPr lang="en-US" sz="1800" b="1" i="1" u="none" strike="noStrike" baseline="0" dirty="0" smtClean="0">
                        <a:solidFill>
                          <a:srgbClr val="000000"/>
                        </a:solidFill>
                        <a:latin typeface="Cambria Math" panose="02040503050406030204" pitchFamily="18" charset="0"/>
                      </a:rPr>
                      <m:t>𝟗</m:t>
                    </m:r>
                  </m:oMath>
                </a14:m>
                <a:r>
                  <a:rPr lang="en-US" sz="1800" b="0" i="0" u="none" strike="noStrike" baseline="0">
                    <a:solidFill>
                      <a:srgbClr val="000000"/>
                    </a:solidFill>
                  </a:rPr>
                  <a:t>, we scale the gradient up by 10 [short memory]</a:t>
                </a:r>
              </a:p>
              <a:p>
                <a:pPr marL="457200" lvl="1" indent="0">
                  <a:buNone/>
                </a:pPr>
                <a:r>
                  <a:rPr lang="en-US" sz="1800" b="0" i="0" u="none" strike="noStrike" baseline="0">
                    <a:solidFill>
                      <a:srgbClr val="000000"/>
                    </a:solidFill>
                  </a:rPr>
                  <a:t>If  </a:t>
                </a:r>
                <a14:m>
                  <m:oMath xmlns:m="http://schemas.openxmlformats.org/officeDocument/2006/math">
                    <m:r>
                      <a:rPr lang="en-US" sz="1800" b="1" i="1" u="none" strike="noStrike" baseline="0" dirty="0" smtClean="0">
                        <a:solidFill>
                          <a:srgbClr val="000000"/>
                        </a:solidFill>
                        <a:latin typeface="Cambria Math" panose="02040503050406030204" pitchFamily="18" charset="0"/>
                      </a:rPr>
                      <m:t>𝜶</m:t>
                    </m:r>
                    <m:r>
                      <a:rPr lang="en-US" sz="1800" b="1" i="1" u="none" strike="noStrike" baseline="0" dirty="0" smtClean="0">
                        <a:solidFill>
                          <a:srgbClr val="000000"/>
                        </a:solidFill>
                        <a:latin typeface="Cambria Math" panose="02040503050406030204" pitchFamily="18" charset="0"/>
                      </a:rPr>
                      <m:t>= </m:t>
                    </m:r>
                    <m:r>
                      <a:rPr lang="en-US" sz="1800" b="1" i="1" u="none" strike="noStrike" baseline="0" dirty="0" smtClean="0">
                        <a:solidFill>
                          <a:srgbClr val="000000"/>
                        </a:solidFill>
                        <a:latin typeface="Cambria Math" panose="02040503050406030204" pitchFamily="18" charset="0"/>
                      </a:rPr>
                      <m:t>𝟎</m:t>
                    </m:r>
                    <m:r>
                      <a:rPr lang="en-US" sz="1800" b="1" i="1" u="none" strike="noStrike" baseline="0" dirty="0" smtClean="0">
                        <a:solidFill>
                          <a:srgbClr val="000000"/>
                        </a:solidFill>
                        <a:latin typeface="Cambria Math" panose="02040503050406030204" pitchFamily="18" charset="0"/>
                      </a:rPr>
                      <m:t>.</m:t>
                    </m:r>
                    <m:r>
                      <a:rPr lang="en-US" sz="1800" b="1" i="1" u="none" strike="noStrike" baseline="0" dirty="0" smtClean="0">
                        <a:solidFill>
                          <a:srgbClr val="000000"/>
                        </a:solidFill>
                        <a:latin typeface="Cambria Math" panose="02040503050406030204" pitchFamily="18" charset="0"/>
                      </a:rPr>
                      <m:t>𝟗𝟗</m:t>
                    </m:r>
                  </m:oMath>
                </a14:m>
                <a:r>
                  <a:rPr lang="en-US" sz="1800" b="0" i="0" u="none" strike="noStrike" baseline="0">
                    <a:solidFill>
                      <a:srgbClr val="000000"/>
                    </a:solidFill>
                  </a:rPr>
                  <a:t>, we scale the gradient up by 100 [long memory]</a:t>
                </a:r>
              </a:p>
              <a:p>
                <a:pPr marL="457200" lvl="1" indent="0">
                  <a:buNone/>
                </a:pPr>
                <a:endParaRPr lang="en-US" sz="1800" b="0" i="0" u="none" strike="noStrike" baseline="0">
                  <a:solidFill>
                    <a:srgbClr val="000000"/>
                  </a:solidFill>
                </a:endParaRPr>
              </a:p>
              <a:p>
                <a:pPr algn="l"/>
                <a:r>
                  <a:rPr lang="en-US" sz="2200" b="0" i="0" u="none" strike="noStrike" baseline="0">
                    <a:solidFill>
                      <a:srgbClr val="000000"/>
                    </a:solidFill>
                  </a:rPr>
                  <a:t>The past gradients exhibit some influence on the present</a:t>
                </a:r>
              </a:p>
              <a:p>
                <a:pPr marL="457200" lvl="1" indent="0">
                  <a:buNone/>
                </a:pPr>
                <a:r>
                  <a:rPr lang="en-US" sz="1800" b="0" i="0" u="none" strike="noStrike" baseline="0">
                    <a:solidFill>
                      <a:srgbClr val="000000"/>
                    </a:solidFill>
                  </a:rPr>
                  <a:t>When momentum is combined with SGD, it </a:t>
                </a:r>
                <a:r>
                  <a:rPr lang="en-US" sz="1800" b="0" i="0" u="none" strike="noStrike" baseline="0">
                    <a:solidFill>
                      <a:srgbClr val="0070C0"/>
                    </a:solidFill>
                  </a:rPr>
                  <a:t>simulates the effects of a larger minibatch</a:t>
                </a:r>
                <a:r>
                  <a:rPr lang="en-US" sz="1800" b="0" i="0" u="none" strike="noStrike" baseline="0">
                    <a:solidFill>
                      <a:srgbClr val="000000"/>
                    </a:solidFill>
                  </a:rPr>
                  <a:t>, without the computational cost</a:t>
                </a:r>
                <a:endParaRPr lang="en-GB" sz="1800"/>
              </a:p>
            </p:txBody>
          </p:sp>
        </mc:Choice>
        <mc:Fallback>
          <p:sp>
            <p:nvSpPr>
              <p:cNvPr id="3" name="Content Placeholder 2">
                <a:extLst>
                  <a:ext uri="{FF2B5EF4-FFF2-40B4-BE49-F238E27FC236}">
                    <a16:creationId xmlns:a16="http://schemas.microsoft.com/office/drawing/2014/main" id="{DD3C5574-A5DB-8B27-74A1-D49BAF42AD63}"/>
                  </a:ext>
                </a:extLst>
              </p:cNvPr>
              <p:cNvSpPr>
                <a:spLocks noGrp="1" noRot="1" noChangeAspect="1" noMove="1" noResize="1" noEditPoints="1" noAdjustHandles="1" noChangeArrowheads="1" noChangeShapeType="1" noTextEdit="1"/>
              </p:cNvSpPr>
              <p:nvPr>
                <p:ph idx="1"/>
              </p:nvPr>
            </p:nvSpPr>
            <p:spPr>
              <a:xfrm>
                <a:off x="527901" y="1825625"/>
                <a:ext cx="11104775" cy="4667250"/>
              </a:xfrm>
              <a:blipFill>
                <a:blip r:embed="rId3"/>
                <a:stretch>
                  <a:fillRect l="-714" t="-1567"/>
                </a:stretch>
              </a:blipFill>
            </p:spPr>
            <p:txBody>
              <a:bodyPr/>
              <a:lstStyle/>
              <a:p>
                <a:r>
                  <a:rPr lang="en-US">
                    <a:noFill/>
                  </a:rPr>
                  <a:t> </a:t>
                </a:r>
              </a:p>
            </p:txBody>
          </p:sp>
        </mc:Fallback>
      </mc:AlternateContent>
    </p:spTree>
    <p:extLst>
      <p:ext uri="{BB962C8B-B14F-4D97-AF65-F5344CB8AC3E}">
        <p14:creationId xmlns:p14="http://schemas.microsoft.com/office/powerpoint/2010/main" val="458713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36C2-C90A-40F5-63FC-2ED839E1B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446D-C0B4-DE13-FD34-4719E77C56C4}"/>
              </a:ext>
            </a:extLst>
          </p:cNvPr>
          <p:cNvSpPr>
            <a:spLocks noGrp="1"/>
          </p:cNvSpPr>
          <p:nvPr>
            <p:ph type="title"/>
          </p:nvPr>
        </p:nvSpPr>
        <p:spPr/>
        <p:txBody>
          <a:bodyPr/>
          <a:lstStyle/>
          <a:p>
            <a:r>
              <a:rPr lang="en-US"/>
              <a:t>Nesterov momentum</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F24F7F-27F4-B122-A89C-F9219EC647BE}"/>
                  </a:ext>
                </a:extLst>
              </p:cNvPr>
              <p:cNvSpPr>
                <a:spLocks noGrp="1"/>
              </p:cNvSpPr>
              <p:nvPr>
                <p:ph idx="1"/>
              </p:nvPr>
            </p:nvSpPr>
            <p:spPr>
              <a:xfrm>
                <a:off x="527901" y="1825625"/>
                <a:ext cx="11349872" cy="4667250"/>
              </a:xfrm>
            </p:spPr>
            <p:txBody>
              <a:bodyPr>
                <a:normAutofit fontScale="92500"/>
              </a:bodyPr>
              <a:lstStyle/>
              <a:p>
                <a:pPr marL="0" indent="0">
                  <a:buNone/>
                </a:pPr>
                <a:r>
                  <a:rPr lang="en-US" sz="2200">
                    <a:ea typeface="Cambria Math" panose="02040503050406030204" pitchFamily="18" charset="0"/>
                  </a:rPr>
                  <a:t>However, the standard momentum may not slow down enough at the bottom of a valley, causing </a:t>
                </a:r>
                <a:r>
                  <a:rPr lang="en-US" sz="2200">
                    <a:solidFill>
                      <a:srgbClr val="FF0000"/>
                    </a:solidFill>
                    <a:ea typeface="Cambria Math" panose="02040503050406030204" pitchFamily="18" charset="0"/>
                  </a:rPr>
                  <a:t>oscillation</a:t>
                </a:r>
                <a:endParaRPr lang="en-US" sz="2200">
                  <a:ea typeface="Cambria Math" panose="02040503050406030204" pitchFamily="18" charset="0"/>
                </a:endParaRPr>
              </a:p>
              <a:p>
                <a:r>
                  <a:rPr lang="en-US" sz="2200">
                    <a:ea typeface="Cambria Math" panose="02040503050406030204" pitchFamily="18" charset="0"/>
                  </a:rPr>
                  <a:t>The </a:t>
                </a:r>
                <a:r>
                  <a:rPr lang="en-US" sz="2200" b="1">
                    <a:ea typeface="Cambria Math" panose="02040503050406030204" pitchFamily="18" charset="0"/>
                  </a:rPr>
                  <a:t>Nesterov accelerated gradient method </a:t>
                </a:r>
                <a:r>
                  <a:rPr lang="en-US" sz="2200">
                    <a:ea typeface="Cambria Math" panose="02040503050406030204" pitchFamily="18" charset="0"/>
                  </a:rPr>
                  <a:t>instead introduces a “look ahead” to reduce oscillation</a:t>
                </a:r>
              </a:p>
              <a:p>
                <a:endParaRPr lang="en-US" sz="2200" i="1">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𝑀</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𝑀</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e>
                        <m:sub>
                          <m:r>
                            <a:rPr lang="en-US" sz="2400" i="1">
                              <a:latin typeface="Cambria Math" panose="02040503050406030204" pitchFamily="18" charset="0"/>
                              <a:ea typeface="Cambria Math" panose="02040503050406030204" pitchFamily="18" charset="0"/>
                            </a:rPr>
                            <m:t>𝜃</m:t>
                          </m:r>
                        </m:sub>
                      </m:sSub>
                      <m:r>
                        <a:rPr lang="en-US" sz="2400" b="0" i="1" smtClean="0">
                          <a:solidFill>
                            <a:schemeClr val="tx1"/>
                          </a:solidFill>
                          <a:latin typeface="Cambria Math" panose="02040503050406030204" pitchFamily="18" charset="0"/>
                          <a:ea typeface="Cambria Math" panose="02040503050406030204" pitchFamily="18" charset="0"/>
                        </a:rPr>
                        <m:t>𝐿</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𝜃</m:t>
                          </m:r>
                        </m:e>
                        <m:sub>
                          <m:r>
                            <a:rPr lang="en-US" sz="2400" b="0" i="1" smtClean="0">
                              <a:solidFill>
                                <a:schemeClr val="tx1"/>
                              </a:solidFill>
                              <a:latin typeface="Cambria Math" panose="02040503050406030204" pitchFamily="18" charset="0"/>
                              <a:ea typeface="Cambria Math" panose="02040503050406030204" pitchFamily="18" charset="0"/>
                            </a:rPr>
                            <m:t>𝑡</m:t>
                          </m:r>
                        </m:sub>
                      </m:s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𝛼</m:t>
                      </m:r>
                      <m:r>
                        <a:rPr lang="en-US" sz="2400" b="0" i="1" smtClean="0">
                          <a:solidFill>
                            <a:srgbClr val="FF0000"/>
                          </a:solidFill>
                          <a:latin typeface="Cambria Math" panose="02040503050406030204" pitchFamily="18" charset="0"/>
                          <a:ea typeface="Cambria Math" panose="02040503050406030204" pitchFamily="18" charset="0"/>
                        </a:rPr>
                        <m:t>𝑀</m:t>
                      </m:r>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𝑡</m:t>
                      </m:r>
                      <m:r>
                        <a:rPr lang="en-US" sz="2400" b="0" i="1" smtClean="0">
                          <a:solidFill>
                            <a:srgbClr val="FF0000"/>
                          </a:solidFill>
                          <a:latin typeface="Cambria Math" panose="02040503050406030204" pitchFamily="18" charset="0"/>
                          <a:ea typeface="Cambria Math" panose="02040503050406030204" pitchFamily="18" charset="0"/>
                        </a:rPr>
                        <m:t>−1))</m:t>
                      </m:r>
                    </m:oMath>
                  </m:oMathPara>
                </a14:m>
                <a:endParaRPr lang="en-GB" sz="2400">
                  <a:solidFill>
                    <a:schemeClr val="tx1"/>
                  </a:solidFill>
                </a:endParaRPr>
              </a:p>
              <a:p>
                <a:pPr marL="0" indent="0" algn="ctr">
                  <a:buNone/>
                </a:pPr>
                <a:endParaRPr lang="en-US" sz="2400" i="1">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𝑡</m:t>
                          </m:r>
                          <m:r>
                            <a:rPr lang="en-US" sz="2400" b="0" i="1">
                              <a:latin typeface="Cambria Math" panose="02040503050406030204" pitchFamily="18" charset="0"/>
                              <a:ea typeface="Cambria Math" panose="02040503050406030204" pitchFamily="18" charset="0"/>
                            </a:rPr>
                            <m:t>+1</m:t>
                          </m:r>
                        </m:sub>
                      </m:sSub>
                      <m:r>
                        <a:rPr lang="en-US" sz="2400" b="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𝑀</m:t>
                      </m:r>
                      <m:r>
                        <a:rPr lang="en-US" sz="2400" b="0" i="1">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𝑡</m:t>
                      </m:r>
                      <m:r>
                        <a:rPr lang="en-US" sz="2400" b="0" i="1">
                          <a:latin typeface="Cambria Math" panose="02040503050406030204" pitchFamily="18" charset="0"/>
                          <a:ea typeface="Cambria Math" panose="02040503050406030204" pitchFamily="18" charset="0"/>
                        </a:rPr>
                        <m:t>)</m:t>
                      </m:r>
                    </m:oMath>
                  </m:oMathPara>
                </a14:m>
                <a:endParaRPr lang="en-GB" sz="2400"/>
              </a:p>
              <a:p>
                <a:pPr algn="l"/>
                <a:endParaRPr lang="en-US" sz="2200" b="0" i="0" u="none" strike="noStrike" baseline="0">
                  <a:solidFill>
                    <a:srgbClr val="000000"/>
                  </a:solidFill>
                </a:endParaRPr>
              </a:p>
              <a:p>
                <a:pPr algn="l"/>
                <a:r>
                  <a:rPr lang="en-US" sz="2200">
                    <a:solidFill>
                      <a:srgbClr val="000000"/>
                    </a:solidFill>
                  </a:rPr>
                  <a:t>The momentum term is updated using the gradient at the predicted new location</a:t>
                </a:r>
              </a:p>
              <a:p>
                <a:pPr marL="457200" lvl="1" indent="0">
                  <a:buNone/>
                </a:pPr>
                <a:r>
                  <a:rPr lang="en-US" sz="1800" i="0" u="none" strike="noStrike" baseline="0">
                    <a:solidFill>
                      <a:srgbClr val="000000"/>
                    </a:solidFill>
                  </a:rPr>
                  <a:t>The momentum vector is already roughly pointing in the right direction, so measuring the gradient at the new location </a:t>
                </a:r>
                <a14:m>
                  <m:oMath xmlns:m="http://schemas.openxmlformats.org/officeDocument/2006/math">
                    <m:sSub>
                      <m:sSubPr>
                        <m:ctrlPr>
                          <a:rPr lang="en-US" sz="1600" b="0" i="1" smtClean="0">
                            <a:solidFill>
                              <a:srgbClr val="FF0000"/>
                            </a:solidFill>
                            <a:latin typeface="Cambria Math" panose="02040503050406030204" pitchFamily="18" charset="0"/>
                            <a:ea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𝜃</m:t>
                        </m:r>
                      </m:e>
                      <m:sub>
                        <m:r>
                          <a:rPr lang="en-US" sz="1600" b="0" i="1" smtClean="0">
                            <a:solidFill>
                              <a:srgbClr val="FF0000"/>
                            </a:solidFill>
                            <a:latin typeface="Cambria Math" panose="02040503050406030204" pitchFamily="18" charset="0"/>
                            <a:ea typeface="Cambria Math" panose="02040503050406030204" pitchFamily="18" charset="0"/>
                          </a:rPr>
                          <m:t>𝑡</m:t>
                        </m:r>
                      </m:sub>
                    </m:sSub>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𝛼</m:t>
                    </m:r>
                    <m:r>
                      <a:rPr lang="en-US" sz="1600" b="0" i="1" smtClean="0">
                        <a:solidFill>
                          <a:srgbClr val="FF0000"/>
                        </a:solidFill>
                        <a:latin typeface="Cambria Math" panose="02040503050406030204" pitchFamily="18" charset="0"/>
                        <a:ea typeface="Cambria Math" panose="02040503050406030204" pitchFamily="18" charset="0"/>
                      </a:rPr>
                      <m:t>𝑀</m:t>
                    </m:r>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𝑡</m:t>
                    </m:r>
                    <m:r>
                      <a:rPr lang="en-US" sz="1600" b="0" i="1" smtClean="0">
                        <a:solidFill>
                          <a:srgbClr val="FF0000"/>
                        </a:solidFill>
                        <a:latin typeface="Cambria Math" panose="02040503050406030204" pitchFamily="18" charset="0"/>
                        <a:ea typeface="Cambria Math" panose="02040503050406030204" pitchFamily="18" charset="0"/>
                      </a:rPr>
                      <m:t>)</m:t>
                    </m:r>
                  </m:oMath>
                </a14:m>
                <a:r>
                  <a:rPr lang="en-US" sz="1800" i="0" u="none" strike="noStrike" baseline="0">
                    <a:solidFill>
                      <a:srgbClr val="000000"/>
                    </a:solidFill>
                  </a:rPr>
                  <a:t>, rather than the current location, </a:t>
                </a:r>
                <a14:m>
                  <m:oMath xmlns:m="http://schemas.openxmlformats.org/officeDocument/2006/math">
                    <m:sSub>
                      <m:sSubPr>
                        <m:ctrlPr>
                          <a:rPr lang="en-US" sz="1800" b="0" i="1" u="none" strike="noStrike" baseline="0" smtClean="0">
                            <a:solidFill>
                              <a:srgbClr val="000000"/>
                            </a:solidFill>
                            <a:latin typeface="Cambria Math" panose="02040503050406030204" pitchFamily="18" charset="0"/>
                          </a:rPr>
                        </m:ctrlPr>
                      </m:sSubPr>
                      <m:e>
                        <m:r>
                          <a:rPr lang="en-US" sz="1800" b="0" i="1" u="none" strike="noStrike" baseline="0" smtClean="0">
                            <a:solidFill>
                              <a:srgbClr val="000000"/>
                            </a:solidFill>
                            <a:latin typeface="Cambria Math" panose="02040503050406030204" pitchFamily="18" charset="0"/>
                          </a:rPr>
                          <m:t>𝜃</m:t>
                        </m:r>
                      </m:e>
                      <m:sub>
                        <m:r>
                          <a:rPr lang="en-US" sz="1800" b="0" i="1" u="none" strike="noStrike" baseline="0" smtClean="0">
                            <a:solidFill>
                              <a:srgbClr val="000000"/>
                            </a:solidFill>
                            <a:latin typeface="Cambria Math" panose="02040503050406030204" pitchFamily="18" charset="0"/>
                          </a:rPr>
                          <m:t>𝑡</m:t>
                        </m:r>
                        <m:r>
                          <a:rPr lang="en-US" sz="1800" b="0" i="1" u="none" strike="noStrike" baseline="0" smtClean="0">
                            <a:solidFill>
                              <a:srgbClr val="000000"/>
                            </a:solidFill>
                            <a:latin typeface="Cambria Math" panose="02040503050406030204" pitchFamily="18" charset="0"/>
                          </a:rPr>
                          <m:t>−1</m:t>
                        </m:r>
                      </m:sub>
                    </m:sSub>
                  </m:oMath>
                </a14:m>
                <a:r>
                  <a:rPr lang="en-US" sz="1800" i="0" u="none" strike="noStrike" baseline="0">
                    <a:solidFill>
                      <a:srgbClr val="000000"/>
                    </a:solidFill>
                  </a:rPr>
                  <a:t>, can be more accurate</a:t>
                </a:r>
              </a:p>
              <a:p>
                <a:pPr algn="l"/>
                <a:endParaRPr lang="en-US" sz="2200" i="0" u="none" strike="noStrike" baseline="0">
                  <a:solidFill>
                    <a:srgbClr val="000000"/>
                  </a:solidFill>
                </a:endParaRPr>
              </a:p>
              <a:p>
                <a:pPr algn="l"/>
                <a:r>
                  <a:rPr lang="en-US" sz="2200" i="0" u="none" strike="noStrike" baseline="0">
                    <a:solidFill>
                      <a:srgbClr val="000000"/>
                    </a:solidFill>
                  </a:rPr>
                  <a:t>However, using Nesterov momentum can be slower than steepest descent (in practice), and can even be unstable if </a:t>
                </a:r>
                <a14:m>
                  <m:oMath xmlns:m="http://schemas.openxmlformats.org/officeDocument/2006/math">
                    <m:r>
                      <a:rPr lang="en-US" sz="2200" b="0" i="1" u="none" strike="noStrike" baseline="0" smtClean="0">
                        <a:solidFill>
                          <a:srgbClr val="000000"/>
                        </a:solidFill>
                        <a:latin typeface="Cambria Math" panose="02040503050406030204" pitchFamily="18" charset="0"/>
                      </a:rPr>
                      <m:t>𝛼</m:t>
                    </m:r>
                  </m:oMath>
                </a14:m>
                <a:r>
                  <a:rPr lang="en-US" sz="2200" i="0" u="none" strike="noStrike" baseline="0">
                    <a:solidFill>
                      <a:srgbClr val="000000"/>
                    </a:solidFill>
                  </a:rPr>
                  <a:t> or </a:t>
                </a:r>
                <a14:m>
                  <m:oMath xmlns:m="http://schemas.openxmlformats.org/officeDocument/2006/math">
                    <m:r>
                      <a:rPr lang="en-US" sz="2200" b="0" i="1" u="none" strike="noStrike" baseline="0" smtClean="0">
                        <a:solidFill>
                          <a:srgbClr val="000000"/>
                        </a:solidFill>
                        <a:latin typeface="Cambria Math" panose="02040503050406030204" pitchFamily="18" charset="0"/>
                      </a:rPr>
                      <m:t>𝜂</m:t>
                    </m:r>
                  </m:oMath>
                </a14:m>
                <a:r>
                  <a:rPr lang="en-US" sz="2200" i="0" u="none" strike="noStrike" baseline="0">
                    <a:solidFill>
                      <a:srgbClr val="000000"/>
                    </a:solidFill>
                  </a:rPr>
                  <a:t> are </a:t>
                </a:r>
                <a:r>
                  <a:rPr lang="en-US" sz="2200" i="0" u="none" strike="noStrike" baseline="0" err="1">
                    <a:solidFill>
                      <a:srgbClr val="000000"/>
                    </a:solidFill>
                  </a:rPr>
                  <a:t>misspecified</a:t>
                </a:r>
                <a:r>
                  <a:rPr lang="en-US" sz="2200" i="0" u="none" strike="noStrike" baseline="0">
                    <a:solidFill>
                      <a:srgbClr val="000000"/>
                    </a:solidFill>
                  </a:rPr>
                  <a:t>.</a:t>
                </a:r>
              </a:p>
            </p:txBody>
          </p:sp>
        </mc:Choice>
        <mc:Fallback>
          <p:sp>
            <p:nvSpPr>
              <p:cNvPr id="3" name="Content Placeholder 2">
                <a:extLst>
                  <a:ext uri="{FF2B5EF4-FFF2-40B4-BE49-F238E27FC236}">
                    <a16:creationId xmlns:a16="http://schemas.microsoft.com/office/drawing/2014/main" id="{91F24F7F-27F4-B122-A89C-F9219EC647BE}"/>
                  </a:ext>
                </a:extLst>
              </p:cNvPr>
              <p:cNvSpPr>
                <a:spLocks noGrp="1" noRot="1" noChangeAspect="1" noMove="1" noResize="1" noEditPoints="1" noAdjustHandles="1" noChangeArrowheads="1" noChangeShapeType="1" noTextEdit="1"/>
              </p:cNvSpPr>
              <p:nvPr>
                <p:ph idx="1"/>
              </p:nvPr>
            </p:nvSpPr>
            <p:spPr>
              <a:xfrm>
                <a:off x="527901" y="1825625"/>
                <a:ext cx="11349872" cy="4667250"/>
              </a:xfrm>
              <a:blipFill>
                <a:blip r:embed="rId3"/>
                <a:stretch>
                  <a:fillRect l="-591" t="-1305" b="-1044"/>
                </a:stretch>
              </a:blipFill>
            </p:spPr>
            <p:txBody>
              <a:bodyPr/>
              <a:lstStyle/>
              <a:p>
                <a:r>
                  <a:rPr lang="en-US">
                    <a:noFill/>
                  </a:rPr>
                  <a:t> </a:t>
                </a:r>
              </a:p>
            </p:txBody>
          </p:sp>
        </mc:Fallback>
      </mc:AlternateContent>
    </p:spTree>
    <p:extLst>
      <p:ext uri="{BB962C8B-B14F-4D97-AF65-F5344CB8AC3E}">
        <p14:creationId xmlns:p14="http://schemas.microsoft.com/office/powerpoint/2010/main" val="4032062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F68DF-71C3-CB6D-6E0F-BE71D71C4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041D14-E761-F786-7907-386602436547}"/>
              </a:ext>
            </a:extLst>
          </p:cNvPr>
          <p:cNvSpPr>
            <a:spLocks noGrp="1"/>
          </p:cNvSpPr>
          <p:nvPr>
            <p:ph type="title"/>
          </p:nvPr>
        </p:nvSpPr>
        <p:spPr/>
        <p:txBody>
          <a:bodyPr/>
          <a:lstStyle/>
          <a:p>
            <a:r>
              <a:rPr lang="en-US"/>
              <a:t>Nesterov momentum</a:t>
            </a:r>
            <a:endParaRPr lang="en-GB"/>
          </a:p>
        </p:txBody>
      </p:sp>
      <p:sp>
        <p:nvSpPr>
          <p:cNvPr id="3" name="Content Placeholder 2">
            <a:extLst>
              <a:ext uri="{FF2B5EF4-FFF2-40B4-BE49-F238E27FC236}">
                <a16:creationId xmlns:a16="http://schemas.microsoft.com/office/drawing/2014/main" id="{626F1EE9-4E47-BFF6-EEC1-790C4D72ED30}"/>
              </a:ext>
            </a:extLst>
          </p:cNvPr>
          <p:cNvSpPr>
            <a:spLocks noGrp="1"/>
          </p:cNvSpPr>
          <p:nvPr>
            <p:ph idx="1"/>
          </p:nvPr>
        </p:nvSpPr>
        <p:spPr>
          <a:xfrm>
            <a:off x="527901" y="1825625"/>
            <a:ext cx="11104775" cy="4667250"/>
          </a:xfrm>
        </p:spPr>
        <p:txBody>
          <a:bodyPr>
            <a:normAutofit/>
          </a:bodyPr>
          <a:lstStyle/>
          <a:p>
            <a:endParaRPr lang="en-US" sz="2200" i="1">
              <a:latin typeface="Cambria Math" panose="02040503050406030204" pitchFamily="18" charset="0"/>
              <a:ea typeface="Cambria Math" panose="02040503050406030204" pitchFamily="18" charset="0"/>
            </a:endParaRPr>
          </a:p>
          <a:p>
            <a:pPr algn="l"/>
            <a:endParaRPr lang="en-US" sz="2200" b="0" i="0" u="none" strike="noStrike" baseline="0">
              <a:solidFill>
                <a:srgbClr val="000000"/>
              </a:solidFill>
            </a:endParaRPr>
          </a:p>
        </p:txBody>
      </p:sp>
      <p:pic>
        <p:nvPicPr>
          <p:cNvPr id="5" name="Picture 4">
            <a:extLst>
              <a:ext uri="{FF2B5EF4-FFF2-40B4-BE49-F238E27FC236}">
                <a16:creationId xmlns:a16="http://schemas.microsoft.com/office/drawing/2014/main" id="{3E4A3BAD-C36D-510E-5856-D82DE974314B}"/>
              </a:ext>
            </a:extLst>
          </p:cNvPr>
          <p:cNvPicPr>
            <a:picLocks noChangeAspect="1"/>
          </p:cNvPicPr>
          <p:nvPr/>
        </p:nvPicPr>
        <p:blipFill>
          <a:blip r:embed="rId3"/>
          <a:stretch>
            <a:fillRect/>
          </a:stretch>
        </p:blipFill>
        <p:spPr>
          <a:xfrm>
            <a:off x="3219092" y="1931512"/>
            <a:ext cx="5268060" cy="4077269"/>
          </a:xfrm>
          <a:prstGeom prst="rect">
            <a:avLst/>
          </a:prstGeom>
        </p:spPr>
      </p:pic>
    </p:spTree>
    <p:extLst>
      <p:ext uri="{BB962C8B-B14F-4D97-AF65-F5344CB8AC3E}">
        <p14:creationId xmlns:p14="http://schemas.microsoft.com/office/powerpoint/2010/main" val="811421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5BD4-BA02-4A39-A289-D78DDC473865}"/>
              </a:ext>
            </a:extLst>
          </p:cNvPr>
          <p:cNvSpPr>
            <a:spLocks noGrp="1"/>
          </p:cNvSpPr>
          <p:nvPr>
            <p:ph type="title"/>
          </p:nvPr>
        </p:nvSpPr>
        <p:spPr/>
        <p:txBody>
          <a:bodyPr/>
          <a:lstStyle/>
          <a:p>
            <a:r>
              <a:rPr lang="en-US"/>
              <a:t>Playing around with the Learning rate</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0AEDD2-A21B-48B1-AD0D-4A5CEC11DE7A}"/>
                  </a:ext>
                </a:extLst>
              </p:cNvPr>
              <p:cNvSpPr>
                <a:spLocks noGrp="1"/>
              </p:cNvSpPr>
              <p:nvPr>
                <p:ph idx="1"/>
              </p:nvPr>
            </p:nvSpPr>
            <p:spPr/>
            <p:txBody>
              <a:bodyPr/>
              <a:lstStyle/>
              <a:p>
                <a:endParaRPr lang="en-US"/>
              </a:p>
              <a:p>
                <a:r>
                  <a:rPr lang="en-US"/>
                  <a:t>Another </a:t>
                </a:r>
                <a:r>
                  <a:rPr lang="en-US" b="1"/>
                  <a:t>hyperparameter</a:t>
                </a:r>
                <a:r>
                  <a:rPr lang="en-US"/>
                  <a:t> that we want to tune correctly is the learning rate </a:t>
                </a:r>
                <a14:m>
                  <m:oMath xmlns:m="http://schemas.openxmlformats.org/officeDocument/2006/math">
                    <m:r>
                      <a:rPr lang="en-US" b="1" i="1" smtClean="0">
                        <a:solidFill>
                          <a:srgbClr val="FF0000"/>
                        </a:solidFill>
                        <a:latin typeface="Cambria Math" panose="02040503050406030204" pitchFamily="18" charset="0"/>
                      </a:rPr>
                      <m:t>𝜼</m:t>
                    </m:r>
                  </m:oMath>
                </a14:m>
                <a:endParaRPr lang="en-GB" b="1"/>
              </a:p>
              <a:p>
                <a:endParaRPr lang="en-GB" b="1"/>
              </a:p>
              <a:p>
                <a:pPr marL="0" indent="0">
                  <a:buNone/>
                </a:pPr>
                <a:r>
                  <a:rPr lang="en-GB"/>
                  <a:t>It must be “small enough” and “big enough”. But how much?</a:t>
                </a:r>
              </a:p>
              <a:p>
                <a:r>
                  <a:rPr lang="en-GB"/>
                  <a:t>We can follow, what is called, a </a:t>
                </a:r>
                <a:r>
                  <a:rPr lang="en-GB" b="1"/>
                  <a:t>learning rate schedule</a:t>
                </a:r>
                <a:r>
                  <a:rPr lang="en-GB"/>
                  <a:t> </a:t>
                </a:r>
              </a:p>
            </p:txBody>
          </p:sp>
        </mc:Choice>
        <mc:Fallback>
          <p:sp>
            <p:nvSpPr>
              <p:cNvPr id="3" name="Content Placeholder 2">
                <a:extLst>
                  <a:ext uri="{FF2B5EF4-FFF2-40B4-BE49-F238E27FC236}">
                    <a16:creationId xmlns:a16="http://schemas.microsoft.com/office/drawing/2014/main" id="{3A0AEDD2-A21B-48B1-AD0D-4A5CEC11DE7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561690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EE1BA-927F-A82F-891E-BB570A17D2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41FA7-2B9D-9220-7007-9ABEA77EEA60}"/>
              </a:ext>
            </a:extLst>
          </p:cNvPr>
          <p:cNvSpPr>
            <a:spLocks noGrp="1"/>
          </p:cNvSpPr>
          <p:nvPr>
            <p:ph type="title"/>
          </p:nvPr>
        </p:nvSpPr>
        <p:spPr/>
        <p:txBody>
          <a:bodyPr/>
          <a:lstStyle/>
          <a:p>
            <a:r>
              <a:rPr lang="en-US"/>
              <a:t>Playing around with the Learning rate</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DD5EA4-A1B0-1383-3D68-498C918FE82D}"/>
                  </a:ext>
                </a:extLst>
              </p:cNvPr>
              <p:cNvSpPr>
                <a:spLocks noGrp="1"/>
              </p:cNvSpPr>
              <p:nvPr>
                <p:ph idx="1"/>
              </p:nvPr>
            </p:nvSpPr>
            <p:spPr>
              <a:xfrm>
                <a:off x="838200" y="1825625"/>
                <a:ext cx="10515600" cy="4801086"/>
              </a:xfrm>
            </p:spPr>
            <p:txBody>
              <a:bodyPr>
                <a:normAutofit fontScale="92500" lnSpcReduction="20000"/>
              </a:bodyPr>
              <a:lstStyle/>
              <a:p>
                <a:pPr marL="0" indent="0">
                  <a:buNone/>
                </a:pPr>
                <a:r>
                  <a:rPr lang="en-US"/>
                  <a:t>Necessary for convergence: </a:t>
                </a:r>
                <a:r>
                  <a:rPr lang="en-US" b="1"/>
                  <a:t>Robbins-</a:t>
                </a:r>
                <a:r>
                  <a:rPr lang="en-US" b="1" err="1"/>
                  <a:t>Monro</a:t>
                </a:r>
                <a:r>
                  <a:rPr lang="en-US" b="1"/>
                  <a:t> conditions</a:t>
                </a:r>
              </a:p>
              <a:p>
                <a:pPr marL="0" indent="0">
                  <a:buNone/>
                </a:pPr>
                <a:endParaRPr lang="en-US" b="1"/>
              </a:p>
              <a:p>
                <a:pPr marL="514350" indent="-514350">
                  <a:buFont typeface="+mj-lt"/>
                  <a:buAutoNum type="arabicPeriod"/>
                </a:pPr>
                <a:r>
                  <a:rPr lang="en-US" b="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𝜼</m:t>
                        </m:r>
                      </m:e>
                      <m:sub>
                        <m:r>
                          <a:rPr lang="en-US" b="1" i="1" smtClean="0">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a:p>
              <a:p>
                <a:pPr marL="514350" indent="-514350">
                  <a:buFont typeface="+mj-lt"/>
                  <a:buAutoNum type="arabicPeriod"/>
                </a:pPr>
                <a:endParaRPr lang="en-US" b="0"/>
              </a:p>
              <a:p>
                <a:pPr marL="514350" indent="-514350">
                  <a:buFont typeface="+mj-lt"/>
                  <a:buAutoNum type="arabicPeriod"/>
                </a:pPr>
                <a:r>
                  <a:rPr lang="en-US"/>
                  <a:t> </a:t>
                </a:r>
                <a14:m>
                  <m:oMath xmlns:m="http://schemas.openxmlformats.org/officeDocument/2006/math">
                    <m:f>
                      <m:fPr>
                        <m:ctrlPr>
                          <a:rPr lang="en-US" b="1" i="1">
                            <a:latin typeface="Cambria Math" panose="02040503050406030204" pitchFamily="18" charset="0"/>
                          </a:rPr>
                        </m:ctrlPr>
                      </m:fPr>
                      <m:num>
                        <m:nary>
                          <m:naryPr>
                            <m:chr m:val="∑"/>
                            <m:limLoc m:val="subSup"/>
                            <m:ctrlPr>
                              <a:rPr lang="en-US" b="1" i="1">
                                <a:latin typeface="Cambria Math" panose="02040503050406030204" pitchFamily="18" charset="0"/>
                              </a:rPr>
                            </m:ctrlPr>
                          </m:naryPr>
                          <m:sub>
                            <m:r>
                              <m:rPr>
                                <m:brk m:alnAt="25"/>
                              </m:rP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m:t>
                            </m:r>
                          </m:sup>
                          <m:e>
                            <m:sSubSup>
                              <m:sSubSupPr>
                                <m:ctrlPr>
                                  <a:rPr lang="en-US" b="1" i="1">
                                    <a:latin typeface="Cambria Math" panose="02040503050406030204" pitchFamily="18" charset="0"/>
                                  </a:rPr>
                                </m:ctrlPr>
                              </m:sSubSupPr>
                              <m:e>
                                <m:r>
                                  <a:rPr lang="en-US" b="1" i="1">
                                    <a:latin typeface="Cambria Math" panose="02040503050406030204" pitchFamily="18" charset="0"/>
                                  </a:rPr>
                                  <m:t>𝜼</m:t>
                                </m:r>
                              </m:e>
                              <m:sub>
                                <m:r>
                                  <a:rPr lang="en-US" b="1" i="1">
                                    <a:latin typeface="Cambria Math" panose="02040503050406030204" pitchFamily="18" charset="0"/>
                                  </a:rPr>
                                  <m:t>𝒕</m:t>
                                </m:r>
                              </m:sub>
                              <m:sup>
                                <m:r>
                                  <a:rPr lang="en-US" b="1" i="1">
                                    <a:latin typeface="Cambria Math" panose="02040503050406030204" pitchFamily="18" charset="0"/>
                                  </a:rPr>
                                  <m:t>𝟐</m:t>
                                </m:r>
                              </m:sup>
                            </m:sSubSup>
                          </m:e>
                        </m:nary>
                      </m:num>
                      <m:den>
                        <m:nary>
                          <m:naryPr>
                            <m:chr m:val="∑"/>
                            <m:limLoc m:val="subSup"/>
                            <m:ctrlPr>
                              <a:rPr lang="en-US" b="1" i="1">
                                <a:latin typeface="Cambria Math" panose="02040503050406030204" pitchFamily="18" charset="0"/>
                              </a:rPr>
                            </m:ctrlPr>
                          </m:naryPr>
                          <m:sub>
                            <m:r>
                              <m:rPr>
                                <m:brk m:alnAt="25"/>
                              </m:rP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m:t>
                            </m:r>
                          </m:sup>
                          <m:e>
                            <m:sSub>
                              <m:sSubPr>
                                <m:ctrlPr>
                                  <a:rPr lang="en-US" b="1" i="1">
                                    <a:latin typeface="Cambria Math" panose="02040503050406030204" pitchFamily="18" charset="0"/>
                                  </a:rPr>
                                </m:ctrlPr>
                              </m:sSubPr>
                              <m:e>
                                <m:r>
                                  <a:rPr lang="en-US" b="1" i="1">
                                    <a:latin typeface="Cambria Math" panose="02040503050406030204" pitchFamily="18" charset="0"/>
                                  </a:rPr>
                                  <m:t>𝜼</m:t>
                                </m:r>
                              </m:e>
                              <m:sub>
                                <m:r>
                                  <a:rPr lang="en-US" b="1" i="1">
                                    <a:latin typeface="Cambria Math" panose="02040503050406030204" pitchFamily="18" charset="0"/>
                                  </a:rPr>
                                  <m:t>𝒕</m:t>
                                </m:r>
                              </m:sub>
                            </m:sSub>
                          </m:e>
                        </m:nary>
                      </m:den>
                    </m:f>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GB" b="1"/>
              </a:p>
              <a:p>
                <a:endParaRPr lang="en-GB"/>
              </a:p>
              <a:p>
                <a:endParaRPr lang="en-GB"/>
              </a:p>
              <a:p>
                <a:pPr marL="0" indent="0">
                  <a:buNone/>
                </a:pPr>
                <a:r>
                  <a:rPr lang="en-GB"/>
                  <a:t>Some examples:</a:t>
                </a:r>
              </a:p>
              <a:p>
                <a:r>
                  <a:rPr lang="en-GB" b="1"/>
                  <a:t>Piecewise constant </a:t>
                </a:r>
                <a:r>
                  <a:rPr lang="en-GB"/>
                  <a:t>(at given time points, we adjust </a:t>
                </a:r>
                <a14:m>
                  <m:oMath xmlns:m="http://schemas.openxmlformats.org/officeDocument/2006/math">
                    <m:r>
                      <a:rPr lang="en-US" b="0" i="1" smtClean="0">
                        <a:latin typeface="Cambria Math" panose="02040503050406030204" pitchFamily="18" charset="0"/>
                      </a:rPr>
                      <m:t>𝜂</m:t>
                    </m:r>
                  </m:oMath>
                </a14:m>
                <a:r>
                  <a:rPr lang="en-GB"/>
                  <a:t>; ex. Step Decay)</a:t>
                </a:r>
              </a:p>
              <a:p>
                <a:r>
                  <a:rPr lang="en-US" b="1"/>
                  <a:t>Exponential decay</a:t>
                </a:r>
                <a:r>
                  <a:rPr lang="en-US" b="0"/>
                  <a:t>: </a:t>
                </a: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𝜂</m:t>
                        </m:r>
                      </m:e>
                      <m:sub>
                        <m:r>
                          <a:rPr lang="en-US" b="0" i="1" smtClean="0">
                            <a:solidFill>
                              <a:srgbClr val="7030A0"/>
                            </a:solidFill>
                            <a:latin typeface="Cambria Math" panose="02040503050406030204" pitchFamily="18" charset="0"/>
                          </a:rPr>
                          <m:t>𝑡</m:t>
                        </m:r>
                      </m:sub>
                    </m:sSub>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𝜂</m:t>
                        </m:r>
                      </m:e>
                      <m:sub>
                        <m:r>
                          <a:rPr lang="en-US" b="0" i="1" smtClean="0">
                            <a:solidFill>
                              <a:srgbClr val="7030A0"/>
                            </a:solidFill>
                            <a:latin typeface="Cambria Math" panose="02040503050406030204" pitchFamily="18" charset="0"/>
                          </a:rPr>
                          <m:t>0</m:t>
                        </m:r>
                      </m:sub>
                    </m:sSub>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𝑒</m:t>
                        </m:r>
                      </m:e>
                      <m: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𝜆</m:t>
                        </m:r>
                        <m:r>
                          <a:rPr lang="en-US" b="0" i="1" smtClean="0">
                            <a:solidFill>
                              <a:srgbClr val="7030A0"/>
                            </a:solidFill>
                            <a:latin typeface="Cambria Math" panose="02040503050406030204" pitchFamily="18" charset="0"/>
                          </a:rPr>
                          <m:t>𝑡</m:t>
                        </m:r>
                      </m:sup>
                    </m:sSup>
                  </m:oMath>
                </a14:m>
                <a:endParaRPr lang="en-US" b="0"/>
              </a:p>
              <a:p>
                <a:r>
                  <a:rPr lang="en-GB" b="1"/>
                  <a:t>Polynomial decay</a:t>
                </a:r>
                <a:r>
                  <a:rPr lang="en-GB"/>
                  <a:t>: </a:t>
                </a: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𝜂</m:t>
                        </m:r>
                      </m:e>
                      <m:sub>
                        <m:r>
                          <a:rPr lang="en-US" b="0" i="1" smtClean="0">
                            <a:solidFill>
                              <a:srgbClr val="7030A0"/>
                            </a:solidFill>
                            <a:latin typeface="Cambria Math" panose="02040503050406030204" pitchFamily="18" charset="0"/>
                          </a:rPr>
                          <m:t>𝑡</m:t>
                        </m:r>
                      </m:sub>
                    </m:sSub>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𝜂</m:t>
                        </m:r>
                      </m:e>
                      <m:sub>
                        <m:r>
                          <a:rPr lang="en-US" b="0" i="1" smtClean="0">
                            <a:solidFill>
                              <a:srgbClr val="7030A0"/>
                            </a:solidFill>
                            <a:latin typeface="Cambria Math" panose="02040503050406030204" pitchFamily="18" charset="0"/>
                          </a:rPr>
                          <m:t>0</m:t>
                        </m:r>
                      </m:sub>
                    </m:sSub>
                    <m:sSup>
                      <m:sSupPr>
                        <m:ctrlPr>
                          <a:rPr lang="en-US" b="0" i="1" smtClean="0">
                            <a:solidFill>
                              <a:srgbClr val="7030A0"/>
                            </a:solidFill>
                            <a:latin typeface="Cambria Math" panose="02040503050406030204" pitchFamily="18" charset="0"/>
                          </a:rPr>
                        </m:ctrlPr>
                      </m:sSupPr>
                      <m:e>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𝛽</m:t>
                            </m:r>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e>
                        </m:d>
                      </m:e>
                      <m: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𝛼</m:t>
                        </m:r>
                      </m:sup>
                    </m:sSup>
                  </m:oMath>
                </a14:m>
                <a:endParaRPr lang="en-GB"/>
              </a:p>
            </p:txBody>
          </p:sp>
        </mc:Choice>
        <mc:Fallback>
          <p:sp>
            <p:nvSpPr>
              <p:cNvPr id="3" name="Content Placeholder 2">
                <a:extLst>
                  <a:ext uri="{FF2B5EF4-FFF2-40B4-BE49-F238E27FC236}">
                    <a16:creationId xmlns:a16="http://schemas.microsoft.com/office/drawing/2014/main" id="{FDDD5EA4-A1B0-1383-3D68-498C918FE82D}"/>
                  </a:ext>
                </a:extLst>
              </p:cNvPr>
              <p:cNvSpPr>
                <a:spLocks noGrp="1" noRot="1" noChangeAspect="1" noMove="1" noResize="1" noEditPoints="1" noAdjustHandles="1" noChangeArrowheads="1" noChangeShapeType="1" noTextEdit="1"/>
              </p:cNvSpPr>
              <p:nvPr>
                <p:ph idx="1"/>
              </p:nvPr>
            </p:nvSpPr>
            <p:spPr>
              <a:xfrm>
                <a:off x="838200" y="1825625"/>
                <a:ext cx="10515600" cy="4801086"/>
              </a:xfrm>
              <a:blipFill>
                <a:blip r:embed="rId2"/>
                <a:stretch>
                  <a:fillRect l="-1101" t="-3173" b="-508"/>
                </a:stretch>
              </a:blipFill>
            </p:spPr>
            <p:txBody>
              <a:bodyPr/>
              <a:lstStyle/>
              <a:p>
                <a:r>
                  <a:rPr lang="en-US">
                    <a:noFill/>
                  </a:rPr>
                  <a:t> </a:t>
                </a:r>
              </a:p>
            </p:txBody>
          </p:sp>
        </mc:Fallback>
      </mc:AlternateContent>
    </p:spTree>
    <p:extLst>
      <p:ext uri="{BB962C8B-B14F-4D97-AF65-F5344CB8AC3E}">
        <p14:creationId xmlns:p14="http://schemas.microsoft.com/office/powerpoint/2010/main" val="1073440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p:txBody>
              <a:bodyPr>
                <a:normAutofit/>
              </a:bodyPr>
              <a:lstStyle/>
              <a:p>
                <a:pPr marL="0" indent="0">
                  <a:buNone/>
                </a:pPr>
                <a:endParaRPr lang="en-GB"/>
              </a:p>
              <a:p>
                <a:pPr marL="0" indent="0">
                  <a:buNone/>
                </a:pPr>
                <a:endParaRPr lang="en-GB" sz="600"/>
              </a:p>
              <a:p>
                <a:pPr marL="0" indent="0">
                  <a:buNone/>
                </a:pPr>
                <a14:m>
                  <m:oMathPara xmlns:m="http://schemas.openxmlformats.org/officeDocument/2006/math">
                    <m:oMathParaPr>
                      <m:jc m:val="centerGroup"/>
                    </m:oMathParaPr>
                    <m:oMath xmlns:m="http://schemas.openxmlformats.org/officeDocument/2006/math">
                      <m:r>
                        <a:rPr lang="en-US" sz="3500" i="1">
                          <a:latin typeface="Cambria Math" panose="02040503050406030204" pitchFamily="18" charset="0"/>
                        </a:rPr>
                        <m:t>𝑓</m:t>
                      </m:r>
                      <m:d>
                        <m:dPr>
                          <m:ctrlPr>
                            <a:rPr lang="en-US" sz="3500" i="1">
                              <a:latin typeface="Cambria Math" panose="02040503050406030204" pitchFamily="18" charset="0"/>
                            </a:rPr>
                          </m:ctrlPr>
                        </m:dPr>
                        <m:e>
                          <m:r>
                            <a:rPr lang="en-US" sz="3500" i="1">
                              <a:latin typeface="Cambria Math" panose="02040503050406030204" pitchFamily="18" charset="0"/>
                            </a:rPr>
                            <m:t>𝑥</m:t>
                          </m:r>
                        </m:e>
                      </m:d>
                      <m:r>
                        <a:rPr lang="en-US" sz="3500" i="1">
                          <a:latin typeface="Cambria Math" panose="02040503050406030204" pitchFamily="18" charset="0"/>
                        </a:rPr>
                        <m:t>=</m:t>
                      </m:r>
                      <m:r>
                        <a:rPr lang="en-US" sz="3500" b="0" i="1" smtClean="0">
                          <a:latin typeface="Cambria Math" panose="02040503050406030204" pitchFamily="18" charset="0"/>
                        </a:rPr>
                        <m:t>𝑥</m:t>
                      </m:r>
                      <m:r>
                        <a:rPr lang="en-US" sz="3500" b="0" i="1" smtClean="0">
                          <a:solidFill>
                            <a:schemeClr val="tx1"/>
                          </a:solidFill>
                          <a:latin typeface="Cambria Math" panose="02040503050406030204" pitchFamily="18" charset="0"/>
                        </a:rPr>
                        <m:t>𝑤</m:t>
                      </m:r>
                      <m:r>
                        <a:rPr lang="en-US" sz="3500" i="1">
                          <a:latin typeface="Cambria Math" panose="02040503050406030204" pitchFamily="18" charset="0"/>
                        </a:rPr>
                        <m:t>+</m:t>
                      </m:r>
                      <m:r>
                        <a:rPr lang="en-US" sz="3500" i="1">
                          <a:latin typeface="Cambria Math" panose="02040503050406030204" pitchFamily="18" charset="0"/>
                        </a:rPr>
                        <m:t>𝑏</m:t>
                      </m:r>
                      <m:r>
                        <a:rPr lang="en-US" sz="3500" i="1">
                          <a:latin typeface="Cambria Math" panose="02040503050406030204" pitchFamily="18" charset="0"/>
                        </a:rPr>
                        <m:t> </m:t>
                      </m:r>
                    </m:oMath>
                  </m:oMathPara>
                </a14:m>
                <a:endParaRPr lang="en-US" sz="3500"/>
              </a:p>
              <a:p>
                <a:pPr marL="457200" lvl="1" indent="0">
                  <a:buNone/>
                </a:pPr>
                <a:endParaRPr lang="en-US" sz="3500"/>
              </a:p>
              <a:p>
                <a:pPr>
                  <a:buFont typeface="Wingdings" panose="05000000000000000000" pitchFamily="2" charset="2"/>
                  <a:buChar char="Ø"/>
                </a:pPr>
                <a:r>
                  <a:rPr lang="en-US"/>
                  <a:t>We want to find the values </a:t>
                </a:r>
                <a14:m>
                  <m:oMath xmlns:m="http://schemas.openxmlformats.org/officeDocument/2006/math">
                    <m:r>
                      <a:rPr lang="en-US" b="1" i="1" dirty="0" smtClean="0">
                        <a:latin typeface="Cambria Math" panose="02040503050406030204" pitchFamily="18" charset="0"/>
                      </a:rPr>
                      <m:t>𝒘</m:t>
                    </m:r>
                  </m:oMath>
                </a14:m>
                <a:r>
                  <a:rPr lang="en-US"/>
                  <a:t> and </a:t>
                </a:r>
                <a14:m>
                  <m:oMath xmlns:m="http://schemas.openxmlformats.org/officeDocument/2006/math">
                    <m:r>
                      <a:rPr lang="en-US" b="1" i="1" dirty="0" smtClean="0">
                        <a:latin typeface="Cambria Math" panose="02040503050406030204" pitchFamily="18" charset="0"/>
                      </a:rPr>
                      <m:t>𝒃</m:t>
                    </m:r>
                  </m:oMath>
                </a14:m>
                <a:r>
                  <a:rPr lang="en-GB"/>
                  <a:t> so that the result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m:t>
                    </m:r>
                  </m:oMath>
                </a14:m>
                <a:r>
                  <a:rPr lang="en-GB" b="1"/>
                  <a:t> </a:t>
                </a:r>
                <a:r>
                  <a:rPr lang="en-GB"/>
                  <a:t>is </a:t>
                </a:r>
                <a:r>
                  <a:rPr lang="en-GB" b="1">
                    <a:solidFill>
                      <a:srgbClr val="7030A0"/>
                    </a:solidFill>
                  </a:rPr>
                  <a:t>as close as possible to the observations</a:t>
                </a:r>
                <a:r>
                  <a:rPr lang="en-GB"/>
                  <a:t> </a:t>
                </a:r>
              </a:p>
              <a:p>
                <a:pPr>
                  <a:buFont typeface="Wingdings" panose="05000000000000000000" pitchFamily="2" charset="2"/>
                  <a:buChar char="Ø"/>
                </a:pPr>
                <a:endParaRPr lang="en-GB"/>
              </a:p>
              <a:p>
                <a:r>
                  <a:rPr lang="en-US"/>
                  <a:t>Data that can be classified using a linear model is called </a:t>
                </a:r>
                <a:r>
                  <a:rPr lang="en-US" b="1"/>
                  <a:t>linearly separable</a:t>
                </a:r>
                <a:endParaRPr lang="en-GB" b="1"/>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blipFill>
                <a:blip r:embed="rId2"/>
                <a:stretch>
                  <a:fillRect l="-1043" r="-1507"/>
                </a:stretch>
              </a:blipFill>
            </p:spPr>
            <p:txBody>
              <a:bodyPr/>
              <a:lstStyle/>
              <a:p>
                <a:r>
                  <a:rPr lang="en-US">
                    <a:noFill/>
                  </a:rPr>
                  <a:t> </a:t>
                </a:r>
              </a:p>
            </p:txBody>
          </p:sp>
        </mc:Fallback>
      </mc:AlternateContent>
    </p:spTree>
    <p:extLst>
      <p:ext uri="{BB962C8B-B14F-4D97-AF65-F5344CB8AC3E}">
        <p14:creationId xmlns:p14="http://schemas.microsoft.com/office/powerpoint/2010/main" val="252056195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B45B6-9E38-C426-4B11-E32373AC4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411204-675F-250F-9EA6-30E35C47403D}"/>
              </a:ext>
            </a:extLst>
          </p:cNvPr>
          <p:cNvSpPr>
            <a:spLocks noGrp="1"/>
          </p:cNvSpPr>
          <p:nvPr>
            <p:ph type="title"/>
          </p:nvPr>
        </p:nvSpPr>
        <p:spPr/>
        <p:txBody>
          <a:bodyPr/>
          <a:lstStyle/>
          <a:p>
            <a:r>
              <a:rPr lang="en-US"/>
              <a:t>Playing around with the Learning rate</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E350FCB-804F-7CFA-C09F-6FB405E85D33}"/>
                  </a:ext>
                </a:extLst>
              </p:cNvPr>
              <p:cNvSpPr>
                <a:spLocks noGrp="1"/>
              </p:cNvSpPr>
              <p:nvPr>
                <p:ph idx="1"/>
              </p:nvPr>
            </p:nvSpPr>
            <p:spPr>
              <a:xfrm>
                <a:off x="838200" y="1825625"/>
                <a:ext cx="10515600" cy="4801086"/>
              </a:xfrm>
            </p:spPr>
            <p:txBody>
              <a:bodyPr>
                <a:normAutofit fontScale="92500" lnSpcReduction="20000"/>
              </a:bodyPr>
              <a:lstStyle/>
              <a:p>
                <a:pPr marL="0" indent="0">
                  <a:buNone/>
                </a:pPr>
                <a:r>
                  <a:rPr lang="en-US"/>
                  <a:t>Necessary for convergence: </a:t>
                </a:r>
                <a:r>
                  <a:rPr lang="en-US" b="1"/>
                  <a:t>Robbins-</a:t>
                </a:r>
                <a:r>
                  <a:rPr lang="en-US" b="1" err="1"/>
                  <a:t>Monro</a:t>
                </a:r>
                <a:r>
                  <a:rPr lang="en-US" b="1"/>
                  <a:t> conditions</a:t>
                </a:r>
              </a:p>
              <a:p>
                <a:pPr marL="0" indent="0">
                  <a:buNone/>
                </a:pPr>
                <a:endParaRPr lang="en-US" b="1"/>
              </a:p>
              <a:p>
                <a:pPr marL="514350" indent="-514350">
                  <a:buFont typeface="+mj-lt"/>
                  <a:buAutoNum type="arabicPeriod"/>
                </a:pPr>
                <a:r>
                  <a:rPr lang="en-US" b="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𝜼</m:t>
                        </m:r>
                      </m:e>
                      <m:sub>
                        <m:r>
                          <a:rPr lang="en-US" b="1" i="1" smtClean="0">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a:p>
              <a:p>
                <a:pPr marL="514350" indent="-514350">
                  <a:buFont typeface="+mj-lt"/>
                  <a:buAutoNum type="arabicPeriod"/>
                </a:pPr>
                <a:endParaRPr lang="en-US" b="0"/>
              </a:p>
              <a:p>
                <a:pPr marL="514350" indent="-514350">
                  <a:buFont typeface="+mj-lt"/>
                  <a:buAutoNum type="arabicPeriod"/>
                </a:pPr>
                <a:r>
                  <a:rPr lang="en-US"/>
                  <a:t> </a:t>
                </a:r>
                <a14:m>
                  <m:oMath xmlns:m="http://schemas.openxmlformats.org/officeDocument/2006/math">
                    <m:f>
                      <m:fPr>
                        <m:ctrlPr>
                          <a:rPr lang="en-US" b="1" i="1">
                            <a:latin typeface="Cambria Math" panose="02040503050406030204" pitchFamily="18" charset="0"/>
                          </a:rPr>
                        </m:ctrlPr>
                      </m:fPr>
                      <m:num>
                        <m:nary>
                          <m:naryPr>
                            <m:chr m:val="∑"/>
                            <m:limLoc m:val="subSup"/>
                            <m:ctrlPr>
                              <a:rPr lang="en-US" b="1" i="1">
                                <a:latin typeface="Cambria Math" panose="02040503050406030204" pitchFamily="18" charset="0"/>
                              </a:rPr>
                            </m:ctrlPr>
                          </m:naryPr>
                          <m:sub>
                            <m:r>
                              <m:rPr>
                                <m:brk m:alnAt="25"/>
                              </m:rP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m:t>
                            </m:r>
                          </m:sup>
                          <m:e>
                            <m:sSubSup>
                              <m:sSubSupPr>
                                <m:ctrlPr>
                                  <a:rPr lang="en-US" b="1" i="1">
                                    <a:latin typeface="Cambria Math" panose="02040503050406030204" pitchFamily="18" charset="0"/>
                                  </a:rPr>
                                </m:ctrlPr>
                              </m:sSubSupPr>
                              <m:e>
                                <m:r>
                                  <a:rPr lang="en-US" b="1" i="1">
                                    <a:latin typeface="Cambria Math" panose="02040503050406030204" pitchFamily="18" charset="0"/>
                                  </a:rPr>
                                  <m:t>𝜼</m:t>
                                </m:r>
                              </m:e>
                              <m:sub>
                                <m:r>
                                  <a:rPr lang="en-US" b="1" i="1">
                                    <a:latin typeface="Cambria Math" panose="02040503050406030204" pitchFamily="18" charset="0"/>
                                  </a:rPr>
                                  <m:t>𝒕</m:t>
                                </m:r>
                              </m:sub>
                              <m:sup>
                                <m:r>
                                  <a:rPr lang="en-US" b="1" i="1">
                                    <a:latin typeface="Cambria Math" panose="02040503050406030204" pitchFamily="18" charset="0"/>
                                  </a:rPr>
                                  <m:t>𝟐</m:t>
                                </m:r>
                              </m:sup>
                            </m:sSubSup>
                          </m:e>
                        </m:nary>
                      </m:num>
                      <m:den>
                        <m:nary>
                          <m:naryPr>
                            <m:chr m:val="∑"/>
                            <m:limLoc m:val="subSup"/>
                            <m:ctrlPr>
                              <a:rPr lang="en-US" b="1" i="1">
                                <a:latin typeface="Cambria Math" panose="02040503050406030204" pitchFamily="18" charset="0"/>
                              </a:rPr>
                            </m:ctrlPr>
                          </m:naryPr>
                          <m:sub>
                            <m:r>
                              <m:rPr>
                                <m:brk m:alnAt="25"/>
                              </m:rP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m:t>
                            </m:r>
                          </m:sup>
                          <m:e>
                            <m:sSub>
                              <m:sSubPr>
                                <m:ctrlPr>
                                  <a:rPr lang="en-US" b="1" i="1">
                                    <a:latin typeface="Cambria Math" panose="02040503050406030204" pitchFamily="18" charset="0"/>
                                  </a:rPr>
                                </m:ctrlPr>
                              </m:sSubPr>
                              <m:e>
                                <m:r>
                                  <a:rPr lang="en-US" b="1" i="1">
                                    <a:latin typeface="Cambria Math" panose="02040503050406030204" pitchFamily="18" charset="0"/>
                                  </a:rPr>
                                  <m:t>𝜼</m:t>
                                </m:r>
                              </m:e>
                              <m:sub>
                                <m:r>
                                  <a:rPr lang="en-US" b="1" i="1">
                                    <a:latin typeface="Cambria Math" panose="02040503050406030204" pitchFamily="18" charset="0"/>
                                  </a:rPr>
                                  <m:t>𝒕</m:t>
                                </m:r>
                              </m:sub>
                            </m:sSub>
                          </m:e>
                        </m:nary>
                      </m:den>
                    </m:f>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GB" b="1"/>
              </a:p>
              <a:p>
                <a:endParaRPr lang="en-GB"/>
              </a:p>
              <a:p>
                <a:endParaRPr lang="en-GB"/>
              </a:p>
              <a:p>
                <a:pPr marL="0" indent="0">
                  <a:buNone/>
                </a:pPr>
                <a:r>
                  <a:rPr lang="en-GB"/>
                  <a:t>Some examples:</a:t>
                </a:r>
              </a:p>
              <a:p>
                <a:r>
                  <a:rPr lang="en-GB"/>
                  <a:t>Piecewise constant (at given time points, we adjust </a:t>
                </a:r>
                <a14:m>
                  <m:oMath xmlns:m="http://schemas.openxmlformats.org/officeDocument/2006/math">
                    <m:r>
                      <a:rPr lang="en-US" b="0" i="1" smtClean="0">
                        <a:latin typeface="Cambria Math" panose="02040503050406030204" pitchFamily="18" charset="0"/>
                      </a:rPr>
                      <m:t>𝜂</m:t>
                    </m:r>
                  </m:oMath>
                </a14:m>
                <a:r>
                  <a:rPr lang="en-GB"/>
                  <a:t>)</a:t>
                </a:r>
              </a:p>
              <a:p>
                <a:r>
                  <a:rPr lang="en-US" b="0"/>
                  <a:t>Exponential decay: </a:t>
                </a: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𝜂</m:t>
                        </m:r>
                      </m:e>
                      <m:sub>
                        <m:r>
                          <a:rPr lang="en-US" b="0" i="1" smtClean="0">
                            <a:solidFill>
                              <a:srgbClr val="7030A0"/>
                            </a:solidFill>
                            <a:latin typeface="Cambria Math" panose="02040503050406030204" pitchFamily="18" charset="0"/>
                          </a:rPr>
                          <m:t>𝑡</m:t>
                        </m:r>
                      </m:sub>
                    </m:sSub>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𝜂</m:t>
                        </m:r>
                      </m:e>
                      <m:sub>
                        <m:r>
                          <a:rPr lang="en-US" b="0" i="1" smtClean="0">
                            <a:solidFill>
                              <a:srgbClr val="7030A0"/>
                            </a:solidFill>
                            <a:latin typeface="Cambria Math" panose="02040503050406030204" pitchFamily="18" charset="0"/>
                          </a:rPr>
                          <m:t>0</m:t>
                        </m:r>
                      </m:sub>
                    </m:sSub>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𝑒</m:t>
                        </m:r>
                      </m:e>
                      <m: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𝜆</m:t>
                        </m:r>
                        <m:r>
                          <a:rPr lang="en-US" b="0" i="1" smtClean="0">
                            <a:solidFill>
                              <a:srgbClr val="7030A0"/>
                            </a:solidFill>
                            <a:latin typeface="Cambria Math" panose="02040503050406030204" pitchFamily="18" charset="0"/>
                          </a:rPr>
                          <m:t>𝑡</m:t>
                        </m:r>
                      </m:sup>
                    </m:sSup>
                  </m:oMath>
                </a14:m>
                <a:endParaRPr lang="en-US" b="0"/>
              </a:p>
              <a:p>
                <a:r>
                  <a:rPr lang="en-GB"/>
                  <a:t>Polynomial decay: </a:t>
                </a: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𝜂</m:t>
                        </m:r>
                      </m:e>
                      <m:sub>
                        <m:r>
                          <a:rPr lang="en-US" b="0" i="1" smtClean="0">
                            <a:solidFill>
                              <a:srgbClr val="7030A0"/>
                            </a:solidFill>
                            <a:latin typeface="Cambria Math" panose="02040503050406030204" pitchFamily="18" charset="0"/>
                          </a:rPr>
                          <m:t>𝑡</m:t>
                        </m:r>
                      </m:sub>
                    </m:sSub>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𝜂</m:t>
                        </m:r>
                      </m:e>
                      <m:sub>
                        <m:r>
                          <a:rPr lang="en-US" b="0" i="1" smtClean="0">
                            <a:solidFill>
                              <a:srgbClr val="7030A0"/>
                            </a:solidFill>
                            <a:latin typeface="Cambria Math" panose="02040503050406030204" pitchFamily="18" charset="0"/>
                          </a:rPr>
                          <m:t>0</m:t>
                        </m:r>
                      </m:sub>
                    </m:sSub>
                    <m:sSup>
                      <m:sSupPr>
                        <m:ctrlPr>
                          <a:rPr lang="en-US" b="0" i="1" smtClean="0">
                            <a:solidFill>
                              <a:srgbClr val="7030A0"/>
                            </a:solidFill>
                            <a:latin typeface="Cambria Math" panose="02040503050406030204" pitchFamily="18" charset="0"/>
                          </a:rPr>
                        </m:ctrlPr>
                      </m:sSupPr>
                      <m:e>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𝛽</m:t>
                            </m:r>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+1</m:t>
                            </m:r>
                          </m:e>
                        </m:d>
                      </m:e>
                      <m: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𝛼</m:t>
                        </m:r>
                      </m:sup>
                    </m:sSup>
                  </m:oMath>
                </a14:m>
                <a:endParaRPr lang="en-GB"/>
              </a:p>
            </p:txBody>
          </p:sp>
        </mc:Choice>
        <mc:Fallback>
          <p:sp>
            <p:nvSpPr>
              <p:cNvPr id="3" name="Content Placeholder 2">
                <a:extLst>
                  <a:ext uri="{FF2B5EF4-FFF2-40B4-BE49-F238E27FC236}">
                    <a16:creationId xmlns:a16="http://schemas.microsoft.com/office/drawing/2014/main" id="{0E350FCB-804F-7CFA-C09F-6FB405E85D33}"/>
                  </a:ext>
                </a:extLst>
              </p:cNvPr>
              <p:cNvSpPr>
                <a:spLocks noGrp="1" noRot="1" noChangeAspect="1" noMove="1" noResize="1" noEditPoints="1" noAdjustHandles="1" noChangeArrowheads="1" noChangeShapeType="1" noTextEdit="1"/>
              </p:cNvSpPr>
              <p:nvPr>
                <p:ph idx="1"/>
              </p:nvPr>
            </p:nvSpPr>
            <p:spPr>
              <a:xfrm>
                <a:off x="838200" y="1825625"/>
                <a:ext cx="10515600" cy="4801086"/>
              </a:xfrm>
              <a:blipFill>
                <a:blip r:embed="rId3"/>
                <a:stretch>
                  <a:fillRect l="-1101" t="-3173" b="-5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247EAB-512C-769E-B8D1-46411D4A08C8}"/>
              </a:ext>
            </a:extLst>
          </p:cNvPr>
          <p:cNvPicPr>
            <a:picLocks noChangeAspect="1"/>
          </p:cNvPicPr>
          <p:nvPr/>
        </p:nvPicPr>
        <p:blipFill>
          <a:blip r:embed="rId4"/>
          <a:stretch>
            <a:fillRect/>
          </a:stretch>
        </p:blipFill>
        <p:spPr>
          <a:xfrm>
            <a:off x="0" y="1488753"/>
            <a:ext cx="12192000" cy="2890789"/>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0735BD5-6E48-3EAA-5198-F08A068173E9}"/>
                  </a:ext>
                </a:extLst>
              </p:cNvPr>
              <p:cNvSpPr txBox="1"/>
              <p:nvPr/>
            </p:nvSpPr>
            <p:spPr>
              <a:xfrm>
                <a:off x="10601541" y="1825625"/>
                <a:ext cx="1504518" cy="6646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0</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𝑡</m:t>
                              </m:r>
                              <m:r>
                                <a:rPr lang="en-US" b="0" i="1" smtClean="0">
                                  <a:latin typeface="Cambria Math" panose="02040503050406030204" pitchFamily="18" charset="0"/>
                                </a:rPr>
                                <m:t>+1</m:t>
                              </m:r>
                            </m:e>
                          </m:rad>
                        </m:den>
                      </m:f>
                    </m:oMath>
                  </m:oMathPara>
                </a14:m>
                <a:endParaRPr lang="en-US"/>
              </a:p>
            </p:txBody>
          </p:sp>
        </mc:Choice>
        <mc:Fallback>
          <p:sp>
            <p:nvSpPr>
              <p:cNvPr id="6" name="TextBox 5">
                <a:extLst>
                  <a:ext uri="{FF2B5EF4-FFF2-40B4-BE49-F238E27FC236}">
                    <a16:creationId xmlns:a16="http://schemas.microsoft.com/office/drawing/2014/main" id="{00735BD5-6E48-3EAA-5198-F08A068173E9}"/>
                  </a:ext>
                </a:extLst>
              </p:cNvPr>
              <p:cNvSpPr txBox="1">
                <a:spLocks noRot="1" noChangeAspect="1" noMove="1" noResize="1" noEditPoints="1" noAdjustHandles="1" noChangeArrowheads="1" noChangeShapeType="1" noTextEdit="1"/>
              </p:cNvSpPr>
              <p:nvPr/>
            </p:nvSpPr>
            <p:spPr>
              <a:xfrm>
                <a:off x="10601541" y="1825625"/>
                <a:ext cx="1504518" cy="66460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0738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6251E-F189-6DA7-41B1-92195C41F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1D4ADF-3648-C984-2BF7-4EA7AC79C2DC}"/>
              </a:ext>
            </a:extLst>
          </p:cNvPr>
          <p:cNvSpPr>
            <a:spLocks noGrp="1"/>
          </p:cNvSpPr>
          <p:nvPr>
            <p:ph type="title"/>
          </p:nvPr>
        </p:nvSpPr>
        <p:spPr/>
        <p:txBody>
          <a:bodyPr/>
          <a:lstStyle/>
          <a:p>
            <a:r>
              <a:rPr lang="en-US"/>
              <a:t>Playing around with the Learning rate</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F3929F-77F6-582D-A6FE-674E9D3A7140}"/>
                  </a:ext>
                </a:extLst>
              </p:cNvPr>
              <p:cNvSpPr>
                <a:spLocks noGrp="1"/>
              </p:cNvSpPr>
              <p:nvPr>
                <p:ph idx="1"/>
              </p:nvPr>
            </p:nvSpPr>
            <p:spPr>
              <a:xfrm>
                <a:off x="838200" y="1825625"/>
                <a:ext cx="10515600" cy="4801086"/>
              </a:xfrm>
            </p:spPr>
            <p:txBody>
              <a:bodyPr>
                <a:normAutofit lnSpcReduction="10000"/>
              </a:bodyPr>
              <a:lstStyle/>
              <a:p>
                <a:pPr marL="0" indent="0">
                  <a:buNone/>
                </a:pPr>
                <a:r>
                  <a:rPr lang="en-US"/>
                  <a:t>Other fancy examples:</a:t>
                </a:r>
              </a:p>
              <a:p>
                <a:pPr marL="0" indent="0">
                  <a:buNone/>
                </a:pPr>
                <a:endParaRPr lang="en-GB" sz="600"/>
              </a:p>
              <a:p>
                <a:r>
                  <a:rPr lang="en-US" b="1"/>
                  <a:t>Learning rate warmup </a:t>
                </a:r>
                <a:r>
                  <a:rPr lang="en-US"/>
                  <a:t>(aka, one-cycle learning rate schedule)</a:t>
                </a:r>
              </a:p>
              <a:p>
                <a:pPr marL="457200" lvl="1" indent="0">
                  <a:buNone/>
                </a:pPr>
                <a:r>
                  <a:rPr lang="en-US"/>
                  <a:t>Start with a small </a:t>
                </a:r>
                <a14:m>
                  <m:oMath xmlns:m="http://schemas.openxmlformats.org/officeDocument/2006/math">
                    <m:r>
                      <a:rPr lang="en-US" b="0" i="1" smtClean="0">
                        <a:latin typeface="Cambria Math" panose="02040503050406030204" pitchFamily="18" charset="0"/>
                      </a:rPr>
                      <m:t>𝜂</m:t>
                    </m:r>
                  </m:oMath>
                </a14:m>
                <a:r>
                  <a:rPr lang="en-GB"/>
                  <a:t>, then rapidly increase it. Finally, slow decay towards 0</a:t>
                </a:r>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endParaRPr lang="en-GB"/>
              </a:p>
              <a:p>
                <a:pPr marL="457200" lvl="1" indent="0">
                  <a:buNone/>
                </a:pPr>
                <a:r>
                  <a:rPr lang="en-GB">
                    <a:solidFill>
                      <a:schemeClr val="bg1">
                        <a:lumMod val="95000"/>
                      </a:schemeClr>
                    </a:solidFill>
                  </a:rPr>
                  <a:t>d</a:t>
                </a:r>
              </a:p>
            </p:txBody>
          </p:sp>
        </mc:Choice>
        <mc:Fallback>
          <p:sp>
            <p:nvSpPr>
              <p:cNvPr id="3" name="Content Placeholder 2">
                <a:extLst>
                  <a:ext uri="{FF2B5EF4-FFF2-40B4-BE49-F238E27FC236}">
                    <a16:creationId xmlns:a16="http://schemas.microsoft.com/office/drawing/2014/main" id="{C0F3929F-77F6-582D-A6FE-674E9D3A7140}"/>
                  </a:ext>
                </a:extLst>
              </p:cNvPr>
              <p:cNvSpPr>
                <a:spLocks noGrp="1" noRot="1" noChangeAspect="1" noMove="1" noResize="1" noEditPoints="1" noAdjustHandles="1" noChangeArrowheads="1" noChangeShapeType="1" noTextEdit="1"/>
              </p:cNvSpPr>
              <p:nvPr>
                <p:ph idx="1"/>
              </p:nvPr>
            </p:nvSpPr>
            <p:spPr>
              <a:xfrm>
                <a:off x="838200" y="1825625"/>
                <a:ext cx="10515600" cy="4801086"/>
              </a:xfrm>
              <a:blipFill>
                <a:blip r:embed="rId2"/>
                <a:stretch>
                  <a:fillRect l="-1217" t="-2792" b="-12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78139E3-10B8-F826-F0AC-CA40A924B400}"/>
              </a:ext>
            </a:extLst>
          </p:cNvPr>
          <p:cNvPicPr>
            <a:picLocks noChangeAspect="1"/>
          </p:cNvPicPr>
          <p:nvPr/>
        </p:nvPicPr>
        <p:blipFill>
          <a:blip r:embed="rId3"/>
          <a:stretch>
            <a:fillRect/>
          </a:stretch>
        </p:blipFill>
        <p:spPr>
          <a:xfrm>
            <a:off x="3935514" y="3565398"/>
            <a:ext cx="3943900" cy="2762636"/>
          </a:xfrm>
          <a:prstGeom prst="rect">
            <a:avLst/>
          </a:prstGeom>
        </p:spPr>
      </p:pic>
    </p:spTree>
    <p:extLst>
      <p:ext uri="{BB962C8B-B14F-4D97-AF65-F5344CB8AC3E}">
        <p14:creationId xmlns:p14="http://schemas.microsoft.com/office/powerpoint/2010/main" val="2231183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3911A-5C27-BFCA-9EFC-1FD9902B6D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08E61-B4E1-0274-C085-9E4746F95E4E}"/>
              </a:ext>
            </a:extLst>
          </p:cNvPr>
          <p:cNvSpPr>
            <a:spLocks noGrp="1"/>
          </p:cNvSpPr>
          <p:nvPr>
            <p:ph type="title"/>
          </p:nvPr>
        </p:nvSpPr>
        <p:spPr/>
        <p:txBody>
          <a:bodyPr/>
          <a:lstStyle/>
          <a:p>
            <a:r>
              <a:rPr lang="en-US"/>
              <a:t>Playing around with the Learning rate</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E72FD38-3359-2DB5-58A2-8F9986F4429E}"/>
                  </a:ext>
                </a:extLst>
              </p:cNvPr>
              <p:cNvSpPr>
                <a:spLocks noGrp="1"/>
              </p:cNvSpPr>
              <p:nvPr>
                <p:ph idx="1"/>
              </p:nvPr>
            </p:nvSpPr>
            <p:spPr>
              <a:xfrm>
                <a:off x="838200" y="1825625"/>
                <a:ext cx="10515600" cy="4801086"/>
              </a:xfrm>
            </p:spPr>
            <p:txBody>
              <a:bodyPr>
                <a:normAutofit lnSpcReduction="10000"/>
              </a:bodyPr>
              <a:lstStyle/>
              <a:p>
                <a:pPr marL="0" indent="0">
                  <a:buNone/>
                </a:pPr>
                <a:r>
                  <a:rPr lang="en-US"/>
                  <a:t>Other fancy examples:</a:t>
                </a:r>
              </a:p>
              <a:p>
                <a:pPr marL="0" indent="0">
                  <a:buNone/>
                </a:pPr>
                <a:endParaRPr lang="en-GB" sz="600"/>
              </a:p>
              <a:p>
                <a:r>
                  <a:rPr lang="en-US" b="1"/>
                  <a:t>Learning rate warmup </a:t>
                </a:r>
                <a:r>
                  <a:rPr lang="en-US"/>
                  <a:t>(aka, one-cycle learning rate schedule)</a:t>
                </a:r>
              </a:p>
              <a:p>
                <a:pPr marL="457200" lvl="1" indent="0">
                  <a:buNone/>
                </a:pPr>
                <a:r>
                  <a:rPr lang="en-US"/>
                  <a:t>Start with a small </a:t>
                </a:r>
                <a14:m>
                  <m:oMath xmlns:m="http://schemas.openxmlformats.org/officeDocument/2006/math">
                    <m:r>
                      <a:rPr lang="en-US" b="0" i="1" smtClean="0">
                        <a:latin typeface="Cambria Math" panose="02040503050406030204" pitchFamily="18" charset="0"/>
                      </a:rPr>
                      <m:t>𝜂</m:t>
                    </m:r>
                  </m:oMath>
                </a14:m>
                <a:r>
                  <a:rPr lang="en-GB"/>
                  <a:t>, then rapidly increase it. Finally, slow decay towards 0</a:t>
                </a:r>
              </a:p>
              <a:p>
                <a:pPr marL="457200" lvl="1" indent="0">
                  <a:buNone/>
                </a:pPr>
                <a:endParaRPr lang="en-GB"/>
              </a:p>
              <a:p>
                <a:r>
                  <a:rPr lang="en-US" b="1"/>
                  <a:t>Cyclical learning rate</a:t>
                </a:r>
              </a:p>
              <a:p>
                <a:pPr marL="457200" lvl="1" indent="0">
                  <a:buNone/>
                </a:pPr>
                <a:r>
                  <a:rPr lang="en-US"/>
                  <a:t>Increase and decrease of </a:t>
                </a:r>
                <a14:m>
                  <m:oMath xmlns:m="http://schemas.openxmlformats.org/officeDocument/2006/math">
                    <m:r>
                      <a:rPr lang="en-US" b="0" i="1" smtClean="0">
                        <a:latin typeface="Cambria Math" panose="02040503050406030204" pitchFamily="18" charset="0"/>
                      </a:rPr>
                      <m:t>𝜂</m:t>
                    </m:r>
                  </m:oMath>
                </a14:m>
                <a:r>
                  <a:rPr lang="en-US" b="0"/>
                  <a:t> multiple times (to get out from local minima)</a:t>
                </a:r>
              </a:p>
              <a:p>
                <a:pPr marL="457200" lvl="1" indent="0">
                  <a:buNone/>
                </a:pPr>
                <a:endParaRPr lang="en-US" b="0"/>
              </a:p>
              <a:p>
                <a:pPr marL="457200" lvl="1" indent="0">
                  <a:buNone/>
                </a:pPr>
                <a:endParaRPr lang="en-US"/>
              </a:p>
              <a:p>
                <a:pPr marL="457200" lvl="1" indent="0">
                  <a:buNone/>
                </a:pPr>
                <a:endParaRPr lang="en-US"/>
              </a:p>
              <a:p>
                <a:pPr marL="457200" lvl="1" indent="0">
                  <a:buNone/>
                </a:pPr>
                <a:endParaRPr lang="en-US"/>
              </a:p>
              <a:p>
                <a:pPr marL="457200" lvl="1" indent="0">
                  <a:buNone/>
                </a:pPr>
                <a:r>
                  <a:rPr lang="en-US" b="0">
                    <a:solidFill>
                      <a:schemeClr val="bg1">
                        <a:lumMod val="95000"/>
                      </a:schemeClr>
                    </a:solidFill>
                  </a:rPr>
                  <a:t>d</a:t>
                </a:r>
              </a:p>
            </p:txBody>
          </p:sp>
        </mc:Choice>
        <mc:Fallback>
          <p:sp>
            <p:nvSpPr>
              <p:cNvPr id="3" name="Content Placeholder 2">
                <a:extLst>
                  <a:ext uri="{FF2B5EF4-FFF2-40B4-BE49-F238E27FC236}">
                    <a16:creationId xmlns:a16="http://schemas.microsoft.com/office/drawing/2014/main" id="{EE72FD38-3359-2DB5-58A2-8F9986F4429E}"/>
                  </a:ext>
                </a:extLst>
              </p:cNvPr>
              <p:cNvSpPr>
                <a:spLocks noGrp="1" noRot="1" noChangeAspect="1" noMove="1" noResize="1" noEditPoints="1" noAdjustHandles="1" noChangeArrowheads="1" noChangeShapeType="1" noTextEdit="1"/>
              </p:cNvSpPr>
              <p:nvPr>
                <p:ph idx="1"/>
              </p:nvPr>
            </p:nvSpPr>
            <p:spPr>
              <a:xfrm>
                <a:off x="838200" y="1825625"/>
                <a:ext cx="10515600" cy="4801086"/>
              </a:xfrm>
              <a:blipFill>
                <a:blip r:embed="rId2"/>
                <a:stretch>
                  <a:fillRect l="-1217" t="-27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DFE9A7D-AD0A-35FF-99B8-D88EA3586173}"/>
              </a:ext>
            </a:extLst>
          </p:cNvPr>
          <p:cNvPicPr>
            <a:picLocks noChangeAspect="1"/>
          </p:cNvPicPr>
          <p:nvPr/>
        </p:nvPicPr>
        <p:blipFill>
          <a:blip r:embed="rId3"/>
          <a:stretch>
            <a:fillRect/>
          </a:stretch>
        </p:blipFill>
        <p:spPr>
          <a:xfrm>
            <a:off x="3626889" y="4475329"/>
            <a:ext cx="5277587" cy="2286319"/>
          </a:xfrm>
          <a:prstGeom prst="rect">
            <a:avLst/>
          </a:prstGeom>
        </p:spPr>
      </p:pic>
    </p:spTree>
    <p:extLst>
      <p:ext uri="{BB962C8B-B14F-4D97-AF65-F5344CB8AC3E}">
        <p14:creationId xmlns:p14="http://schemas.microsoft.com/office/powerpoint/2010/main" val="1855942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78A2C-5C8F-B018-538C-6D81E9904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004B1-14EC-6662-63C8-A7013513114D}"/>
              </a:ext>
            </a:extLst>
          </p:cNvPr>
          <p:cNvSpPr>
            <a:spLocks noGrp="1"/>
          </p:cNvSpPr>
          <p:nvPr>
            <p:ph type="title"/>
          </p:nvPr>
        </p:nvSpPr>
        <p:spPr/>
        <p:txBody>
          <a:bodyPr/>
          <a:lstStyle/>
          <a:p>
            <a:r>
              <a:rPr lang="en-US"/>
              <a:t>Playing around with the Learning rate</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5AA860-9D55-8B63-8AD2-144BE4EB8DE9}"/>
                  </a:ext>
                </a:extLst>
              </p:cNvPr>
              <p:cNvSpPr>
                <a:spLocks noGrp="1"/>
              </p:cNvSpPr>
              <p:nvPr>
                <p:ph idx="1"/>
              </p:nvPr>
            </p:nvSpPr>
            <p:spPr>
              <a:xfrm>
                <a:off x="838200" y="1825625"/>
                <a:ext cx="10515600" cy="4801086"/>
              </a:xfrm>
            </p:spPr>
            <p:txBody>
              <a:bodyPr>
                <a:normAutofit lnSpcReduction="10000"/>
              </a:bodyPr>
              <a:lstStyle/>
              <a:p>
                <a:pPr marL="0" indent="0">
                  <a:buNone/>
                </a:pPr>
                <a:r>
                  <a:rPr lang="en-US"/>
                  <a:t>Other fancy examples:</a:t>
                </a:r>
              </a:p>
              <a:p>
                <a:pPr marL="0" indent="0">
                  <a:buNone/>
                </a:pPr>
                <a:endParaRPr lang="en-GB" sz="600"/>
              </a:p>
              <a:p>
                <a:r>
                  <a:rPr lang="en-US" b="1"/>
                  <a:t>Learning rate warmup </a:t>
                </a:r>
                <a:r>
                  <a:rPr lang="en-US"/>
                  <a:t>(aka, one-cycle learning rate schedule)</a:t>
                </a:r>
              </a:p>
              <a:p>
                <a:pPr marL="457200" lvl="1" indent="0">
                  <a:buNone/>
                </a:pPr>
                <a:r>
                  <a:rPr lang="en-US"/>
                  <a:t>Start with a small </a:t>
                </a:r>
                <a14:m>
                  <m:oMath xmlns:m="http://schemas.openxmlformats.org/officeDocument/2006/math">
                    <m:r>
                      <a:rPr lang="en-US" b="0" i="1" smtClean="0">
                        <a:latin typeface="Cambria Math" panose="02040503050406030204" pitchFamily="18" charset="0"/>
                      </a:rPr>
                      <m:t>𝜂</m:t>
                    </m:r>
                  </m:oMath>
                </a14:m>
                <a:r>
                  <a:rPr lang="en-GB"/>
                  <a:t>, then rapidly increase it. Finally, slow decay towards 0</a:t>
                </a:r>
              </a:p>
              <a:p>
                <a:pPr marL="457200" lvl="1" indent="0">
                  <a:buNone/>
                </a:pPr>
                <a:endParaRPr lang="en-GB"/>
              </a:p>
              <a:p>
                <a:r>
                  <a:rPr lang="en-US" b="1"/>
                  <a:t>Cyclical learning rate</a:t>
                </a:r>
              </a:p>
              <a:p>
                <a:pPr marL="457200" lvl="1" indent="0">
                  <a:buNone/>
                </a:pPr>
                <a:r>
                  <a:rPr lang="en-US"/>
                  <a:t>Increase and decrease of </a:t>
                </a:r>
                <a14:m>
                  <m:oMath xmlns:m="http://schemas.openxmlformats.org/officeDocument/2006/math">
                    <m:r>
                      <a:rPr lang="en-US" b="0" i="1" smtClean="0">
                        <a:latin typeface="Cambria Math" panose="02040503050406030204" pitchFamily="18" charset="0"/>
                      </a:rPr>
                      <m:t>𝜂</m:t>
                    </m:r>
                  </m:oMath>
                </a14:m>
                <a:r>
                  <a:rPr lang="en-US" b="0"/>
                  <a:t> multiple </a:t>
                </a:r>
                <a:r>
                  <a:rPr lang="en-US"/>
                  <a:t>times (to get out from local minima)</a:t>
                </a:r>
                <a:endParaRPr lang="en-US" b="0"/>
              </a:p>
              <a:p>
                <a:pPr marL="457200" lvl="1" indent="0">
                  <a:buNone/>
                </a:pPr>
                <a:endParaRPr lang="en-US" b="0"/>
              </a:p>
              <a:p>
                <a:r>
                  <a:rPr lang="en-US" b="1"/>
                  <a:t>Reduce-on-plateau</a:t>
                </a:r>
              </a:p>
              <a:p>
                <a:pPr marL="457200" lvl="1" indent="0">
                  <a:buNone/>
                </a:pPr>
                <a:r>
                  <a:rPr lang="en-US"/>
                  <a:t>A type of step decay as seen in 1</a:t>
                </a:r>
                <a:r>
                  <a:rPr lang="en-US" baseline="30000"/>
                  <a:t>st</a:t>
                </a:r>
                <a:r>
                  <a:rPr lang="en-US"/>
                  <a:t> figure in previous slide</a:t>
                </a:r>
              </a:p>
              <a:p>
                <a:pPr marL="457200" lvl="1" indent="0">
                  <a:buNone/>
                </a:pPr>
                <a:r>
                  <a:rPr lang="en-US"/>
                  <a:t>When train loss and validation loss plateau (not much change happens), we step down</a:t>
                </a:r>
                <a:endParaRPr lang="en-GB"/>
              </a:p>
            </p:txBody>
          </p:sp>
        </mc:Choice>
        <mc:Fallback>
          <p:sp>
            <p:nvSpPr>
              <p:cNvPr id="3" name="Content Placeholder 2">
                <a:extLst>
                  <a:ext uri="{FF2B5EF4-FFF2-40B4-BE49-F238E27FC236}">
                    <a16:creationId xmlns:a16="http://schemas.microsoft.com/office/drawing/2014/main" id="{835AA860-9D55-8B63-8AD2-144BE4EB8DE9}"/>
                  </a:ext>
                </a:extLst>
              </p:cNvPr>
              <p:cNvSpPr>
                <a:spLocks noGrp="1" noRot="1" noChangeAspect="1" noMove="1" noResize="1" noEditPoints="1" noAdjustHandles="1" noChangeArrowheads="1" noChangeShapeType="1" noTextEdit="1"/>
              </p:cNvSpPr>
              <p:nvPr>
                <p:ph idx="1"/>
              </p:nvPr>
            </p:nvSpPr>
            <p:spPr>
              <a:xfrm>
                <a:off x="838200" y="1825625"/>
                <a:ext cx="10515600" cy="4801086"/>
              </a:xfrm>
              <a:blipFill>
                <a:blip r:embed="rId3"/>
                <a:stretch>
                  <a:fillRect l="-1217" t="-2792"/>
                </a:stretch>
              </a:blipFill>
            </p:spPr>
            <p:txBody>
              <a:bodyPr/>
              <a:lstStyle/>
              <a:p>
                <a:r>
                  <a:rPr lang="en-US">
                    <a:noFill/>
                  </a:rPr>
                  <a:t> </a:t>
                </a:r>
              </a:p>
            </p:txBody>
          </p:sp>
        </mc:Fallback>
      </mc:AlternateContent>
    </p:spTree>
    <p:extLst>
      <p:ext uri="{BB962C8B-B14F-4D97-AF65-F5344CB8AC3E}">
        <p14:creationId xmlns:p14="http://schemas.microsoft.com/office/powerpoint/2010/main" val="1090179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5BD4-BA02-4A39-A289-D78DDC473865}"/>
              </a:ext>
            </a:extLst>
          </p:cNvPr>
          <p:cNvSpPr>
            <a:spLocks noGrp="1"/>
          </p:cNvSpPr>
          <p:nvPr>
            <p:ph type="title"/>
          </p:nvPr>
        </p:nvSpPr>
        <p:spPr/>
        <p:txBody>
          <a:bodyPr/>
          <a:lstStyle/>
          <a:p>
            <a:r>
              <a:rPr lang="en-US"/>
              <a:t>Naïve Step Decay</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0AEDD2-A21B-48B1-AD0D-4A5CEC11DE7A}"/>
                  </a:ext>
                </a:extLst>
              </p:cNvPr>
              <p:cNvSpPr>
                <a:spLocks noGrp="1"/>
              </p:cNvSpPr>
              <p:nvPr>
                <p:ph idx="1"/>
              </p:nvPr>
            </p:nvSpPr>
            <p:spPr/>
            <p:txBody>
              <a:bodyPr/>
              <a:lstStyle/>
              <a:p>
                <a:endParaRPr lang="en-US" sz="600"/>
              </a:p>
              <a:p>
                <a:endParaRPr lang="en-US" sz="600"/>
              </a:p>
              <a:p>
                <a:endParaRPr lang="en-US" sz="600"/>
              </a:p>
              <a:p>
                <a:pPr marL="514350" indent="-514350">
                  <a:buFont typeface="+mj-lt"/>
                  <a:buAutoNum type="arabicPeriod"/>
                </a:pPr>
                <a:r>
                  <a:rPr lang="en-US"/>
                  <a:t>For </a:t>
                </a:r>
                <a:r>
                  <a:rPr lang="en-US" u="sng"/>
                  <a:t>5 epochs</a:t>
                </a:r>
                <a:r>
                  <a:rPr lang="en-US"/>
                  <a:t> we choose </a:t>
                </a:r>
                <a14:m>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𝟏</m:t>
                    </m:r>
                  </m:oMath>
                </a14:m>
                <a:endParaRPr lang="en-US" b="1"/>
              </a:p>
              <a:p>
                <a:pPr lvl="1"/>
                <a:endParaRPr lang="en-US"/>
              </a:p>
              <a:p>
                <a:pPr marL="514350" indent="-514350">
                  <a:buFont typeface="+mj-lt"/>
                  <a:buAutoNum type="arabicPeriod"/>
                </a:pPr>
                <a:r>
                  <a:rPr lang="en-GB"/>
                  <a:t>For the </a:t>
                </a:r>
                <a:r>
                  <a:rPr lang="en-GB" u="sng"/>
                  <a:t>next 80 epochs</a:t>
                </a:r>
                <a:r>
                  <a:rPr lang="en-GB"/>
                  <a:t>, we choose </a:t>
                </a:r>
                <a14:m>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m:t>
                    </m:r>
                  </m:oMath>
                </a14:m>
                <a:r>
                  <a:rPr lang="en-GB" b="1"/>
                  <a:t>1</a:t>
                </a:r>
              </a:p>
              <a:p>
                <a:pPr lvl="1"/>
                <a:endParaRPr lang="en-GB"/>
              </a:p>
              <a:p>
                <a:pPr marL="514350" indent="-514350">
                  <a:buFont typeface="+mj-lt"/>
                  <a:buAutoNum type="arabicPeriod"/>
                </a:pPr>
                <a:r>
                  <a:rPr lang="en-GB"/>
                  <a:t>For the remaining epochs, we choose </a:t>
                </a:r>
                <a14:m>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𝟎𝟎𝟏</m:t>
                    </m:r>
                  </m:oMath>
                </a14:m>
                <a:endParaRPr lang="en-GB" b="1"/>
              </a:p>
            </p:txBody>
          </p:sp>
        </mc:Choice>
        <mc:Fallback>
          <p:sp>
            <p:nvSpPr>
              <p:cNvPr id="3" name="Content Placeholder 2">
                <a:extLst>
                  <a:ext uri="{FF2B5EF4-FFF2-40B4-BE49-F238E27FC236}">
                    <a16:creationId xmlns:a16="http://schemas.microsoft.com/office/drawing/2014/main" id="{3A0AEDD2-A21B-48B1-AD0D-4A5CEC11DE7A}"/>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193F2F1-4650-4F97-A98B-86E14951F8A2}"/>
              </a:ext>
            </a:extLst>
          </p:cNvPr>
          <p:cNvSpPr txBox="1"/>
          <p:nvPr/>
        </p:nvSpPr>
        <p:spPr>
          <a:xfrm>
            <a:off x="2205037" y="5436255"/>
            <a:ext cx="7781925" cy="523220"/>
          </a:xfrm>
          <a:prstGeom prst="rect">
            <a:avLst/>
          </a:prstGeom>
          <a:noFill/>
          <a:ln w="38100">
            <a:solidFill>
              <a:srgbClr val="FF0000"/>
            </a:solidFill>
          </a:ln>
        </p:spPr>
        <p:txBody>
          <a:bodyPr wrap="square" rtlCol="0">
            <a:spAutoFit/>
          </a:bodyPr>
          <a:lstStyle/>
          <a:p>
            <a:r>
              <a:rPr lang="en-US" sz="2800"/>
              <a:t>However, this doesn’t really work so well in real life</a:t>
            </a:r>
            <a:endParaRPr lang="en-GB" sz="2800"/>
          </a:p>
        </p:txBody>
      </p:sp>
    </p:spTree>
    <p:extLst>
      <p:ext uri="{BB962C8B-B14F-4D97-AF65-F5344CB8AC3E}">
        <p14:creationId xmlns:p14="http://schemas.microsoft.com/office/powerpoint/2010/main" val="3482387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5BD4-BA02-4A39-A289-D78DDC473865}"/>
              </a:ext>
            </a:extLst>
          </p:cNvPr>
          <p:cNvSpPr>
            <a:spLocks noGrp="1"/>
          </p:cNvSpPr>
          <p:nvPr>
            <p:ph type="title"/>
          </p:nvPr>
        </p:nvSpPr>
        <p:spPr/>
        <p:txBody>
          <a:bodyPr/>
          <a:lstStyle/>
          <a:p>
            <a:r>
              <a:rPr lang="en-US"/>
              <a:t>Example of Exponential Decay</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0AEDD2-A21B-48B1-AD0D-4A5CEC11DE7A}"/>
                  </a:ext>
                </a:extLst>
              </p:cNvPr>
              <p:cNvSpPr>
                <a:spLocks noGrp="1"/>
              </p:cNvSpPr>
              <p:nvPr>
                <p:ph idx="1"/>
              </p:nvPr>
            </p:nvSpPr>
            <p:spPr>
              <a:xfrm>
                <a:off x="838200" y="1825625"/>
                <a:ext cx="8812794" cy="4351338"/>
              </a:xfrm>
            </p:spPr>
            <p:txBody>
              <a:bodyPr/>
              <a:lstStyle/>
              <a:p>
                <a:r>
                  <a:rPr lang="en-US"/>
                  <a:t>A better approach is to have the </a:t>
                </a:r>
                <a:r>
                  <a:rPr lang="en-US" b="1"/>
                  <a:t>learning rate </a:t>
                </a:r>
                <a:r>
                  <a:rPr lang="en-US">
                    <a:solidFill>
                      <a:srgbClr val="7030A0"/>
                    </a:solidFill>
                  </a:rPr>
                  <a:t>decreasing exponentially at each epoch</a:t>
                </a:r>
              </a:p>
              <a:p>
                <a:endParaRPr lang="en-US">
                  <a:solidFill>
                    <a:srgbClr val="7030A0"/>
                  </a:solidFill>
                </a:endParaRPr>
              </a:p>
              <a:p>
                <a:pPr marL="514350" indent="-514350">
                  <a:buFont typeface="+mj-lt"/>
                  <a:buAutoNum type="arabicPeriod"/>
                </a:pPr>
                <a:r>
                  <a:rPr lang="en-US"/>
                  <a:t>We start with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𝜼</m:t>
                        </m:r>
                      </m:e>
                      <m:sub>
                        <m:r>
                          <a:rPr lang="en-US" b="1" i="1" smtClean="0">
                            <a:latin typeface="Cambria Math" panose="02040503050406030204" pitchFamily="18" charset="0"/>
                          </a:rPr>
                          <m:t>𝟎</m:t>
                        </m:r>
                      </m:sub>
                    </m:sSub>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𝟏</m:t>
                    </m:r>
                  </m:oMath>
                </a14:m>
                <a:r>
                  <a:rPr lang="en-GB" b="1"/>
                  <a:t> </a:t>
                </a:r>
                <a:r>
                  <a:rPr lang="en-GB"/>
                  <a:t>in the first epoch</a:t>
                </a:r>
              </a:p>
              <a:p>
                <a:pPr marL="514350" indent="-514350">
                  <a:buFont typeface="+mj-lt"/>
                  <a:buAutoNum type="arabicPeriod"/>
                </a:pPr>
                <a:r>
                  <a:rPr lang="en-GB"/>
                  <a:t>We decrement </a:t>
                </a:r>
                <a14:m>
                  <m:oMath xmlns:m="http://schemas.openxmlformats.org/officeDocument/2006/math">
                    <m:r>
                      <a:rPr lang="en-US" b="1" i="1" smtClean="0">
                        <a:latin typeface="Cambria Math" panose="02040503050406030204" pitchFamily="18" charset="0"/>
                      </a:rPr>
                      <m:t>𝜼</m:t>
                    </m:r>
                  </m:oMath>
                </a14:m>
                <a:r>
                  <a:rPr lang="en-GB"/>
                  <a:t> at each epoch following the formula:</a:t>
                </a:r>
              </a:p>
              <a:p>
                <a:pPr marL="514350" indent="-514350">
                  <a:buFont typeface="+mj-lt"/>
                  <a:buAutoNum type="arabicPeriod"/>
                </a:pPr>
                <a:endParaRPr lang="en-GB" sz="50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𝜼</m:t>
                          </m:r>
                        </m:e>
                        <m:sub>
                          <m:r>
                            <a:rPr lang="en-US" b="1" i="1" smtClean="0">
                              <a:latin typeface="Cambria Math" panose="02040503050406030204" pitchFamily="18" charset="0"/>
                            </a:rPr>
                            <m:t>𝟎</m:t>
                          </m:r>
                        </m:sub>
                      </m:sSub>
                      <m:sSup>
                        <m:sSupPr>
                          <m:ctrlPr>
                            <a:rPr lang="en-US" b="1" i="1" smtClean="0">
                              <a:latin typeface="Cambria Math" panose="02040503050406030204" pitchFamily="18" charset="0"/>
                            </a:rPr>
                          </m:ctrlPr>
                        </m:sSupPr>
                        <m:e>
                          <m:r>
                            <a:rPr lang="en-US" b="1" i="1" smtClean="0">
                              <a:latin typeface="Cambria Math" panose="02040503050406030204" pitchFamily="18" charset="0"/>
                            </a:rPr>
                            <m:t>𝒆</m:t>
                          </m:r>
                        </m:e>
                        <m:sup>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𝒕</m:t>
                              </m:r>
                            </m:num>
                            <m:den>
                              <m:r>
                                <a:rPr lang="en-US" b="1" i="1" smtClean="0">
                                  <a:latin typeface="Cambria Math" panose="02040503050406030204" pitchFamily="18" charset="0"/>
                                </a:rPr>
                                <m:t>𝒄</m:t>
                              </m:r>
                            </m:den>
                          </m:f>
                        </m:sup>
                      </m:sSup>
                    </m:oMath>
                  </m:oMathPara>
                </a14:m>
                <a:endParaRPr lang="en-GB" b="1"/>
              </a:p>
              <a:p>
                <a:pPr marL="457200" lvl="1" indent="0">
                  <a:buNone/>
                </a:pPr>
                <a:endParaRPr lang="en-GB" sz="1000"/>
              </a:p>
              <a:p>
                <a:pPr marL="457200" lvl="1" indent="0">
                  <a:buNone/>
                </a:pPr>
                <a:r>
                  <a:rPr lang="en-GB" sz="2000"/>
                  <a:t>Where </a:t>
                </a:r>
                <a14:m>
                  <m:oMath xmlns:m="http://schemas.openxmlformats.org/officeDocument/2006/math">
                    <m:r>
                      <a:rPr lang="en-US" sz="2000" b="1" i="1" smtClean="0">
                        <a:latin typeface="Cambria Math" panose="02040503050406030204" pitchFamily="18" charset="0"/>
                      </a:rPr>
                      <m:t>𝒕</m:t>
                    </m:r>
                  </m:oMath>
                </a14:m>
                <a:r>
                  <a:rPr lang="en-GB" sz="2000"/>
                  <a:t> is the current epoch and </a:t>
                </a:r>
                <a14:m>
                  <m:oMath xmlns:m="http://schemas.openxmlformats.org/officeDocument/2006/math">
                    <m:r>
                      <a:rPr lang="en-US" sz="2000" b="1" i="1" smtClean="0">
                        <a:latin typeface="Cambria Math" panose="02040503050406030204" pitchFamily="18" charset="0"/>
                      </a:rPr>
                      <m:t>𝒄</m:t>
                    </m:r>
                  </m:oMath>
                </a14:m>
                <a:r>
                  <a:rPr lang="en-GB" sz="2000"/>
                  <a:t> is a constant [here </a:t>
                </a:r>
                <a14:m>
                  <m:oMath xmlns:m="http://schemas.openxmlformats.org/officeDocument/2006/math">
                    <m:r>
                      <a:rPr lang="en-US" sz="2000" b="0" i="1" smtClean="0">
                        <a:latin typeface="Cambria Math" panose="02040503050406030204" pitchFamily="18" charset="0"/>
                      </a:rPr>
                      <m:t>𝜆</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𝑐</m:t>
                        </m:r>
                        <m:r>
                          <a:rPr lang="en-US" sz="2000" b="0" i="1" smtClean="0">
                            <a:latin typeface="Cambria Math" panose="02040503050406030204" pitchFamily="18" charset="0"/>
                          </a:rPr>
                          <m:t>=50</m:t>
                        </m:r>
                      </m:den>
                    </m:f>
                    <m:r>
                      <a:rPr lang="en-US" sz="2000" b="0" i="1" smtClean="0">
                        <a:latin typeface="Cambria Math" panose="02040503050406030204" pitchFamily="18" charset="0"/>
                      </a:rPr>
                      <m:t>]</m:t>
                    </m:r>
                  </m:oMath>
                </a14:m>
                <a:endParaRPr lang="en-GB" sz="2000"/>
              </a:p>
            </p:txBody>
          </p:sp>
        </mc:Choice>
        <mc:Fallback>
          <p:sp>
            <p:nvSpPr>
              <p:cNvPr id="3" name="Content Placeholder 2">
                <a:extLst>
                  <a:ext uri="{FF2B5EF4-FFF2-40B4-BE49-F238E27FC236}">
                    <a16:creationId xmlns:a16="http://schemas.microsoft.com/office/drawing/2014/main" id="{3A0AEDD2-A21B-48B1-AD0D-4A5CEC11DE7A}"/>
                  </a:ext>
                </a:extLst>
              </p:cNvPr>
              <p:cNvSpPr>
                <a:spLocks noGrp="1" noRot="1" noChangeAspect="1" noMove="1" noResize="1" noEditPoints="1" noAdjustHandles="1" noChangeArrowheads="1" noChangeShapeType="1" noTextEdit="1"/>
              </p:cNvSpPr>
              <p:nvPr>
                <p:ph idx="1"/>
              </p:nvPr>
            </p:nvSpPr>
            <p:spPr>
              <a:xfrm>
                <a:off x="838200" y="1825625"/>
                <a:ext cx="8812794" cy="4351338"/>
              </a:xfrm>
              <a:blipFill>
                <a:blip r:embed="rId2"/>
                <a:stretch>
                  <a:fillRect l="-1453" t="-2241" r="-415"/>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CDE61DC7-8B8B-4A5D-A106-B7C220DEDB59}"/>
              </a:ext>
            </a:extLst>
          </p:cNvPr>
          <p:cNvGraphicFramePr>
            <a:graphicFrameLocks noGrp="1"/>
          </p:cNvGraphicFramePr>
          <p:nvPr>
            <p:extLst>
              <p:ext uri="{D42A27DB-BD31-4B8C-83A1-F6EECF244321}">
                <p14:modId xmlns:p14="http://schemas.microsoft.com/office/powerpoint/2010/main" val="2890136000"/>
              </p:ext>
            </p:extLst>
          </p:nvPr>
        </p:nvGraphicFramePr>
        <p:xfrm>
          <a:off x="9786796" y="860080"/>
          <a:ext cx="1724992" cy="5894092"/>
        </p:xfrm>
        <a:graphic>
          <a:graphicData uri="http://schemas.openxmlformats.org/drawingml/2006/table">
            <a:tbl>
              <a:tblPr>
                <a:tableStyleId>{5C22544A-7EE6-4342-B048-85BDC9FD1C3A}</a:tableStyleId>
              </a:tblPr>
              <a:tblGrid>
                <a:gridCol w="862496">
                  <a:extLst>
                    <a:ext uri="{9D8B030D-6E8A-4147-A177-3AD203B41FA5}">
                      <a16:colId xmlns:a16="http://schemas.microsoft.com/office/drawing/2014/main" val="1759982761"/>
                    </a:ext>
                  </a:extLst>
                </a:gridCol>
                <a:gridCol w="862496">
                  <a:extLst>
                    <a:ext uri="{9D8B030D-6E8A-4147-A177-3AD203B41FA5}">
                      <a16:colId xmlns:a16="http://schemas.microsoft.com/office/drawing/2014/main" val="700249066"/>
                    </a:ext>
                  </a:extLst>
                </a:gridCol>
              </a:tblGrid>
              <a:tr h="145045">
                <a:tc>
                  <a:txBody>
                    <a:bodyPr/>
                    <a:lstStyle/>
                    <a:p>
                      <a:pPr algn="ctr" fontAlgn="b"/>
                      <a:r>
                        <a:rPr lang="en-US" sz="1200" b="0" i="0" u="sng" strike="noStrike">
                          <a:solidFill>
                            <a:srgbClr val="000000"/>
                          </a:solidFill>
                          <a:effectLst/>
                          <a:latin typeface="Calibri" panose="020F0502020204030204" pitchFamily="34" charset="0"/>
                        </a:rPr>
                        <a:t>ETA</a:t>
                      </a:r>
                      <a:endParaRPr lang="it-IT" sz="1200" b="0" i="0" u="sng" strike="noStrike">
                        <a:solidFill>
                          <a:srgbClr val="000000"/>
                        </a:solidFill>
                        <a:effectLst/>
                        <a:latin typeface="Calibri" panose="020F0502020204030204" pitchFamily="34" charset="0"/>
                      </a:endParaRPr>
                    </a:p>
                  </a:txBody>
                  <a:tcPr marL="7252" marR="7252" marT="7252" marB="0" anchor="b"/>
                </a:tc>
                <a:tc>
                  <a:txBody>
                    <a:bodyPr/>
                    <a:lstStyle/>
                    <a:p>
                      <a:pPr algn="ctr" fontAlgn="b"/>
                      <a:r>
                        <a:rPr lang="en-US" sz="1200" b="0" i="0" u="sng" strike="noStrike">
                          <a:solidFill>
                            <a:srgbClr val="000000"/>
                          </a:solidFill>
                          <a:effectLst/>
                          <a:latin typeface="Calibri" panose="020F0502020204030204" pitchFamily="34" charset="0"/>
                        </a:rPr>
                        <a:t>N (C=50)</a:t>
                      </a:r>
                      <a:endParaRPr lang="it-IT" sz="1200" b="0" i="0" u="sng"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952412818"/>
                  </a:ext>
                </a:extLst>
              </a:tr>
              <a:tr h="145045">
                <a:tc>
                  <a:txBody>
                    <a:bodyPr/>
                    <a:lstStyle/>
                    <a:p>
                      <a:pPr algn="r" fontAlgn="b"/>
                      <a:r>
                        <a:rPr lang="it-IT" sz="1200" u="none" strike="noStrike">
                          <a:effectLst/>
                        </a:rPr>
                        <a:t>0.1</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381408933"/>
                  </a:ext>
                </a:extLst>
              </a:tr>
              <a:tr h="145045">
                <a:tc>
                  <a:txBody>
                    <a:bodyPr/>
                    <a:lstStyle/>
                    <a:p>
                      <a:pPr algn="r" fontAlgn="b"/>
                      <a:r>
                        <a:rPr lang="it-IT" sz="1200" u="none" strike="noStrike">
                          <a:effectLst/>
                        </a:rPr>
                        <a:t>0.09802</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189696960"/>
                  </a:ext>
                </a:extLst>
              </a:tr>
              <a:tr h="145045">
                <a:tc>
                  <a:txBody>
                    <a:bodyPr/>
                    <a:lstStyle/>
                    <a:p>
                      <a:pPr algn="r" fontAlgn="b"/>
                      <a:r>
                        <a:rPr lang="it-IT" sz="1200" u="none" strike="noStrike">
                          <a:effectLst/>
                        </a:rPr>
                        <a:t>0.094176</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3</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65846838"/>
                  </a:ext>
                </a:extLst>
              </a:tr>
              <a:tr h="145045">
                <a:tc>
                  <a:txBody>
                    <a:bodyPr/>
                    <a:lstStyle/>
                    <a:p>
                      <a:pPr algn="r" fontAlgn="b"/>
                      <a:r>
                        <a:rPr lang="it-IT" sz="1200" u="none" strike="noStrike">
                          <a:effectLst/>
                        </a:rPr>
                        <a:t>0.088692</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4</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750138453"/>
                  </a:ext>
                </a:extLst>
              </a:tr>
              <a:tr h="145045">
                <a:tc>
                  <a:txBody>
                    <a:bodyPr/>
                    <a:lstStyle/>
                    <a:p>
                      <a:pPr algn="r" fontAlgn="b"/>
                      <a:r>
                        <a:rPr lang="it-IT" sz="1200" u="none" strike="noStrike">
                          <a:effectLst/>
                        </a:rPr>
                        <a:t>0.081873</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5</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870668371"/>
                  </a:ext>
                </a:extLst>
              </a:tr>
              <a:tr h="145045">
                <a:tc>
                  <a:txBody>
                    <a:bodyPr/>
                    <a:lstStyle/>
                    <a:p>
                      <a:pPr algn="r" fontAlgn="b"/>
                      <a:r>
                        <a:rPr lang="it-IT" sz="1200" u="none" strike="noStrike">
                          <a:effectLst/>
                        </a:rPr>
                        <a:t>0.074082</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6</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829600684"/>
                  </a:ext>
                </a:extLst>
              </a:tr>
              <a:tr h="145045">
                <a:tc>
                  <a:txBody>
                    <a:bodyPr/>
                    <a:lstStyle/>
                    <a:p>
                      <a:pPr algn="r" fontAlgn="b"/>
                      <a:r>
                        <a:rPr lang="it-IT" sz="1200" u="none" strike="noStrike">
                          <a:effectLst/>
                        </a:rPr>
                        <a:t>0.065705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7</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259237936"/>
                  </a:ext>
                </a:extLst>
              </a:tr>
              <a:tr h="145045">
                <a:tc>
                  <a:txBody>
                    <a:bodyPr/>
                    <a:lstStyle/>
                    <a:p>
                      <a:pPr algn="r" fontAlgn="b"/>
                      <a:r>
                        <a:rPr lang="it-IT" sz="1200" u="none" strike="noStrike">
                          <a:effectLst/>
                        </a:rPr>
                        <a:t>0.057121</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8</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959291908"/>
                  </a:ext>
                </a:extLst>
              </a:tr>
              <a:tr h="145045">
                <a:tc>
                  <a:txBody>
                    <a:bodyPr/>
                    <a:lstStyle/>
                    <a:p>
                      <a:pPr algn="r" fontAlgn="b"/>
                      <a:r>
                        <a:rPr lang="it-IT" sz="1200" u="none" strike="noStrike">
                          <a:effectLst/>
                        </a:rPr>
                        <a:t>0.048675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9</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127153627"/>
                  </a:ext>
                </a:extLst>
              </a:tr>
              <a:tr h="145045">
                <a:tc>
                  <a:txBody>
                    <a:bodyPr/>
                    <a:lstStyle/>
                    <a:p>
                      <a:pPr algn="r" fontAlgn="b"/>
                      <a:r>
                        <a:rPr lang="it-IT" sz="1200" u="none" strike="noStrike">
                          <a:effectLst/>
                        </a:rPr>
                        <a:t>0.040657</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10</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911757035"/>
                  </a:ext>
                </a:extLst>
              </a:tr>
              <a:tr h="145045">
                <a:tc>
                  <a:txBody>
                    <a:bodyPr/>
                    <a:lstStyle/>
                    <a:p>
                      <a:pPr algn="r" fontAlgn="b"/>
                      <a:r>
                        <a:rPr lang="it-IT" sz="1200" u="none" strike="noStrike">
                          <a:effectLst/>
                        </a:rPr>
                        <a:t>0.033287</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11</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25232483"/>
                  </a:ext>
                </a:extLst>
              </a:tr>
              <a:tr h="145045">
                <a:tc>
                  <a:txBody>
                    <a:bodyPr/>
                    <a:lstStyle/>
                    <a:p>
                      <a:pPr algn="r" fontAlgn="b"/>
                      <a:r>
                        <a:rPr lang="it-IT" sz="1200" u="none" strike="noStrike">
                          <a:effectLst/>
                        </a:rPr>
                        <a:t>0.026714</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12</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696932023"/>
                  </a:ext>
                </a:extLst>
              </a:tr>
              <a:tr h="145045">
                <a:tc>
                  <a:txBody>
                    <a:bodyPr/>
                    <a:lstStyle/>
                    <a:p>
                      <a:pPr algn="r" fontAlgn="b"/>
                      <a:r>
                        <a:rPr lang="it-IT" sz="1200" u="none" strike="noStrike">
                          <a:effectLst/>
                        </a:rPr>
                        <a:t>0.021014</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13</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513565666"/>
                  </a:ext>
                </a:extLst>
              </a:tr>
              <a:tr h="145045">
                <a:tc>
                  <a:txBody>
                    <a:bodyPr/>
                    <a:lstStyle/>
                    <a:p>
                      <a:pPr algn="r" fontAlgn="b"/>
                      <a:r>
                        <a:rPr lang="it-IT" sz="1200" u="none" strike="noStrike">
                          <a:effectLst/>
                        </a:rPr>
                        <a:t>0.016203</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14</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94606398"/>
                  </a:ext>
                </a:extLst>
              </a:tr>
              <a:tr h="145045">
                <a:tc>
                  <a:txBody>
                    <a:bodyPr/>
                    <a:lstStyle/>
                    <a:p>
                      <a:pPr algn="r" fontAlgn="b"/>
                      <a:r>
                        <a:rPr lang="it-IT" sz="1200" u="none" strike="noStrike">
                          <a:effectLst/>
                        </a:rPr>
                        <a:t>0.012246</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15</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711446634"/>
                  </a:ext>
                </a:extLst>
              </a:tr>
              <a:tr h="145045">
                <a:tc>
                  <a:txBody>
                    <a:bodyPr/>
                    <a:lstStyle/>
                    <a:p>
                      <a:pPr algn="r" fontAlgn="b"/>
                      <a:r>
                        <a:rPr lang="it-IT" sz="1200" u="none" strike="noStrike">
                          <a:effectLst/>
                        </a:rPr>
                        <a:t>0.009072</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16</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212077200"/>
                  </a:ext>
                </a:extLst>
              </a:tr>
              <a:tr h="145045">
                <a:tc>
                  <a:txBody>
                    <a:bodyPr/>
                    <a:lstStyle/>
                    <a:p>
                      <a:pPr algn="r" fontAlgn="b"/>
                      <a:r>
                        <a:rPr lang="it-IT" sz="1200" u="none" strike="noStrike">
                          <a:effectLst/>
                        </a:rPr>
                        <a:t>0.006587</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17</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43342163"/>
                  </a:ext>
                </a:extLst>
              </a:tr>
              <a:tr h="145045">
                <a:tc>
                  <a:txBody>
                    <a:bodyPr/>
                    <a:lstStyle/>
                    <a:p>
                      <a:pPr algn="r" fontAlgn="b"/>
                      <a:r>
                        <a:rPr lang="it-IT" sz="1200" u="none" strike="noStrike">
                          <a:effectLst/>
                        </a:rPr>
                        <a:t>0.004689</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18</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476535204"/>
                  </a:ext>
                </a:extLst>
              </a:tr>
              <a:tr h="145045">
                <a:tc>
                  <a:txBody>
                    <a:bodyPr/>
                    <a:lstStyle/>
                    <a:p>
                      <a:pPr algn="r" fontAlgn="b"/>
                      <a:r>
                        <a:rPr lang="it-IT" sz="1200" u="none" strike="noStrike">
                          <a:effectLst/>
                        </a:rPr>
                        <a:t>0.003271</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19</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221401222"/>
                  </a:ext>
                </a:extLst>
              </a:tr>
              <a:tr h="145045">
                <a:tc>
                  <a:txBody>
                    <a:bodyPr/>
                    <a:lstStyle/>
                    <a:p>
                      <a:pPr algn="r" fontAlgn="b"/>
                      <a:r>
                        <a:rPr lang="it-IT" sz="1200" u="none" strike="noStrike">
                          <a:effectLst/>
                        </a:rPr>
                        <a:t>0.002237</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20</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753340701"/>
                  </a:ext>
                </a:extLst>
              </a:tr>
              <a:tr h="145045">
                <a:tc>
                  <a:txBody>
                    <a:bodyPr/>
                    <a:lstStyle/>
                    <a:p>
                      <a:pPr algn="r" fontAlgn="b"/>
                      <a:r>
                        <a:rPr lang="it-IT" sz="1200" u="none" strike="noStrike">
                          <a:effectLst/>
                        </a:rPr>
                        <a:t>0.0015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21</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720563205"/>
                  </a:ext>
                </a:extLst>
              </a:tr>
              <a:tr h="145045">
                <a:tc>
                  <a:txBody>
                    <a:bodyPr/>
                    <a:lstStyle/>
                    <a:p>
                      <a:pPr algn="r" fontAlgn="b"/>
                      <a:r>
                        <a:rPr lang="it-IT" sz="1200" u="none" strike="noStrike">
                          <a:effectLst/>
                        </a:rPr>
                        <a:t>0.000985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22</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973084277"/>
                  </a:ext>
                </a:extLst>
              </a:tr>
              <a:tr h="145045">
                <a:tc>
                  <a:txBody>
                    <a:bodyPr/>
                    <a:lstStyle/>
                    <a:p>
                      <a:pPr algn="r" fontAlgn="b"/>
                      <a:r>
                        <a:rPr lang="it-IT" sz="1200" u="none" strike="noStrike">
                          <a:effectLst/>
                        </a:rPr>
                        <a:t>0.000635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23</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123762049"/>
                  </a:ext>
                </a:extLst>
              </a:tr>
              <a:tr h="145045">
                <a:tc>
                  <a:txBody>
                    <a:bodyPr/>
                    <a:lstStyle/>
                    <a:p>
                      <a:pPr algn="r" fontAlgn="b"/>
                      <a:r>
                        <a:rPr lang="it-IT" sz="1200" u="none" strike="noStrike">
                          <a:effectLst/>
                        </a:rPr>
                        <a:t>0.000401</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24</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784537207"/>
                  </a:ext>
                </a:extLst>
              </a:tr>
              <a:tr h="145045">
                <a:tc>
                  <a:txBody>
                    <a:bodyPr/>
                    <a:lstStyle/>
                    <a:p>
                      <a:pPr algn="r" fontAlgn="b"/>
                      <a:r>
                        <a:rPr lang="it-IT" sz="1200" u="none" strike="noStrike">
                          <a:effectLst/>
                        </a:rPr>
                        <a:t>0.000248</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25</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849471269"/>
                  </a:ext>
                </a:extLst>
              </a:tr>
              <a:tr h="145045">
                <a:tc>
                  <a:txBody>
                    <a:bodyPr/>
                    <a:lstStyle/>
                    <a:p>
                      <a:pPr algn="r" fontAlgn="b"/>
                      <a:r>
                        <a:rPr lang="it-IT" sz="1200" u="none" strike="noStrike">
                          <a:effectLst/>
                        </a:rPr>
                        <a:t>0.00015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26</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696399421"/>
                  </a:ext>
                </a:extLst>
              </a:tr>
              <a:tr h="145045">
                <a:tc>
                  <a:txBody>
                    <a:bodyPr/>
                    <a:lstStyle/>
                    <a:p>
                      <a:pPr algn="r" fontAlgn="b"/>
                      <a:r>
                        <a:rPr lang="it-IT" sz="1200" u="none" strike="noStrike">
                          <a:effectLst/>
                        </a:rPr>
                        <a:t>8.94E-05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27</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890570843"/>
                  </a:ext>
                </a:extLst>
              </a:tr>
              <a:tr h="145045">
                <a:tc>
                  <a:txBody>
                    <a:bodyPr/>
                    <a:lstStyle/>
                    <a:p>
                      <a:pPr algn="r" fontAlgn="b"/>
                      <a:r>
                        <a:rPr lang="it-IT" sz="1200" u="none" strike="noStrike">
                          <a:effectLst/>
                        </a:rPr>
                        <a:t>5.21E-05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28</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361693014"/>
                  </a:ext>
                </a:extLst>
              </a:tr>
              <a:tr h="145045">
                <a:tc>
                  <a:txBody>
                    <a:bodyPr/>
                    <a:lstStyle/>
                    <a:p>
                      <a:pPr algn="r" fontAlgn="b"/>
                      <a:r>
                        <a:rPr lang="it-IT" sz="1200" u="none" strike="noStrike">
                          <a:effectLst/>
                        </a:rPr>
                        <a:t>2.98E-05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29</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044774180"/>
                  </a:ext>
                </a:extLst>
              </a:tr>
              <a:tr h="145045">
                <a:tc>
                  <a:txBody>
                    <a:bodyPr/>
                    <a:lstStyle/>
                    <a:p>
                      <a:pPr algn="r" fontAlgn="b"/>
                      <a:r>
                        <a:rPr lang="it-IT" sz="1200" u="none" strike="noStrike">
                          <a:effectLst/>
                        </a:rPr>
                        <a:t>1.67E-05</a:t>
                      </a:r>
                      <a:endParaRPr lang="it-IT" sz="12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it-IT" sz="1200" u="none" strike="noStrike">
                          <a:effectLst/>
                        </a:rPr>
                        <a:t>30</a:t>
                      </a:r>
                      <a:endParaRPr lang="it-IT" sz="12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756474748"/>
                  </a:ext>
                </a:extLst>
              </a:tr>
            </a:tbl>
          </a:graphicData>
        </a:graphic>
      </p:graphicFrame>
    </p:spTree>
    <p:extLst>
      <p:ext uri="{BB962C8B-B14F-4D97-AF65-F5344CB8AC3E}">
        <p14:creationId xmlns:p14="http://schemas.microsoft.com/office/powerpoint/2010/main" val="33173491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5BD4-BA02-4A39-A289-D78DDC473865}"/>
              </a:ext>
            </a:extLst>
          </p:cNvPr>
          <p:cNvSpPr>
            <a:spLocks noGrp="1"/>
          </p:cNvSpPr>
          <p:nvPr>
            <p:ph type="title"/>
          </p:nvPr>
        </p:nvSpPr>
        <p:spPr/>
        <p:txBody>
          <a:bodyPr/>
          <a:lstStyle/>
          <a:p>
            <a:r>
              <a:rPr lang="en-US"/>
              <a:t>Playing around with the Learning rate</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0AEDD2-A21B-48B1-AD0D-4A5CEC11DE7A}"/>
                  </a:ext>
                </a:extLst>
              </p:cNvPr>
              <p:cNvSpPr>
                <a:spLocks noGrp="1"/>
              </p:cNvSpPr>
              <p:nvPr>
                <p:ph idx="1"/>
              </p:nvPr>
            </p:nvSpPr>
            <p:spPr/>
            <p:txBody>
              <a:bodyPr>
                <a:normAutofit fontScale="92500" lnSpcReduction="20000"/>
              </a:bodyPr>
              <a:lstStyle/>
              <a:p>
                <a:pPr marL="0" indent="0">
                  <a:buNone/>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𝜼</m:t>
                          </m:r>
                        </m:e>
                        <m:sub>
                          <m:r>
                            <a:rPr lang="en-US" b="1" i="1">
                              <a:latin typeface="Cambria Math" panose="02040503050406030204" pitchFamily="18" charset="0"/>
                            </a:rPr>
                            <m:t>𝟎</m:t>
                          </m:r>
                        </m:sub>
                      </m:sSub>
                      <m:sSup>
                        <m:sSupPr>
                          <m:ctrlPr>
                            <a:rPr lang="en-US" b="1" i="1">
                              <a:latin typeface="Cambria Math" panose="02040503050406030204" pitchFamily="18" charset="0"/>
                            </a:rPr>
                          </m:ctrlPr>
                        </m:sSupPr>
                        <m:e>
                          <m:r>
                            <a:rPr lang="en-US" b="1" i="1">
                              <a:latin typeface="Cambria Math" panose="02040503050406030204" pitchFamily="18" charset="0"/>
                            </a:rPr>
                            <m:t>𝒆</m:t>
                          </m:r>
                        </m:e>
                        <m:sup>
                          <m:r>
                            <a:rPr lang="en-US" b="1" i="1">
                              <a:latin typeface="Cambria Math" panose="02040503050406030204" pitchFamily="18" charset="0"/>
                            </a:rPr>
                            <m:t>−</m:t>
                          </m:r>
                          <m:f>
                            <m:fPr>
                              <m:ctrlPr>
                                <a:rPr lang="en-US" b="1" i="1">
                                  <a:latin typeface="Cambria Math" panose="02040503050406030204" pitchFamily="18" charset="0"/>
                                </a:rPr>
                              </m:ctrlPr>
                            </m:fPr>
                            <m:num>
                              <m:r>
                                <a:rPr lang="en-US" b="1" i="1" smtClean="0">
                                  <a:latin typeface="Cambria Math" panose="02040503050406030204" pitchFamily="18" charset="0"/>
                                </a:rPr>
                                <m:t>𝒕</m:t>
                              </m:r>
                            </m:num>
                            <m:den>
                              <m:r>
                                <a:rPr lang="en-US" b="1" i="1">
                                  <a:latin typeface="Cambria Math" panose="02040503050406030204" pitchFamily="18" charset="0"/>
                                </a:rPr>
                                <m:t>𝒄</m:t>
                              </m:r>
                            </m:den>
                          </m:f>
                        </m:sup>
                      </m:sSup>
                    </m:oMath>
                  </m:oMathPara>
                </a14:m>
                <a:endParaRPr lang="en-GB" b="1"/>
              </a:p>
              <a:p>
                <a:pPr marL="0" indent="0">
                  <a:buNone/>
                </a:pPr>
                <a:endParaRPr lang="en-GB" b="1"/>
              </a:p>
              <a:p>
                <a:r>
                  <a:rPr lang="en-GB"/>
                  <a:t>A common constant value is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=20</m:t>
                    </m:r>
                  </m:oMath>
                </a14:m>
                <a:endParaRPr lang="en-GB"/>
              </a:p>
              <a:p>
                <a:pPr marL="457200" lvl="1" indent="0">
                  <a:buNone/>
                </a:pPr>
                <a:r>
                  <a:rPr lang="en-GB"/>
                  <a:t>However, there is a rule of thumb for which:</a:t>
                </a:r>
              </a:p>
              <a:p>
                <a:endParaRPr lang="en-GB" sz="500"/>
              </a:p>
              <a:p>
                <a:pPr marL="457200" lvl="1" indent="0">
                  <a:buNone/>
                </a:pPr>
                <a:r>
                  <a:rPr lang="en-GB"/>
                  <a:t>100 	epochs </a:t>
                </a:r>
                <a14:m>
                  <m:oMath xmlns:m="http://schemas.openxmlformats.org/officeDocument/2006/math">
                    <m:r>
                      <a:rPr lang="en-GB" i="1" dirty="0" smtClean="0">
                        <a:latin typeface="Cambria Math" panose="02040503050406030204" pitchFamily="18" charset="0"/>
                      </a:rPr>
                      <m:t>→</m:t>
                    </m:r>
                  </m:oMath>
                </a14:m>
                <a:r>
                  <a:rPr lang="en-GB"/>
                  <a:t> </a:t>
                </a:r>
                <a14:m>
                  <m:oMath xmlns:m="http://schemas.openxmlformats.org/officeDocument/2006/math">
                    <m:r>
                      <a:rPr lang="en-US" b="0" i="1" dirty="0" smtClean="0">
                        <a:latin typeface="Cambria Math" panose="02040503050406030204" pitchFamily="18" charset="0"/>
                      </a:rPr>
                      <m:t>50&lt;</m:t>
                    </m:r>
                    <m:r>
                      <a:rPr lang="en-US" b="0" i="1" dirty="0" smtClean="0">
                        <a:latin typeface="Cambria Math" panose="02040503050406030204" pitchFamily="18" charset="0"/>
                      </a:rPr>
                      <m:t>𝑐</m:t>
                    </m:r>
                    <m:r>
                      <a:rPr lang="en-US" b="0" i="1" dirty="0" smtClean="0">
                        <a:latin typeface="Cambria Math" panose="02040503050406030204" pitchFamily="18" charset="0"/>
                      </a:rPr>
                      <m:t>&lt;500</m:t>
                    </m:r>
                  </m:oMath>
                </a14:m>
                <a:r>
                  <a:rPr lang="en-GB"/>
                  <a:t> </a:t>
                </a:r>
              </a:p>
              <a:p>
                <a:pPr marL="457200" lvl="1" indent="0">
                  <a:buNone/>
                </a:pPr>
                <a:r>
                  <a:rPr lang="en-GB"/>
                  <a:t>1000 	epochs</a:t>
                </a:r>
                <a14:m>
                  <m:oMath xmlns:m="http://schemas.openxmlformats.org/officeDocument/2006/math">
                    <m:r>
                      <a:rPr lang="en-US" b="0" i="0" dirty="0" smtClean="0">
                        <a:latin typeface="Cambria Math" panose="02040503050406030204" pitchFamily="18" charset="0"/>
                      </a:rPr>
                      <m:t> </m:t>
                    </m:r>
                    <m:r>
                      <a:rPr lang="en-GB" i="1" dirty="0">
                        <a:latin typeface="Cambria Math" panose="02040503050406030204" pitchFamily="18" charset="0"/>
                      </a:rPr>
                      <m:t>→</m:t>
                    </m:r>
                  </m:oMath>
                </a14:m>
                <a:r>
                  <a:rPr lang="en-GB"/>
                  <a:t> </a:t>
                </a:r>
                <a14:m>
                  <m:oMath xmlns:m="http://schemas.openxmlformats.org/officeDocument/2006/math">
                    <m:r>
                      <a:rPr lang="en-US" i="1" dirty="0">
                        <a:latin typeface="Cambria Math" panose="02040503050406030204" pitchFamily="18" charset="0"/>
                      </a:rPr>
                      <m:t>50</m:t>
                    </m:r>
                    <m:r>
                      <a:rPr lang="en-US" b="0" i="1" dirty="0" smtClean="0">
                        <a:latin typeface="Cambria Math" panose="02040503050406030204" pitchFamily="18" charset="0"/>
                      </a:rPr>
                      <m:t>0</m:t>
                    </m:r>
                    <m:r>
                      <a:rPr lang="en-US" i="1" dirty="0">
                        <a:latin typeface="Cambria Math" panose="02040503050406030204" pitchFamily="18" charset="0"/>
                      </a:rPr>
                      <m:t>&lt;</m:t>
                    </m:r>
                    <m:r>
                      <a:rPr lang="en-US" i="1" dirty="0">
                        <a:latin typeface="Cambria Math" panose="02040503050406030204" pitchFamily="18" charset="0"/>
                      </a:rPr>
                      <m:t>𝑐</m:t>
                    </m:r>
                    <m:r>
                      <a:rPr lang="en-US" i="1" dirty="0">
                        <a:latin typeface="Cambria Math" panose="02040503050406030204" pitchFamily="18" charset="0"/>
                      </a:rPr>
                      <m:t>&lt;5000</m:t>
                    </m:r>
                  </m:oMath>
                </a14:m>
                <a:r>
                  <a:rPr lang="en-GB"/>
                  <a:t> </a:t>
                </a:r>
              </a:p>
              <a:p>
                <a:pPr marL="0" indent="0">
                  <a:buNone/>
                </a:pPr>
                <a:endParaRPr lang="en-GB"/>
              </a:p>
              <a:p>
                <a:r>
                  <a:rPr lang="en-GB"/>
                  <a:t>This value is another </a:t>
                </a:r>
                <a:r>
                  <a:rPr lang="en-GB" b="1"/>
                  <a:t>hyperparameter</a:t>
                </a:r>
                <a:r>
                  <a:rPr lang="en-GB"/>
                  <a:t>. </a:t>
                </a:r>
              </a:p>
              <a:p>
                <a:pPr marL="457200" lvl="1" indent="0">
                  <a:buNone/>
                </a:pPr>
                <a:r>
                  <a:rPr lang="en-GB"/>
                  <a:t>You need to tune it, but usually is not very influential. Nonetheless, every problem is different…</a:t>
                </a:r>
              </a:p>
              <a:p>
                <a:pPr lvl="1">
                  <a:buFont typeface="Wingdings" panose="05000000000000000000" pitchFamily="2" charset="2"/>
                  <a:buChar char="§"/>
                </a:pPr>
                <a:r>
                  <a:rPr lang="en-GB"/>
                  <a:t>Keep in mind that, the </a:t>
                </a:r>
                <a:r>
                  <a:rPr lang="en-GB">
                    <a:solidFill>
                      <a:srgbClr val="FF0000"/>
                    </a:solidFill>
                  </a:rPr>
                  <a:t>higher is C, the slower </a:t>
                </a:r>
                <a14:m>
                  <m:oMath xmlns:m="http://schemas.openxmlformats.org/officeDocument/2006/math">
                    <m:r>
                      <a:rPr lang="en-GB" i="1" dirty="0" smtClean="0">
                        <a:solidFill>
                          <a:srgbClr val="FF0000"/>
                        </a:solidFill>
                        <a:latin typeface="Cambria Math" panose="02040503050406030204" pitchFamily="18" charset="0"/>
                      </a:rPr>
                      <m:t>𝜂</m:t>
                    </m:r>
                  </m:oMath>
                </a14:m>
                <a:r>
                  <a:rPr lang="en-GB">
                    <a:solidFill>
                      <a:srgbClr val="FF0000"/>
                    </a:solidFill>
                  </a:rPr>
                  <a:t> will decrease</a:t>
                </a:r>
                <a:endParaRPr lang="en-GB"/>
              </a:p>
            </p:txBody>
          </p:sp>
        </mc:Choice>
        <mc:Fallback>
          <p:sp>
            <p:nvSpPr>
              <p:cNvPr id="3" name="Content Placeholder 2">
                <a:extLst>
                  <a:ext uri="{FF2B5EF4-FFF2-40B4-BE49-F238E27FC236}">
                    <a16:creationId xmlns:a16="http://schemas.microsoft.com/office/drawing/2014/main" id="{3A0AEDD2-A21B-48B1-AD0D-4A5CEC11DE7A}"/>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en-US">
                    <a:noFill/>
                  </a:rPr>
                  <a:t> </a:t>
                </a:r>
              </a:p>
            </p:txBody>
          </p:sp>
        </mc:Fallback>
      </mc:AlternateContent>
    </p:spTree>
    <p:extLst>
      <p:ext uri="{BB962C8B-B14F-4D97-AF65-F5344CB8AC3E}">
        <p14:creationId xmlns:p14="http://schemas.microsoft.com/office/powerpoint/2010/main" val="3043450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67E50E-979C-40AE-857F-AF28D26A9757}"/>
              </a:ext>
            </a:extLst>
          </p:cNvPr>
          <p:cNvPicPr>
            <a:picLocks noChangeAspect="1"/>
          </p:cNvPicPr>
          <p:nvPr/>
        </p:nvPicPr>
        <p:blipFill>
          <a:blip r:embed="rId3"/>
          <a:stretch>
            <a:fillRect/>
          </a:stretch>
        </p:blipFill>
        <p:spPr>
          <a:xfrm>
            <a:off x="2366962" y="500062"/>
            <a:ext cx="7458075" cy="4505325"/>
          </a:xfrm>
          <a:prstGeom prst="rect">
            <a:avLst/>
          </a:prstGeom>
        </p:spPr>
      </p:pic>
      <p:sp>
        <p:nvSpPr>
          <p:cNvPr id="3" name="TextBox 2">
            <a:extLst>
              <a:ext uri="{FF2B5EF4-FFF2-40B4-BE49-F238E27FC236}">
                <a16:creationId xmlns:a16="http://schemas.microsoft.com/office/drawing/2014/main" id="{60B94460-2F0A-4D17-9BFF-243281FB0B38}"/>
              </a:ext>
            </a:extLst>
          </p:cNvPr>
          <p:cNvSpPr txBox="1"/>
          <p:nvPr/>
        </p:nvSpPr>
        <p:spPr>
          <a:xfrm>
            <a:off x="807396" y="5252936"/>
            <a:ext cx="10894979" cy="1477328"/>
          </a:xfrm>
          <a:prstGeom prst="rect">
            <a:avLst/>
          </a:prstGeom>
          <a:noFill/>
        </p:spPr>
        <p:txBody>
          <a:bodyPr wrap="square" rtlCol="0">
            <a:spAutoFit/>
          </a:bodyPr>
          <a:lstStyle/>
          <a:p>
            <a:pPr marL="342900" indent="-342900">
              <a:buFont typeface="Wingdings" panose="05000000000000000000" pitchFamily="2" charset="2"/>
              <a:buChar char="Ø"/>
            </a:pPr>
            <a:r>
              <a:rPr lang="en-US" sz="2400"/>
              <a:t>We want to obtain </a:t>
            </a:r>
            <a:r>
              <a:rPr lang="en-US" sz="2400" u="sng"/>
              <a:t>a curve that looks like the red one</a:t>
            </a:r>
            <a:r>
              <a:rPr lang="en-US" sz="2400"/>
              <a:t> in the picture</a:t>
            </a:r>
          </a:p>
          <a:p>
            <a:pPr marL="342900" indent="-342900">
              <a:buFont typeface="Arial" panose="020B0604020202020204" pitchFamily="34" charset="0"/>
              <a:buChar char="•"/>
            </a:pPr>
            <a:r>
              <a:rPr lang="en-US" sz="2400"/>
              <a:t>We can plot the </a:t>
            </a:r>
            <a:r>
              <a:rPr lang="en-US" sz="2400" b="1"/>
              <a:t>Loss function </a:t>
            </a:r>
            <a:r>
              <a:rPr lang="en-US" sz="2400"/>
              <a:t>to see if it is close to that curve</a:t>
            </a:r>
          </a:p>
          <a:p>
            <a:pPr lvl="1"/>
            <a:r>
              <a:rPr lang="en-US" sz="2100"/>
              <a:t>Note that, eventually, the Low learning rate (dark blue) would converge too, but much slower than the Good one (red)</a:t>
            </a:r>
            <a:endParaRPr lang="en-GB" sz="2100"/>
          </a:p>
        </p:txBody>
      </p:sp>
    </p:spTree>
    <p:extLst>
      <p:ext uri="{BB962C8B-B14F-4D97-AF65-F5344CB8AC3E}">
        <p14:creationId xmlns:p14="http://schemas.microsoft.com/office/powerpoint/2010/main" val="3619214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4803-6775-450C-B86A-61FC761A8514}"/>
              </a:ext>
            </a:extLst>
          </p:cNvPr>
          <p:cNvSpPr>
            <a:spLocks noGrp="1"/>
          </p:cNvSpPr>
          <p:nvPr>
            <p:ph type="title"/>
          </p:nvPr>
        </p:nvSpPr>
        <p:spPr/>
        <p:txBody>
          <a:bodyPr/>
          <a:lstStyle/>
          <a:p>
            <a:r>
              <a:rPr lang="en-US"/>
              <a:t>Hyperparameters</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670265-AD94-4494-8023-D86794A4D714}"/>
                  </a:ext>
                </a:extLst>
              </p:cNvPr>
              <p:cNvSpPr>
                <a:spLocks noGrp="1"/>
              </p:cNvSpPr>
              <p:nvPr>
                <p:ph idx="1"/>
              </p:nvPr>
            </p:nvSpPr>
            <p:spPr/>
            <p:txBody>
              <a:bodyPr>
                <a:normAutofit/>
              </a:bodyPr>
              <a:lstStyle/>
              <a:p>
                <a:pPr marL="0" indent="0">
                  <a:buNone/>
                </a:pPr>
                <a:r>
                  <a:rPr lang="en-US"/>
                  <a:t>Let’s recap the hyperparameters:</a:t>
                </a:r>
              </a:p>
              <a:p>
                <a:endParaRPr lang="en-US"/>
              </a:p>
              <a:p>
                <a:pPr>
                  <a:buFont typeface="Wingdings" panose="05000000000000000000" pitchFamily="2" charset="2"/>
                  <a:buChar char="§"/>
                </a:pPr>
                <a:r>
                  <a:rPr lang="en-US"/>
                  <a:t>Width</a:t>
                </a:r>
              </a:p>
              <a:p>
                <a:pPr>
                  <a:buFont typeface="Wingdings" panose="05000000000000000000" pitchFamily="2" charset="2"/>
                  <a:buChar char="§"/>
                </a:pPr>
                <a:r>
                  <a:rPr lang="en-US"/>
                  <a:t>Depth</a:t>
                </a:r>
              </a:p>
              <a:p>
                <a:pPr>
                  <a:buFont typeface="Wingdings" panose="05000000000000000000" pitchFamily="2" charset="2"/>
                  <a:buChar char="§"/>
                </a:pPr>
                <a:r>
                  <a:rPr lang="en-US"/>
                  <a:t>Learning rate (</a:t>
                </a:r>
                <a14:m>
                  <m:oMath xmlns:m="http://schemas.openxmlformats.org/officeDocument/2006/math">
                    <m:r>
                      <a:rPr lang="en-US" b="0" i="1" smtClean="0">
                        <a:latin typeface="Cambria Math" panose="02040503050406030204" pitchFamily="18" charset="0"/>
                      </a:rPr>
                      <m:t>𝜂</m:t>
                    </m:r>
                  </m:oMath>
                </a14:m>
                <a:r>
                  <a:rPr lang="en-US"/>
                  <a:t>)</a:t>
                </a:r>
              </a:p>
              <a:p>
                <a:pPr>
                  <a:buFont typeface="Wingdings" panose="05000000000000000000" pitchFamily="2" charset="2"/>
                  <a:buChar char="§"/>
                </a:pPr>
                <a:r>
                  <a:rPr lang="en-US"/>
                  <a:t>Batch size</a:t>
                </a:r>
              </a:p>
              <a:p>
                <a:pPr>
                  <a:buFont typeface="Wingdings" panose="05000000000000000000" pitchFamily="2" charset="2"/>
                  <a:buChar char="§"/>
                </a:pPr>
                <a:r>
                  <a:rPr lang="en-US"/>
                  <a:t>Momentum coefficient (</a:t>
                </a:r>
                <a14:m>
                  <m:oMath xmlns:m="http://schemas.openxmlformats.org/officeDocument/2006/math">
                    <m:r>
                      <a:rPr lang="en-US" b="0" i="1" smtClean="0">
                        <a:latin typeface="Cambria Math" panose="02040503050406030204" pitchFamily="18" charset="0"/>
                      </a:rPr>
                      <m:t>𝛼</m:t>
                    </m:r>
                  </m:oMath>
                </a14:m>
                <a:r>
                  <a:rPr lang="en-GB"/>
                  <a:t>)</a:t>
                </a:r>
              </a:p>
              <a:p>
                <a:pPr>
                  <a:buFont typeface="Wingdings" panose="05000000000000000000" pitchFamily="2" charset="2"/>
                  <a:buChar char="§"/>
                </a:pPr>
                <a:r>
                  <a:rPr lang="en-GB"/>
                  <a:t>Decay coefficient (</a:t>
                </a:r>
                <a14:m>
                  <m:oMath xmlns:m="http://schemas.openxmlformats.org/officeDocument/2006/math">
                    <m:r>
                      <a:rPr lang="en-US" b="0" i="1" smtClean="0">
                        <a:latin typeface="Cambria Math" panose="02040503050406030204" pitchFamily="18" charset="0"/>
                      </a:rPr>
                      <m:t>𝑐</m:t>
                    </m:r>
                  </m:oMath>
                </a14:m>
                <a:r>
                  <a:rPr lang="en-GB"/>
                  <a:t>)</a:t>
                </a:r>
              </a:p>
            </p:txBody>
          </p:sp>
        </mc:Choice>
        <mc:Fallback>
          <p:sp>
            <p:nvSpPr>
              <p:cNvPr id="3" name="Content Placeholder 2">
                <a:extLst>
                  <a:ext uri="{FF2B5EF4-FFF2-40B4-BE49-F238E27FC236}">
                    <a16:creationId xmlns:a16="http://schemas.microsoft.com/office/drawing/2014/main" id="{85670265-AD94-4494-8023-D86794A4D71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643883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Adaptive Learning rate schedule</a:t>
            </a:r>
            <a:endParaRPr lang="en-GB"/>
          </a:p>
        </p:txBody>
      </p:sp>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p:txBody>
          <a:bodyPr/>
          <a:lstStyle/>
          <a:p>
            <a:pPr marL="0" indent="0">
              <a:buNone/>
            </a:pPr>
            <a:r>
              <a:rPr lang="en-US"/>
              <a:t>We will discuss 3 Adaptive Learning rate schedule:</a:t>
            </a:r>
          </a:p>
          <a:p>
            <a:endParaRPr lang="en-US"/>
          </a:p>
          <a:p>
            <a:pPr>
              <a:buFont typeface="Wingdings" panose="05000000000000000000" pitchFamily="2" charset="2"/>
              <a:buChar char="§"/>
            </a:pPr>
            <a:r>
              <a:rPr lang="en-US" b="1" err="1"/>
              <a:t>AdaGrad</a:t>
            </a:r>
            <a:r>
              <a:rPr lang="en-US"/>
              <a:t> (Adaptive Gradient algorithm)</a:t>
            </a:r>
          </a:p>
          <a:p>
            <a:pPr>
              <a:buFont typeface="Wingdings" panose="05000000000000000000" pitchFamily="2" charset="2"/>
              <a:buChar char="§"/>
            </a:pPr>
            <a:endParaRPr lang="en-US"/>
          </a:p>
          <a:p>
            <a:pPr>
              <a:buFont typeface="Wingdings" panose="05000000000000000000" pitchFamily="2" charset="2"/>
              <a:buChar char="§"/>
            </a:pPr>
            <a:r>
              <a:rPr lang="en-US" b="1" err="1"/>
              <a:t>RMSProp</a:t>
            </a:r>
            <a:r>
              <a:rPr lang="en-US"/>
              <a:t> (Root Mean Square Propagation)</a:t>
            </a:r>
          </a:p>
          <a:p>
            <a:pPr>
              <a:buFont typeface="Wingdings" panose="05000000000000000000" pitchFamily="2" charset="2"/>
              <a:buChar char="§"/>
            </a:pPr>
            <a:endParaRPr lang="en-US"/>
          </a:p>
          <a:p>
            <a:pPr>
              <a:buFont typeface="Wingdings" panose="05000000000000000000" pitchFamily="2" charset="2"/>
              <a:buChar char="§"/>
            </a:pPr>
            <a:r>
              <a:rPr lang="en-US" b="1"/>
              <a:t>ADAM</a:t>
            </a:r>
            <a:r>
              <a:rPr lang="en-US"/>
              <a:t> (Adaptive Moment estimation)</a:t>
            </a:r>
            <a:endParaRPr lang="en-GB"/>
          </a:p>
        </p:txBody>
      </p:sp>
    </p:spTree>
    <p:extLst>
      <p:ext uri="{BB962C8B-B14F-4D97-AF65-F5344CB8AC3E}">
        <p14:creationId xmlns:p14="http://schemas.microsoft.com/office/powerpoint/2010/main" val="4043663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Neuron system in yellow and light blue">
            <a:extLst>
              <a:ext uri="{FF2B5EF4-FFF2-40B4-BE49-F238E27FC236}">
                <a16:creationId xmlns:a16="http://schemas.microsoft.com/office/drawing/2014/main" id="{17FDCC9E-EA1E-B702-8F11-F01E6CDFC9E4}"/>
              </a:ext>
            </a:extLst>
          </p:cNvPr>
          <p:cNvPicPr>
            <a:picLocks noChangeAspect="1"/>
          </p:cNvPicPr>
          <p:nvPr/>
        </p:nvPicPr>
        <p:blipFill rotWithShape="1">
          <a:blip r:embed="rId3">
            <a:alphaModFix amt="50000"/>
          </a:blip>
          <a:srcRect t="8599" b="8983"/>
          <a:stretch/>
        </p:blipFill>
        <p:spPr>
          <a:xfrm>
            <a:off x="20" y="1"/>
            <a:ext cx="12191980" cy="6857999"/>
          </a:xfrm>
          <a:prstGeom prst="rect">
            <a:avLst/>
          </a:prstGeom>
        </p:spPr>
      </p:pic>
      <p:sp>
        <p:nvSpPr>
          <p:cNvPr id="2" name="Title 1">
            <a:extLst>
              <a:ext uri="{FF2B5EF4-FFF2-40B4-BE49-F238E27FC236}">
                <a16:creationId xmlns:a16="http://schemas.microsoft.com/office/drawing/2014/main" id="{B0A04E06-0178-49FB-9E46-701EE53998B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Artificial Neural Networks</a:t>
            </a:r>
            <a:endParaRPr lang="it-IT">
              <a:solidFill>
                <a:srgbClr val="FFFFFF"/>
              </a:solidFill>
            </a:endParaRPr>
          </a:p>
        </p:txBody>
      </p:sp>
    </p:spTree>
    <p:extLst>
      <p:ext uri="{BB962C8B-B14F-4D97-AF65-F5344CB8AC3E}">
        <p14:creationId xmlns:p14="http://schemas.microsoft.com/office/powerpoint/2010/main" val="364442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5"/>
                <a:ext cx="10864174" cy="4351338"/>
              </a:xfrm>
            </p:spPr>
            <p:txBody>
              <a:bodyPr>
                <a:normAutofit/>
              </a:bodyPr>
              <a:lstStyle/>
              <a:p>
                <a:pPr marL="0" indent="0">
                  <a:buNone/>
                </a:pPr>
                <a:endParaRPr lang="en-GB"/>
              </a:p>
              <a:p>
                <a:pPr marL="0" indent="0">
                  <a:buNone/>
                </a:pPr>
                <a:endParaRPr lang="en-GB" sz="600"/>
              </a:p>
              <a:p>
                <a:pPr marL="0" indent="0">
                  <a:buNone/>
                </a:pPr>
                <a14:m>
                  <m:oMathPara xmlns:m="http://schemas.openxmlformats.org/officeDocument/2006/math">
                    <m:oMathParaPr>
                      <m:jc m:val="centerGroup"/>
                    </m:oMathParaPr>
                    <m:oMath xmlns:m="http://schemas.openxmlformats.org/officeDocument/2006/math">
                      <m:r>
                        <a:rPr lang="en-US" sz="3500" i="1">
                          <a:latin typeface="Cambria Math" panose="02040503050406030204" pitchFamily="18" charset="0"/>
                        </a:rPr>
                        <m:t>𝑓</m:t>
                      </m:r>
                      <m:d>
                        <m:dPr>
                          <m:ctrlPr>
                            <a:rPr lang="en-US" sz="3500" i="1">
                              <a:latin typeface="Cambria Math" panose="02040503050406030204" pitchFamily="18" charset="0"/>
                            </a:rPr>
                          </m:ctrlPr>
                        </m:dPr>
                        <m:e>
                          <m:r>
                            <a:rPr lang="en-US" sz="3500" i="1">
                              <a:latin typeface="Cambria Math" panose="02040503050406030204" pitchFamily="18" charset="0"/>
                            </a:rPr>
                            <m:t>𝑥</m:t>
                          </m:r>
                        </m:e>
                      </m:d>
                      <m:r>
                        <a:rPr lang="en-US" sz="3500" i="1">
                          <a:latin typeface="Cambria Math" panose="02040503050406030204" pitchFamily="18" charset="0"/>
                        </a:rPr>
                        <m:t>=</m:t>
                      </m:r>
                      <m:r>
                        <a:rPr lang="en-US" sz="3500" b="0" i="1" smtClean="0">
                          <a:latin typeface="Cambria Math" panose="02040503050406030204" pitchFamily="18" charset="0"/>
                        </a:rPr>
                        <m:t>𝑥</m:t>
                      </m:r>
                      <m:r>
                        <a:rPr lang="en-US" sz="3500" b="0" i="1" smtClean="0">
                          <a:solidFill>
                            <a:schemeClr val="tx1"/>
                          </a:solidFill>
                          <a:latin typeface="Cambria Math" panose="02040503050406030204" pitchFamily="18" charset="0"/>
                        </a:rPr>
                        <m:t>𝑤</m:t>
                      </m:r>
                      <m:r>
                        <a:rPr lang="en-US" sz="3500" i="1">
                          <a:latin typeface="Cambria Math" panose="02040503050406030204" pitchFamily="18" charset="0"/>
                        </a:rPr>
                        <m:t>+</m:t>
                      </m:r>
                      <m:r>
                        <a:rPr lang="en-US" sz="3500" i="1">
                          <a:latin typeface="Cambria Math" panose="02040503050406030204" pitchFamily="18" charset="0"/>
                        </a:rPr>
                        <m:t>𝑏</m:t>
                      </m:r>
                      <m:r>
                        <a:rPr lang="en-US" sz="3500" i="1">
                          <a:latin typeface="Cambria Math" panose="02040503050406030204" pitchFamily="18" charset="0"/>
                        </a:rPr>
                        <m:t> </m:t>
                      </m:r>
                    </m:oMath>
                  </m:oMathPara>
                </a14:m>
                <a:endParaRPr lang="en-US" sz="3500"/>
              </a:p>
              <a:p>
                <a:pPr marL="457200" lvl="1" indent="0">
                  <a:buNone/>
                </a:pPr>
                <a:endParaRPr lang="en-US" sz="3500"/>
              </a:p>
              <a:p>
                <a:pPr marL="0" indent="0">
                  <a:buNone/>
                </a:pPr>
                <a:r>
                  <a:rPr lang="en-US"/>
                  <a:t>Example:</a:t>
                </a:r>
              </a:p>
              <a:p>
                <a:pPr lvl="1">
                  <a:buFont typeface="Courier New" panose="02070309020205020404" pitchFamily="49" charset="0"/>
                  <a:buChar char="o"/>
                </a:pPr>
                <a:r>
                  <a:rPr lang="en-US"/>
                  <a:t> Imagine that you want to identify the price of apartments around SJSU</a:t>
                </a:r>
              </a:p>
              <a:p>
                <a:pPr lvl="1">
                  <a:buFont typeface="Courier New" panose="02070309020205020404" pitchFamily="49" charset="0"/>
                  <a:buChar char="o"/>
                </a:pPr>
                <a:r>
                  <a:rPr lang="en-US"/>
                  <a:t> You think that the size of the apartments is a crucial factor</a:t>
                </a:r>
              </a:p>
              <a:p>
                <a:pPr lvl="1">
                  <a:buFont typeface="Courier New" panose="02070309020205020404" pitchFamily="49" charset="0"/>
                  <a:buChar char="o"/>
                </a:pPr>
                <a:r>
                  <a:rPr lang="en-US"/>
                  <a:t> So, the value </a:t>
                </a:r>
                <a14:m>
                  <m:oMath xmlns:m="http://schemas.openxmlformats.org/officeDocument/2006/math">
                    <m:r>
                      <a:rPr lang="en-US" b="1" i="0" dirty="0" smtClean="0">
                        <a:solidFill>
                          <a:srgbClr val="FF0000"/>
                        </a:solidFill>
                        <a:latin typeface="Cambria Math" panose="02040503050406030204" pitchFamily="18" charset="0"/>
                      </a:rPr>
                      <m:t>𝐱</m:t>
                    </m:r>
                  </m:oMath>
                </a14:m>
                <a:r>
                  <a:rPr lang="en-US"/>
                  <a:t> will represent the size of such apartments</a:t>
                </a:r>
                <a:endParaRPr lang="en-GB"/>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xfrm>
                <a:off x="838200" y="1825625"/>
                <a:ext cx="10864174" cy="4351338"/>
              </a:xfrm>
              <a:blipFill>
                <a:blip r:embed="rId2"/>
                <a:stretch>
                  <a:fillRect l="-1178"/>
                </a:stretch>
              </a:blipFill>
            </p:spPr>
            <p:txBody>
              <a:bodyPr/>
              <a:lstStyle/>
              <a:p>
                <a:r>
                  <a:rPr lang="en-US">
                    <a:noFill/>
                  </a:rPr>
                  <a:t> </a:t>
                </a:r>
              </a:p>
            </p:txBody>
          </p:sp>
        </mc:Fallback>
      </mc:AlternateContent>
    </p:spTree>
    <p:extLst>
      <p:ext uri="{BB962C8B-B14F-4D97-AF65-F5344CB8AC3E}">
        <p14:creationId xmlns:p14="http://schemas.microsoft.com/office/powerpoint/2010/main" val="283608523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err="1"/>
              <a:t>AdaGrad</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1825624"/>
                <a:ext cx="10515600" cy="4822825"/>
              </a:xfrm>
            </p:spPr>
            <p:txBody>
              <a:bodyPr>
                <a:normAutofit lnSpcReduction="10000"/>
              </a:bodyPr>
              <a:lstStyle/>
              <a:p>
                <a:r>
                  <a:rPr lang="en-US"/>
                  <a:t>AdaGrad dynamically varies the learning rate at each update and for every weight individually</a:t>
                </a:r>
              </a:p>
              <a:p>
                <a:pPr marL="457200" lvl="1" indent="0">
                  <a:buNone/>
                </a:pPr>
                <a:r>
                  <a:rPr lang="en-US"/>
                  <a:t>The original rule was: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𝜂</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oMath>
                  </m:oMathPara>
                </a14:m>
                <a:endParaRPr lang="en-GB"/>
              </a:p>
              <a:p>
                <a:pPr marL="0" indent="0">
                  <a:buNone/>
                </a:pPr>
                <a:endParaRPr lang="en-GB"/>
              </a:p>
              <a:p>
                <a:pPr marL="457200" lvl="1" indent="0">
                  <a:buNone/>
                </a:pPr>
                <a:r>
                  <a:rPr lang="en-GB"/>
                  <a:t>That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𝜂</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m:oMathPara>
                </a14:m>
                <a:endParaRPr lang="en-GB"/>
              </a:p>
              <a:p>
                <a:pPr marL="0" indent="0">
                  <a:buNone/>
                </a:pPr>
                <a:endParaRPr lang="en-GB"/>
              </a:p>
              <a:p>
                <a:pPr marL="0" indent="0">
                  <a:buNone/>
                </a:pPr>
                <a:endParaRPr lang="en-GB"/>
              </a:p>
              <a:p>
                <a:pPr marL="0" indent="0">
                  <a:buNone/>
                </a:pPr>
                <a:endParaRPr lang="en-GB" sz="600"/>
              </a:p>
              <a:p>
                <a:pPr marL="457200" lvl="1" indent="0">
                  <a:buNone/>
                </a:pPr>
                <a:r>
                  <a:rPr lang="en-GB"/>
                  <a:t>The change is equal to the partial derivative of the Loss with respect to w</a:t>
                </a:r>
              </a:p>
              <a:p>
                <a:endParaRPr lang="en-GB"/>
              </a:p>
              <a:p>
                <a:endParaRPr lang="en-GB"/>
              </a:p>
            </p:txBody>
          </p:sp>
        </mc:Choice>
        <mc:Fallback>
          <p:sp>
            <p:nvSpPr>
              <p:cNvPr id="7" name="Content Placeholder 6">
                <a:extLst>
                  <a:ext uri="{FF2B5EF4-FFF2-40B4-BE49-F238E27FC236}">
                    <a16:creationId xmlns:a16="http://schemas.microsoft.com/office/drawing/2014/main" id="{363FC711-8D7E-4F47-8852-8627AA4BB165}"/>
                  </a:ext>
                </a:extLst>
              </p:cNvPr>
              <p:cNvSpPr>
                <a:spLocks noGrp="1" noRot="1" noChangeAspect="1" noMove="1" noResize="1" noEditPoints="1" noAdjustHandles="1" noChangeArrowheads="1" noChangeShapeType="1" noTextEdit="1"/>
              </p:cNvSpPr>
              <p:nvPr>
                <p:ph idx="1"/>
              </p:nvPr>
            </p:nvSpPr>
            <p:spPr>
              <a:xfrm>
                <a:off x="838200" y="1825624"/>
                <a:ext cx="10515600" cy="4822825"/>
              </a:xfrm>
              <a:blipFill>
                <a:blip r:embed="rId2"/>
                <a:stretch>
                  <a:fillRect l="-1043" t="-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C864141-5CBB-4255-838F-EAD01E2DF1DB}"/>
                  </a:ext>
                </a:extLst>
              </p:cNvPr>
              <p:cNvSpPr/>
              <p:nvPr/>
            </p:nvSpPr>
            <p:spPr>
              <a:xfrm>
                <a:off x="4703535" y="4957817"/>
                <a:ext cx="2784930"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𝒘</m:t>
                      </m:r>
                      <m:r>
                        <a:rPr lang="en-US" sz="2800" b="1" i="1">
                          <a:latin typeface="Cambria Math" panose="02040503050406030204" pitchFamily="18" charset="0"/>
                        </a:rPr>
                        <m:t>=−</m:t>
                      </m:r>
                      <m:r>
                        <a:rPr lang="en-US" sz="2800" b="1" i="1">
                          <a:latin typeface="Cambria Math" panose="02040503050406030204" pitchFamily="18" charset="0"/>
                        </a:rPr>
                        <m:t>𝜼</m:t>
                      </m:r>
                      <m:f>
                        <m:fPr>
                          <m:ctrlPr>
                            <a:rPr lang="en-US" sz="2800" b="1" i="1">
                              <a:latin typeface="Cambria Math" panose="02040503050406030204" pitchFamily="18" charset="0"/>
                              <a:ea typeface="Cambria Math" panose="02040503050406030204" pitchFamily="18" charset="0"/>
                            </a:rPr>
                          </m:ctrlPr>
                        </m:fPr>
                        <m:num>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𝑳</m:t>
                          </m:r>
                        </m:num>
                        <m:den>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𝒘</m:t>
                          </m:r>
                        </m:den>
                      </m:f>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𝒕</m:t>
                      </m:r>
                      <m:r>
                        <a:rPr lang="en-US" sz="2800" b="1" i="1">
                          <a:latin typeface="Cambria Math" panose="02040503050406030204" pitchFamily="18" charset="0"/>
                          <a:ea typeface="Cambria Math" panose="02040503050406030204" pitchFamily="18" charset="0"/>
                        </a:rPr>
                        <m:t>)</m:t>
                      </m:r>
                    </m:oMath>
                  </m:oMathPara>
                </a14:m>
                <a:endParaRPr lang="en-GB" sz="2800" b="1"/>
              </a:p>
            </p:txBody>
          </p:sp>
        </mc:Choice>
        <mc:Fallback>
          <p:sp>
            <p:nvSpPr>
              <p:cNvPr id="3" name="Rectangle 2">
                <a:extLst>
                  <a:ext uri="{FF2B5EF4-FFF2-40B4-BE49-F238E27FC236}">
                    <a16:creationId xmlns:a16="http://schemas.microsoft.com/office/drawing/2014/main" id="{9C864141-5CBB-4255-838F-EAD01E2DF1DB}"/>
                  </a:ext>
                </a:extLst>
              </p:cNvPr>
              <p:cNvSpPr>
                <a:spLocks noRot="1" noChangeAspect="1" noMove="1" noResize="1" noEditPoints="1" noAdjustHandles="1" noChangeArrowheads="1" noChangeShapeType="1" noTextEdit="1"/>
              </p:cNvSpPr>
              <p:nvPr/>
            </p:nvSpPr>
            <p:spPr>
              <a:xfrm>
                <a:off x="4703535" y="4957817"/>
                <a:ext cx="2784930" cy="91159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40693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err="1"/>
              <a:t>AdaGrad</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2790825"/>
                <a:ext cx="10515600" cy="3857624"/>
              </a:xfrm>
            </p:spPr>
            <p:txBody>
              <a:bodyPr>
                <a:normAutofit/>
              </a:bodyPr>
              <a:lstStyle/>
              <a:p>
                <a:r>
                  <a:rPr lang="en-US"/>
                  <a:t>The </a:t>
                </a:r>
                <a:r>
                  <a:rPr lang="en-US" b="1"/>
                  <a:t>Adaptive Gradient </a:t>
                </a:r>
                <a:r>
                  <a:rPr lang="en-US"/>
                  <a:t>expression is in a way similar:</a:t>
                </a:r>
              </a:p>
              <a:p>
                <a:endParaRPr lang="en-US"/>
              </a:p>
              <a:p>
                <a:pPr marL="0" indent="0">
                  <a:buNone/>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a:latin typeface="Cambria Math" panose="02040503050406030204" pitchFamily="18" charset="0"/>
                        </a:rPr>
                        <m:t>=−</m:t>
                      </m:r>
                      <m:f>
                        <m:fPr>
                          <m:ctrlPr>
                            <a:rPr lang="en-US" i="1" smtClean="0">
                              <a:latin typeface="Cambria Math" panose="02040503050406030204" pitchFamily="18" charset="0"/>
                            </a:rPr>
                          </m:ctrlPr>
                        </m:fPr>
                        <m:num>
                          <m:r>
                            <a:rPr lang="en-US" b="0" i="1">
                              <a:latin typeface="Cambria Math" panose="02040503050406030204" pitchFamily="18" charset="0"/>
                            </a:rPr>
                            <m:t>𝜂</m:t>
                          </m:r>
                        </m:num>
                        <m:den>
                          <m:rad>
                            <m:radPr>
                              <m:degHide m:val="on"/>
                              <m:ctrlPr>
                                <a:rPr lang="en-US" i="1" smtClean="0">
                                  <a:latin typeface="Cambria Math" panose="02040503050406030204" pitchFamily="18" charset="0"/>
                                </a:rPr>
                              </m:ctrlPr>
                            </m:radPr>
                            <m:deg/>
                            <m:e>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𝑡</m:t>
                                  </m:r>
                                </m:e>
                              </m:d>
                            </m:e>
                          </m:ra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𝑤</m:t>
                          </m:r>
                        </m:den>
                      </m:f>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𝑡</m:t>
                      </m:r>
                      <m:r>
                        <a:rPr lang="en-US" b="0" i="1">
                          <a:latin typeface="Cambria Math" panose="02040503050406030204" pitchFamily="18" charset="0"/>
                          <a:ea typeface="Cambria Math" panose="02040503050406030204" pitchFamily="18" charset="0"/>
                        </a:rPr>
                        <m:t>)</m:t>
                      </m:r>
                    </m:oMath>
                  </m:oMathPara>
                </a14:m>
                <a:endParaRPr lang="en-GB"/>
              </a:p>
              <a:p>
                <a:endParaRPr lang="en-GB"/>
              </a:p>
              <a:p>
                <a:endParaRPr lang="en-GB"/>
              </a:p>
            </p:txBody>
          </p:sp>
        </mc:Choice>
        <mc:Fallback>
          <p:sp>
            <p:nvSpPr>
              <p:cNvPr id="7" name="Content Placeholder 6">
                <a:extLst>
                  <a:ext uri="{FF2B5EF4-FFF2-40B4-BE49-F238E27FC236}">
                    <a16:creationId xmlns:a16="http://schemas.microsoft.com/office/drawing/2014/main" id="{363FC711-8D7E-4F47-8852-8627AA4BB165}"/>
                  </a:ext>
                </a:extLst>
              </p:cNvPr>
              <p:cNvSpPr>
                <a:spLocks noGrp="1" noRot="1" noChangeAspect="1" noMove="1" noResize="1" noEditPoints="1" noAdjustHandles="1" noChangeArrowheads="1" noChangeShapeType="1" noTextEdit="1"/>
              </p:cNvSpPr>
              <p:nvPr>
                <p:ph idx="1"/>
              </p:nvPr>
            </p:nvSpPr>
            <p:spPr>
              <a:xfrm>
                <a:off x="838200" y="2790825"/>
                <a:ext cx="10515600" cy="3857624"/>
              </a:xfrm>
              <a:blipFill>
                <a:blip r:embed="rId2"/>
                <a:stretch>
                  <a:fillRect l="-1043" t="-26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C864141-5CBB-4255-838F-EAD01E2DF1DB}"/>
                  </a:ext>
                </a:extLst>
              </p:cNvPr>
              <p:cNvSpPr/>
              <p:nvPr/>
            </p:nvSpPr>
            <p:spPr>
              <a:xfrm>
                <a:off x="4703535" y="1614542"/>
                <a:ext cx="2784930"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𝒘</m:t>
                      </m:r>
                      <m:r>
                        <a:rPr lang="en-US" sz="2800" b="1" i="1">
                          <a:latin typeface="Cambria Math" panose="02040503050406030204" pitchFamily="18" charset="0"/>
                        </a:rPr>
                        <m:t>=−</m:t>
                      </m:r>
                      <m:r>
                        <a:rPr lang="en-US" sz="2800" b="1" i="1">
                          <a:latin typeface="Cambria Math" panose="02040503050406030204" pitchFamily="18" charset="0"/>
                        </a:rPr>
                        <m:t>𝜼</m:t>
                      </m:r>
                      <m:f>
                        <m:fPr>
                          <m:ctrlPr>
                            <a:rPr lang="en-US" sz="2800" b="1" i="1">
                              <a:latin typeface="Cambria Math" panose="02040503050406030204" pitchFamily="18" charset="0"/>
                              <a:ea typeface="Cambria Math" panose="02040503050406030204" pitchFamily="18" charset="0"/>
                            </a:rPr>
                          </m:ctrlPr>
                        </m:fPr>
                        <m:num>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𝑳</m:t>
                          </m:r>
                        </m:num>
                        <m:den>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𝒘</m:t>
                          </m:r>
                        </m:den>
                      </m:f>
                      <m:r>
                        <a:rPr lang="en-US" sz="2800" b="1" i="1">
                          <a:latin typeface="Cambria Math" panose="02040503050406030204" pitchFamily="18" charset="0"/>
                          <a:ea typeface="Cambria Math" panose="02040503050406030204" pitchFamily="18" charset="0"/>
                        </a:rPr>
                        <m:t>(</m:t>
                      </m:r>
                      <m:r>
                        <a:rPr lang="en-US" sz="2800" b="1" i="1">
                          <a:latin typeface="Cambria Math" panose="02040503050406030204" pitchFamily="18" charset="0"/>
                          <a:ea typeface="Cambria Math" panose="02040503050406030204" pitchFamily="18" charset="0"/>
                        </a:rPr>
                        <m:t>𝒕</m:t>
                      </m:r>
                      <m:r>
                        <a:rPr lang="en-US" sz="2800" b="1" i="1">
                          <a:latin typeface="Cambria Math" panose="02040503050406030204" pitchFamily="18" charset="0"/>
                          <a:ea typeface="Cambria Math" panose="02040503050406030204" pitchFamily="18" charset="0"/>
                        </a:rPr>
                        <m:t>)</m:t>
                      </m:r>
                    </m:oMath>
                  </m:oMathPara>
                </a14:m>
                <a:endParaRPr lang="en-GB" sz="2800" b="1"/>
              </a:p>
            </p:txBody>
          </p:sp>
        </mc:Choice>
        <mc:Fallback>
          <p:sp>
            <p:nvSpPr>
              <p:cNvPr id="3" name="Rectangle 2">
                <a:extLst>
                  <a:ext uri="{FF2B5EF4-FFF2-40B4-BE49-F238E27FC236}">
                    <a16:creationId xmlns:a16="http://schemas.microsoft.com/office/drawing/2014/main" id="{9C864141-5CBB-4255-838F-EAD01E2DF1DB}"/>
                  </a:ext>
                </a:extLst>
              </p:cNvPr>
              <p:cNvSpPr>
                <a:spLocks noRot="1" noChangeAspect="1" noMove="1" noResize="1" noEditPoints="1" noAdjustHandles="1" noChangeArrowheads="1" noChangeShapeType="1" noTextEdit="1"/>
              </p:cNvSpPr>
              <p:nvPr/>
            </p:nvSpPr>
            <p:spPr>
              <a:xfrm>
                <a:off x="4703535" y="1614542"/>
                <a:ext cx="2784930" cy="911596"/>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7E8225B-32C0-486A-AF6A-A0FB01EC451A}"/>
              </a:ext>
            </a:extLst>
          </p:cNvPr>
          <p:cNvSpPr txBox="1"/>
          <p:nvPr/>
        </p:nvSpPr>
        <p:spPr>
          <a:xfrm>
            <a:off x="1419224" y="5467350"/>
            <a:ext cx="360997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The index </a:t>
            </a:r>
            <a:r>
              <a:rPr lang="en-US" b="1" err="1">
                <a:solidFill>
                  <a:srgbClr val="FF0000"/>
                </a:solidFill>
              </a:rPr>
              <a:t>i</a:t>
            </a:r>
            <a:r>
              <a:rPr lang="en-US"/>
              <a:t> indicates that the update rule is individual for each weight </a:t>
            </a:r>
            <a:endParaRPr lang="en-GB"/>
          </a:p>
        </p:txBody>
      </p:sp>
      <p:cxnSp>
        <p:nvCxnSpPr>
          <p:cNvPr id="6" name="Straight Arrow Connector 5">
            <a:extLst>
              <a:ext uri="{FF2B5EF4-FFF2-40B4-BE49-F238E27FC236}">
                <a16:creationId xmlns:a16="http://schemas.microsoft.com/office/drawing/2014/main" id="{818F990B-D7E2-42A5-851E-D4F9C65380D0}"/>
              </a:ext>
            </a:extLst>
          </p:cNvPr>
          <p:cNvCxnSpPr>
            <a:stCxn id="4" idx="0"/>
          </p:cNvCxnSpPr>
          <p:nvPr/>
        </p:nvCxnSpPr>
        <p:spPr>
          <a:xfrm flipV="1">
            <a:off x="3224212" y="4352925"/>
            <a:ext cx="928688" cy="1114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87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err="1"/>
              <a:t>AdaGrad</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1819275"/>
                <a:ext cx="10515600" cy="48291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𝒘</m:t>
                          </m:r>
                        </m:e>
                        <m:sub>
                          <m:r>
                            <a:rPr lang="en-US" b="1" i="1" smtClean="0">
                              <a:latin typeface="Cambria Math" panose="02040503050406030204" pitchFamily="18" charset="0"/>
                              <a:ea typeface="Cambria Math" panose="02040503050406030204" pitchFamily="18" charset="0"/>
                            </a:rPr>
                            <m:t>𝒊</m:t>
                          </m:r>
                        </m:sub>
                      </m:sSub>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𝒕</m:t>
                          </m:r>
                        </m:e>
                      </m:d>
                      <m:r>
                        <a:rPr lang="en-US" b="1" i="1">
                          <a:latin typeface="Cambria Math" panose="02040503050406030204" pitchFamily="18" charset="0"/>
                        </a:rPr>
                        <m:t>=−</m:t>
                      </m:r>
                      <m:f>
                        <m:fPr>
                          <m:ctrlPr>
                            <a:rPr lang="en-US" b="1" i="1" smtClean="0">
                              <a:latin typeface="Cambria Math" panose="02040503050406030204" pitchFamily="18" charset="0"/>
                            </a:rPr>
                          </m:ctrlPr>
                        </m:fPr>
                        <m:num>
                          <m:r>
                            <a:rPr lang="en-US" b="1" i="1">
                              <a:latin typeface="Cambria Math" panose="02040503050406030204" pitchFamily="18" charset="0"/>
                            </a:rPr>
                            <m:t>𝜼</m:t>
                          </m:r>
                        </m:num>
                        <m:den>
                          <m:rad>
                            <m:radPr>
                              <m:degHide m:val="on"/>
                              <m:ctrlPr>
                                <a:rPr lang="en-US" b="1" i="1" smtClean="0">
                                  <a:latin typeface="Cambria Math" panose="02040503050406030204" pitchFamily="18" charset="0"/>
                                </a:rPr>
                              </m:ctrlPr>
                            </m:radPr>
                            <m:deg/>
                            <m:e>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r>
                                    <a:rPr lang="en-US" b="1" i="1" smtClean="0">
                                      <a:latin typeface="Cambria Math" panose="02040503050406030204" pitchFamily="18" charset="0"/>
                                    </a:rPr>
                                    <m:t>𝒊</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e>
                          </m:rad>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den>
                      </m:f>
                      <m:r>
                        <a:rPr lang="en-US" b="1" i="1" smtClean="0">
                          <a:latin typeface="Cambria Math" panose="02040503050406030204" pitchFamily="18" charset="0"/>
                        </a:rPr>
                        <m:t>∗</m:t>
                      </m:r>
                      <m:f>
                        <m:fPr>
                          <m:ctrlPr>
                            <a:rPr lang="en-US" b="1"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𝑳</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den>
                      </m:f>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r>
                        <a:rPr lang="en-US" b="1" i="1">
                          <a:latin typeface="Cambria Math" panose="02040503050406030204" pitchFamily="18" charset="0"/>
                          <a:ea typeface="Cambria Math" panose="02040503050406030204" pitchFamily="18" charset="0"/>
                        </a:rPr>
                        <m:t>)</m:t>
                      </m:r>
                    </m:oMath>
                  </m:oMathPara>
                </a14:m>
                <a:endParaRPr lang="en-GB" b="1"/>
              </a:p>
              <a:p>
                <a:pPr marL="0" indent="0">
                  <a:buNone/>
                </a:pPr>
                <a:r>
                  <a:rPr lang="en-GB"/>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GB"/>
                  <a:t> is: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e>
                        <m:sup>
                          <m:r>
                            <a:rPr lang="en-US" b="0" i="1" smtClean="0">
                              <a:latin typeface="Cambria Math" panose="02040503050406030204" pitchFamily="18" charset="0"/>
                              <a:ea typeface="Cambria Math" panose="02040503050406030204" pitchFamily="18" charset="0"/>
                            </a:rPr>
                            <m:t>2</m:t>
                          </m:r>
                        </m:sup>
                      </m:sSup>
                    </m:oMath>
                  </m:oMathPara>
                </a14:m>
                <a:endParaRPr lang="en-US" b="0">
                  <a:ea typeface="Cambria Math" panose="02040503050406030204" pitchFamily="18" charset="0"/>
                </a:endParaRPr>
              </a:p>
              <a:p>
                <a:pPr marL="0" indent="0">
                  <a:buNone/>
                </a:pPr>
                <a:endParaRPr lang="en-US" sz="700" b="0">
                  <a:ea typeface="Cambria Math" panose="02040503050406030204" pitchFamily="18" charset="0"/>
                </a:endParaRPr>
              </a:p>
              <a:p>
                <a:pPr marL="457200" lvl="1" indent="0">
                  <a:buNone/>
                </a:pPr>
                <a:r>
                  <a:rPr lang="en-GB"/>
                  <a:t>with beginning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GB"/>
              </a:p>
              <a:p>
                <a:pPr marL="0" indent="0">
                  <a:buNone/>
                </a:pPr>
                <a:endParaRPr lang="en-GB"/>
              </a:p>
              <a:p>
                <a:r>
                  <a:rPr lang="en-GB"/>
                  <a:t>Note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GB"/>
                  <a:t> is a </a:t>
                </a:r>
                <a:r>
                  <a:rPr lang="en-GB" b="1">
                    <a:solidFill>
                      <a:srgbClr val="7030A0"/>
                    </a:solidFill>
                  </a:rPr>
                  <a:t>monotonous increasing function</a:t>
                </a:r>
              </a:p>
              <a:p>
                <a:pPr marL="457200" lvl="1" indent="0">
                  <a:buNone/>
                </a:pPr>
                <a:r>
                  <a:rPr lang="en-GB"/>
                  <a:t>It would constantly increase</a:t>
                </a:r>
              </a:p>
              <a:p>
                <a:endParaRPr lang="en-GB"/>
              </a:p>
              <a:p>
                <a:endParaRPr lang="en-GB"/>
              </a:p>
            </p:txBody>
          </p:sp>
        </mc:Choice>
        <mc:Fallback>
          <p:sp>
            <p:nvSpPr>
              <p:cNvPr id="7" name="Content Placeholder 6">
                <a:extLst>
                  <a:ext uri="{FF2B5EF4-FFF2-40B4-BE49-F238E27FC236}">
                    <a16:creationId xmlns:a16="http://schemas.microsoft.com/office/drawing/2014/main" id="{363FC711-8D7E-4F47-8852-8627AA4BB165}"/>
                  </a:ext>
                </a:extLst>
              </p:cNvPr>
              <p:cNvSpPr>
                <a:spLocks noGrp="1" noRot="1" noChangeAspect="1" noMove="1" noResize="1" noEditPoints="1" noAdjustHandles="1" noChangeArrowheads="1" noChangeShapeType="1" noTextEdit="1"/>
              </p:cNvSpPr>
              <p:nvPr>
                <p:ph idx="1"/>
              </p:nvPr>
            </p:nvSpPr>
            <p:spPr>
              <a:xfrm>
                <a:off x="838200" y="1819275"/>
                <a:ext cx="10515600" cy="4829174"/>
              </a:xfrm>
              <a:blipFill>
                <a:blip r:embed="rId2"/>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1052377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err="1"/>
              <a:t>AdaGrad</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1819275"/>
                <a:ext cx="10515600" cy="48291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𝒘</m:t>
                          </m:r>
                        </m:e>
                        <m:sub>
                          <m:r>
                            <a:rPr lang="en-US" b="1" i="1" smtClean="0">
                              <a:latin typeface="Cambria Math" panose="02040503050406030204" pitchFamily="18" charset="0"/>
                              <a:ea typeface="Cambria Math" panose="02040503050406030204" pitchFamily="18" charset="0"/>
                            </a:rPr>
                            <m:t>𝒊</m:t>
                          </m:r>
                        </m:sub>
                      </m:sSub>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𝒕</m:t>
                          </m:r>
                        </m:e>
                      </m:d>
                      <m:r>
                        <a:rPr lang="en-US" b="1" i="1">
                          <a:latin typeface="Cambria Math" panose="02040503050406030204" pitchFamily="18" charset="0"/>
                        </a:rPr>
                        <m:t>=−</m:t>
                      </m:r>
                      <m:f>
                        <m:fPr>
                          <m:ctrlPr>
                            <a:rPr lang="en-US" b="1" i="1" smtClean="0">
                              <a:latin typeface="Cambria Math" panose="02040503050406030204" pitchFamily="18" charset="0"/>
                            </a:rPr>
                          </m:ctrlPr>
                        </m:fPr>
                        <m:num>
                          <m:r>
                            <a:rPr lang="en-US" b="1" i="1">
                              <a:latin typeface="Cambria Math" panose="02040503050406030204" pitchFamily="18" charset="0"/>
                            </a:rPr>
                            <m:t>𝜼</m:t>
                          </m:r>
                        </m:num>
                        <m:den>
                          <m:rad>
                            <m:radPr>
                              <m:degHide m:val="on"/>
                              <m:ctrlPr>
                                <a:rPr lang="en-US" b="1" i="1" smtClean="0">
                                  <a:latin typeface="Cambria Math" panose="02040503050406030204" pitchFamily="18" charset="0"/>
                                </a:rPr>
                              </m:ctrlPr>
                            </m:radPr>
                            <m:deg/>
                            <m:e>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r>
                                    <a:rPr lang="en-US" b="1" i="1" smtClean="0">
                                      <a:latin typeface="Cambria Math" panose="02040503050406030204" pitchFamily="18" charset="0"/>
                                    </a:rPr>
                                    <m:t>𝒊</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e>
                          </m:rad>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den>
                      </m:f>
                      <m:r>
                        <a:rPr lang="en-US" b="1" i="1" smtClean="0">
                          <a:latin typeface="Cambria Math" panose="02040503050406030204" pitchFamily="18" charset="0"/>
                        </a:rPr>
                        <m:t>∗</m:t>
                      </m:r>
                      <m:f>
                        <m:fPr>
                          <m:ctrlPr>
                            <a:rPr lang="en-US" b="1"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𝑳</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den>
                      </m:f>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r>
                        <a:rPr lang="en-US" b="1" i="1">
                          <a:latin typeface="Cambria Math" panose="02040503050406030204" pitchFamily="18" charset="0"/>
                          <a:ea typeface="Cambria Math" panose="02040503050406030204" pitchFamily="18" charset="0"/>
                        </a:rPr>
                        <m:t>)</m:t>
                      </m:r>
                    </m:oMath>
                  </m:oMathPara>
                </a14:m>
                <a:endParaRPr lang="en-GB" b="1"/>
              </a:p>
              <a:p>
                <a:pPr marL="0" indent="0">
                  <a:buNone/>
                </a:pPr>
                <a:r>
                  <a:rPr lang="en-GB"/>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GB"/>
                  <a:t> is: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d>
                        </m:e>
                        <m:sup>
                          <m:r>
                            <a:rPr lang="en-US" b="0" i="1" smtClean="0">
                              <a:latin typeface="Cambria Math" panose="02040503050406030204" pitchFamily="18" charset="0"/>
                              <a:ea typeface="Cambria Math" panose="02040503050406030204" pitchFamily="18" charset="0"/>
                            </a:rPr>
                            <m:t>2</m:t>
                          </m:r>
                        </m:sup>
                      </m:sSup>
                    </m:oMath>
                  </m:oMathPara>
                </a14:m>
                <a:endParaRPr lang="en-US" b="0">
                  <a:ea typeface="Cambria Math" panose="02040503050406030204" pitchFamily="18" charset="0"/>
                </a:endParaRPr>
              </a:p>
              <a:p>
                <a:pPr marL="0" indent="0">
                  <a:buNone/>
                </a:pPr>
                <a:endParaRPr lang="en-US" sz="700" b="0">
                  <a:ea typeface="Cambria Math" panose="02040503050406030204" pitchFamily="18" charset="0"/>
                </a:endParaRPr>
              </a:p>
              <a:p>
                <a:pPr marL="457200" lvl="1" indent="0">
                  <a:buNone/>
                </a:pPr>
                <a:r>
                  <a:rPr lang="en-GB"/>
                  <a:t>with beginning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a14:m>
                <a:endParaRPr lang="en-GB"/>
              </a:p>
              <a:p>
                <a:pPr marL="0" indent="0">
                  <a:buNone/>
                </a:pPr>
                <a:endParaRPr lang="en-GB"/>
              </a:p>
              <a:p>
                <a:r>
                  <a:rPr lang="en-GB"/>
                  <a:t>Note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GB"/>
                  <a:t> is a </a:t>
                </a:r>
                <a:r>
                  <a:rPr lang="en-GB" b="1">
                    <a:solidFill>
                      <a:srgbClr val="7030A0"/>
                    </a:solidFill>
                  </a:rPr>
                  <a:t>monotonous increasing function</a:t>
                </a:r>
              </a:p>
              <a:p>
                <a:pPr marL="457200" lvl="1" indent="0">
                  <a:buNone/>
                </a:pPr>
                <a:r>
                  <a:rPr lang="en-GB"/>
                  <a:t>It would constantly increase</a:t>
                </a:r>
              </a:p>
              <a:p>
                <a:endParaRPr lang="en-GB"/>
              </a:p>
              <a:p>
                <a:endParaRPr lang="en-GB"/>
              </a:p>
            </p:txBody>
          </p:sp>
        </mc:Choice>
        <mc:Fallback>
          <p:sp>
            <p:nvSpPr>
              <p:cNvPr id="7" name="Content Placeholder 6">
                <a:extLst>
                  <a:ext uri="{FF2B5EF4-FFF2-40B4-BE49-F238E27FC236}">
                    <a16:creationId xmlns:a16="http://schemas.microsoft.com/office/drawing/2014/main" id="{363FC711-8D7E-4F47-8852-8627AA4BB165}"/>
                  </a:ext>
                </a:extLst>
              </p:cNvPr>
              <p:cNvSpPr>
                <a:spLocks noGrp="1" noRot="1" noChangeAspect="1" noMove="1" noResize="1" noEditPoints="1" noAdjustHandles="1" noChangeArrowheads="1" noChangeShapeType="1" noTextEdit="1"/>
              </p:cNvSpPr>
              <p:nvPr>
                <p:ph idx="1"/>
              </p:nvPr>
            </p:nvSpPr>
            <p:spPr>
              <a:xfrm>
                <a:off x="838200" y="1819275"/>
                <a:ext cx="10515600" cy="4829174"/>
              </a:xfrm>
              <a:blipFill>
                <a:blip r:embed="rId2"/>
                <a:stretch>
                  <a:fillRect l="-1217"/>
                </a:stretch>
              </a:blipFill>
            </p:spPr>
            <p:txBody>
              <a:bodyPr/>
              <a:lstStyle/>
              <a:p>
                <a:r>
                  <a:rPr lang="en-US">
                    <a:noFill/>
                  </a:rPr>
                  <a:t> </a:t>
                </a:r>
              </a:p>
            </p:txBody>
          </p:sp>
        </mc:Fallback>
      </mc:AlternateContent>
      <p:sp>
        <p:nvSpPr>
          <p:cNvPr id="3" name="Arrow: Curved Up 2">
            <a:extLst>
              <a:ext uri="{FF2B5EF4-FFF2-40B4-BE49-F238E27FC236}">
                <a16:creationId xmlns:a16="http://schemas.microsoft.com/office/drawing/2014/main" id="{D23ED0B2-F53D-4C5B-940F-0107715FF638}"/>
              </a:ext>
            </a:extLst>
          </p:cNvPr>
          <p:cNvSpPr/>
          <p:nvPr/>
        </p:nvSpPr>
        <p:spPr>
          <a:xfrm rot="16200000">
            <a:off x="8021321" y="2565399"/>
            <a:ext cx="4805678" cy="2824480"/>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Rectangle: Rounded Corners 3">
            <a:extLst>
              <a:ext uri="{FF2B5EF4-FFF2-40B4-BE49-F238E27FC236}">
                <a16:creationId xmlns:a16="http://schemas.microsoft.com/office/drawing/2014/main" id="{10FD0068-5C27-423B-A515-76AD32EBA35E}"/>
              </a:ext>
            </a:extLst>
          </p:cNvPr>
          <p:cNvSpPr/>
          <p:nvPr/>
        </p:nvSpPr>
        <p:spPr>
          <a:xfrm>
            <a:off x="5252720" y="1690688"/>
            <a:ext cx="1910080" cy="120491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47281E3-4DE9-484A-8CD1-B6CFFC2EB019}"/>
              </a:ext>
            </a:extLst>
          </p:cNvPr>
          <p:cNvSpPr txBox="1"/>
          <p:nvPr/>
        </p:nvSpPr>
        <p:spPr>
          <a:xfrm>
            <a:off x="5882640" y="335409"/>
            <a:ext cx="4053840" cy="461665"/>
          </a:xfrm>
          <a:prstGeom prst="rect">
            <a:avLst/>
          </a:prstGeom>
          <a:noFill/>
        </p:spPr>
        <p:txBody>
          <a:bodyPr wrap="square" rtlCol="0">
            <a:spAutoFit/>
          </a:bodyPr>
          <a:lstStyle/>
          <a:p>
            <a:r>
              <a:rPr lang="en-US" sz="2400"/>
              <a:t>This is </a:t>
            </a:r>
            <a:r>
              <a:rPr lang="en-US" sz="2400" b="1">
                <a:solidFill>
                  <a:srgbClr val="7030A0"/>
                </a:solidFill>
              </a:rPr>
              <a:t>monotonous </a:t>
            </a:r>
            <a:r>
              <a:rPr lang="en-US" sz="2400" b="1" u="sng">
                <a:solidFill>
                  <a:srgbClr val="7030A0"/>
                </a:solidFill>
              </a:rPr>
              <a:t>decreasing</a:t>
            </a:r>
            <a:endParaRPr lang="en-GB" sz="2400" b="1" u="sng">
              <a:solidFill>
                <a:srgbClr val="7030A0"/>
              </a:solidFill>
            </a:endParaRPr>
          </a:p>
        </p:txBody>
      </p:sp>
      <p:cxnSp>
        <p:nvCxnSpPr>
          <p:cNvPr id="8" name="Straight Arrow Connector 7">
            <a:extLst>
              <a:ext uri="{FF2B5EF4-FFF2-40B4-BE49-F238E27FC236}">
                <a16:creationId xmlns:a16="http://schemas.microsoft.com/office/drawing/2014/main" id="{D7C6D994-DAD5-4BF4-AC3B-0FA0C10AA31C}"/>
              </a:ext>
            </a:extLst>
          </p:cNvPr>
          <p:cNvCxnSpPr>
            <a:stCxn id="5" idx="2"/>
          </p:cNvCxnSpPr>
          <p:nvPr/>
        </p:nvCxnSpPr>
        <p:spPr>
          <a:xfrm flipH="1">
            <a:off x="7162800" y="797074"/>
            <a:ext cx="746760" cy="77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341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err="1"/>
              <a:t>AdaGrad</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1819275"/>
                <a:ext cx="10515600" cy="4829174"/>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𝒘</m:t>
                          </m:r>
                        </m:e>
                        <m:sub>
                          <m:r>
                            <a:rPr lang="en-US" b="1" i="1" smtClean="0">
                              <a:latin typeface="Cambria Math" panose="02040503050406030204" pitchFamily="18" charset="0"/>
                              <a:ea typeface="Cambria Math" panose="02040503050406030204" pitchFamily="18" charset="0"/>
                            </a:rPr>
                            <m:t>𝒊</m:t>
                          </m:r>
                        </m:sub>
                      </m:sSub>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𝒕</m:t>
                          </m:r>
                        </m:e>
                      </m:d>
                      <m:r>
                        <a:rPr lang="en-US" b="1" i="1">
                          <a:latin typeface="Cambria Math" panose="02040503050406030204" pitchFamily="18" charset="0"/>
                        </a:rPr>
                        <m:t>=−</m:t>
                      </m:r>
                      <m:f>
                        <m:fPr>
                          <m:ctrlPr>
                            <a:rPr lang="en-US" b="1" i="1" smtClean="0">
                              <a:latin typeface="Cambria Math" panose="02040503050406030204" pitchFamily="18" charset="0"/>
                            </a:rPr>
                          </m:ctrlPr>
                        </m:fPr>
                        <m:num>
                          <m:r>
                            <a:rPr lang="en-US" b="1" i="1">
                              <a:latin typeface="Cambria Math" panose="02040503050406030204" pitchFamily="18" charset="0"/>
                            </a:rPr>
                            <m:t>𝜼</m:t>
                          </m:r>
                        </m:num>
                        <m:den>
                          <m:rad>
                            <m:radPr>
                              <m:degHide m:val="on"/>
                              <m:ctrlPr>
                                <a:rPr lang="en-US" b="1" i="1" smtClean="0">
                                  <a:latin typeface="Cambria Math" panose="02040503050406030204" pitchFamily="18" charset="0"/>
                                </a:rPr>
                              </m:ctrlPr>
                            </m:radPr>
                            <m:deg/>
                            <m:e>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r>
                                    <a:rPr lang="en-US" b="1" i="1" smtClean="0">
                                      <a:latin typeface="Cambria Math" panose="02040503050406030204" pitchFamily="18" charset="0"/>
                                    </a:rPr>
                                    <m:t>𝒊</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e>
                          </m:rad>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den>
                      </m:f>
                      <m:r>
                        <a:rPr lang="en-US" b="1" i="1" smtClean="0">
                          <a:latin typeface="Cambria Math" panose="02040503050406030204" pitchFamily="18" charset="0"/>
                        </a:rPr>
                        <m:t>∗</m:t>
                      </m:r>
                      <m:f>
                        <m:fPr>
                          <m:ctrlPr>
                            <a:rPr lang="en-US" b="1"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𝑳</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den>
                      </m:f>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r>
                        <a:rPr lang="en-US" b="1" i="1">
                          <a:latin typeface="Cambria Math" panose="02040503050406030204" pitchFamily="18" charset="0"/>
                          <a:ea typeface="Cambria Math" panose="02040503050406030204" pitchFamily="18" charset="0"/>
                        </a:rPr>
                        <m:t>)</m:t>
                      </m:r>
                    </m:oMath>
                  </m:oMathPara>
                </a14:m>
                <a:endParaRPr lang="en-GB" b="1"/>
              </a:p>
              <a:p>
                <a:pPr marL="0" indent="0">
                  <a:buNone/>
                </a:pPr>
                <a:endParaRPr lang="en-GB"/>
              </a:p>
              <a:p>
                <a:pPr marL="0" indent="0">
                  <a:buNone/>
                </a:pPr>
                <a:r>
                  <a:rPr lang="en-US"/>
                  <a:t>The value </a:t>
                </a:r>
                <a14:m>
                  <m:oMath xmlns:m="http://schemas.openxmlformats.org/officeDocument/2006/math">
                    <m:r>
                      <a:rPr lang="en-US" b="1" i="0" smtClean="0">
                        <a:solidFill>
                          <a:srgbClr val="FF0000"/>
                        </a:solidFill>
                        <a:latin typeface="Cambria Math" panose="02040503050406030204" pitchFamily="18" charset="0"/>
                      </a:rPr>
                      <m:t>𝛜</m:t>
                    </m:r>
                  </m:oMath>
                </a14:m>
                <a:r>
                  <a:rPr lang="en-GB"/>
                  <a:t> is a small number that </a:t>
                </a:r>
                <a:r>
                  <a:rPr lang="en-GB">
                    <a:solidFill>
                      <a:schemeClr val="accent2"/>
                    </a:solidFill>
                  </a:rPr>
                  <a:t>avoid a division by 0 </a:t>
                </a:r>
                <a:r>
                  <a:rPr lang="en-GB"/>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GB"/>
                  <a:t> is zero</a:t>
                </a:r>
              </a:p>
              <a:p>
                <a:pPr marL="0" indent="0">
                  <a:buNone/>
                </a:pPr>
                <a:endParaRPr lang="en-GB"/>
              </a:p>
              <a:p>
                <a:r>
                  <a:rPr lang="en-GB"/>
                  <a:t>This learning rate scheduler </a:t>
                </a:r>
                <a:r>
                  <a:rPr lang="en-GB">
                    <a:solidFill>
                      <a:srgbClr val="7030A0"/>
                    </a:solidFill>
                  </a:rPr>
                  <a:t>is adaptive because </a:t>
                </a:r>
                <a:r>
                  <a:rPr lang="en-US">
                    <a:solidFill>
                      <a:srgbClr val="7030A0"/>
                    </a:solidFill>
                  </a:rPr>
                  <a:t>is based on the training itself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a:t> depends on the Loss</a:t>
                </a:r>
              </a:p>
              <a:p>
                <a:pPr marL="457200" lvl="1" indent="0">
                  <a:buNone/>
                </a:pPr>
                <a:endParaRPr lang="en-US"/>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sub>
                                  </m:sSub>
                                </m:den>
                              </m:f>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e>
                          </m:d>
                        </m:e>
                        <m:sup>
                          <m:r>
                            <a:rPr lang="en-US" i="1">
                              <a:latin typeface="Cambria Math" panose="02040503050406030204" pitchFamily="18" charset="0"/>
                              <a:ea typeface="Cambria Math" panose="02040503050406030204" pitchFamily="18" charset="0"/>
                            </a:rPr>
                            <m:t>2</m:t>
                          </m:r>
                        </m:sup>
                      </m:sSup>
                    </m:oMath>
                  </m:oMathPara>
                </a14:m>
                <a:endParaRPr lang="en-US"/>
              </a:p>
              <a:p>
                <a:pPr marL="457200" lvl="1" indent="0">
                  <a:buNone/>
                </a:pPr>
                <a:endParaRPr lang="en-US"/>
              </a:p>
              <a:p>
                <a:endParaRPr lang="en-US"/>
              </a:p>
              <a:p>
                <a:pPr marL="0" indent="0">
                  <a:buNone/>
                </a:pPr>
                <a:endParaRPr lang="en-GB"/>
              </a:p>
              <a:p>
                <a:endParaRPr lang="en-GB"/>
              </a:p>
              <a:p>
                <a:endParaRPr lang="en-GB"/>
              </a:p>
            </p:txBody>
          </p:sp>
        </mc:Choice>
        <mc:Fallback>
          <p:sp>
            <p:nvSpPr>
              <p:cNvPr id="7" name="Content Placeholder 6">
                <a:extLst>
                  <a:ext uri="{FF2B5EF4-FFF2-40B4-BE49-F238E27FC236}">
                    <a16:creationId xmlns:a16="http://schemas.microsoft.com/office/drawing/2014/main" id="{363FC711-8D7E-4F47-8852-8627AA4BB165}"/>
                  </a:ext>
                </a:extLst>
              </p:cNvPr>
              <p:cNvSpPr>
                <a:spLocks noGrp="1" noRot="1" noChangeAspect="1" noMove="1" noResize="1" noEditPoints="1" noAdjustHandles="1" noChangeArrowheads="1" noChangeShapeType="1" noTextEdit="1"/>
              </p:cNvSpPr>
              <p:nvPr>
                <p:ph idx="1"/>
              </p:nvPr>
            </p:nvSpPr>
            <p:spPr>
              <a:xfrm>
                <a:off x="838200" y="1819275"/>
                <a:ext cx="10515600" cy="4829174"/>
              </a:xfrm>
              <a:blipFill>
                <a:blip r:embed="rId3"/>
                <a:stretch>
                  <a:fillRect l="-1217"/>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B5D8A401-9739-42DF-93D1-91EFA62ECF18}"/>
              </a:ext>
            </a:extLst>
          </p:cNvPr>
          <p:cNvSpPr/>
          <p:nvPr/>
        </p:nvSpPr>
        <p:spPr>
          <a:xfrm>
            <a:off x="6451600" y="5541644"/>
            <a:ext cx="1503680" cy="120491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6413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err="1"/>
              <a:t>AdaGrad</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1819275"/>
                <a:ext cx="10515600" cy="48291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𝒘</m:t>
                          </m:r>
                        </m:e>
                        <m:sub>
                          <m:r>
                            <a:rPr lang="en-US" b="1" i="1" smtClean="0">
                              <a:latin typeface="Cambria Math" panose="02040503050406030204" pitchFamily="18" charset="0"/>
                              <a:ea typeface="Cambria Math" panose="02040503050406030204" pitchFamily="18" charset="0"/>
                            </a:rPr>
                            <m:t>𝒊</m:t>
                          </m:r>
                        </m:sub>
                      </m:sSub>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𝒕</m:t>
                          </m:r>
                        </m:e>
                      </m:d>
                      <m:r>
                        <a:rPr lang="en-US" b="1" i="1">
                          <a:latin typeface="Cambria Math" panose="02040503050406030204" pitchFamily="18" charset="0"/>
                        </a:rPr>
                        <m:t>=−</m:t>
                      </m:r>
                      <m:f>
                        <m:fPr>
                          <m:ctrlPr>
                            <a:rPr lang="en-US" b="1" i="1" smtClean="0">
                              <a:latin typeface="Cambria Math" panose="02040503050406030204" pitchFamily="18" charset="0"/>
                            </a:rPr>
                          </m:ctrlPr>
                        </m:fPr>
                        <m:num>
                          <m:r>
                            <a:rPr lang="en-US" b="1" i="1">
                              <a:latin typeface="Cambria Math" panose="02040503050406030204" pitchFamily="18" charset="0"/>
                            </a:rPr>
                            <m:t>𝜼</m:t>
                          </m:r>
                        </m:num>
                        <m:den>
                          <m:rad>
                            <m:radPr>
                              <m:degHide m:val="on"/>
                              <m:ctrlPr>
                                <a:rPr lang="en-US" b="1" i="1" smtClean="0">
                                  <a:latin typeface="Cambria Math" panose="02040503050406030204" pitchFamily="18" charset="0"/>
                                </a:rPr>
                              </m:ctrlPr>
                            </m:radPr>
                            <m:deg/>
                            <m:e>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r>
                                    <a:rPr lang="en-US" b="1" i="1" smtClean="0">
                                      <a:latin typeface="Cambria Math" panose="02040503050406030204" pitchFamily="18" charset="0"/>
                                    </a:rPr>
                                    <m:t>𝒊</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e>
                          </m:rad>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den>
                      </m:f>
                      <m:r>
                        <a:rPr lang="en-US" b="1" i="1" smtClean="0">
                          <a:latin typeface="Cambria Math" panose="02040503050406030204" pitchFamily="18" charset="0"/>
                        </a:rPr>
                        <m:t>∗</m:t>
                      </m:r>
                      <m:f>
                        <m:fPr>
                          <m:ctrlPr>
                            <a:rPr lang="en-US" b="1"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𝑳</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den>
                      </m:f>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r>
                        <a:rPr lang="en-US" b="1" i="1">
                          <a:latin typeface="Cambria Math" panose="02040503050406030204" pitchFamily="18" charset="0"/>
                          <a:ea typeface="Cambria Math" panose="02040503050406030204" pitchFamily="18" charset="0"/>
                        </a:rPr>
                        <m:t>)</m:t>
                      </m:r>
                    </m:oMath>
                  </m:oMathPara>
                </a14:m>
                <a:endParaRPr lang="en-GB" b="1"/>
              </a:p>
              <a:p>
                <a:pPr marL="0" indent="0">
                  <a:buNone/>
                </a:pPr>
                <a:endParaRPr lang="en-GB"/>
              </a:p>
              <a:p>
                <a:pPr marL="457200" lvl="1" indent="0">
                  <a:buNone/>
                </a:pPr>
                <a:endParaRPr lang="en-US"/>
              </a:p>
              <a:p>
                <a:r>
                  <a:rPr lang="en-US"/>
                  <a:t>Also, </a:t>
                </a:r>
                <a:r>
                  <a:rPr lang="en-US">
                    <a:solidFill>
                      <a:srgbClr val="7030A0"/>
                    </a:solidFill>
                  </a:rPr>
                  <a:t>every individual weight </a:t>
                </a:r>
                <a:r>
                  <a:rPr lang="en-US"/>
                  <a:t>in the whole network </a:t>
                </a:r>
                <a:r>
                  <a:rPr lang="en-US">
                    <a:solidFill>
                      <a:srgbClr val="7030A0"/>
                    </a:solidFill>
                  </a:rPr>
                  <a:t>keeps track of its own function</a:t>
                </a:r>
                <a:r>
                  <a:rPr lang="en-US"/>
                  <a:t> to normalize its own steps</a:t>
                </a:r>
              </a:p>
              <a:p>
                <a:pPr marL="457200" lvl="1" indent="0">
                  <a:buNone/>
                </a:pPr>
                <a:r>
                  <a:rPr lang="en-US" u="sng"/>
                  <a:t>The adaptation is per weight</a:t>
                </a:r>
              </a:p>
              <a:p>
                <a:pPr marL="457200" lvl="1" indent="0">
                  <a:buNone/>
                </a:pPr>
                <a:endParaRPr lang="en-US"/>
              </a:p>
              <a:p>
                <a:r>
                  <a:rPr lang="en-US"/>
                  <a:t>It's an important observation because </a:t>
                </a:r>
                <a:r>
                  <a:rPr lang="en-US">
                    <a:solidFill>
                      <a:schemeClr val="accent2"/>
                    </a:solidFill>
                  </a:rPr>
                  <a:t>different weights do not reach their optimal values simultaneously</a:t>
                </a:r>
              </a:p>
              <a:p>
                <a:endParaRPr lang="en-US"/>
              </a:p>
              <a:p>
                <a:pPr marL="0" indent="0">
                  <a:buNone/>
                </a:pPr>
                <a:endParaRPr lang="en-GB"/>
              </a:p>
              <a:p>
                <a:endParaRPr lang="en-GB"/>
              </a:p>
              <a:p>
                <a:endParaRPr lang="en-GB"/>
              </a:p>
            </p:txBody>
          </p:sp>
        </mc:Choice>
        <mc:Fallback>
          <p:sp>
            <p:nvSpPr>
              <p:cNvPr id="7" name="Content Placeholder 6">
                <a:extLst>
                  <a:ext uri="{FF2B5EF4-FFF2-40B4-BE49-F238E27FC236}">
                    <a16:creationId xmlns:a16="http://schemas.microsoft.com/office/drawing/2014/main" id="{363FC711-8D7E-4F47-8852-8627AA4BB165}"/>
                  </a:ext>
                </a:extLst>
              </p:cNvPr>
              <p:cNvSpPr>
                <a:spLocks noGrp="1" noRot="1" noChangeAspect="1" noMove="1" noResize="1" noEditPoints="1" noAdjustHandles="1" noChangeArrowheads="1" noChangeShapeType="1" noTextEdit="1"/>
              </p:cNvSpPr>
              <p:nvPr>
                <p:ph idx="1"/>
              </p:nvPr>
            </p:nvSpPr>
            <p:spPr>
              <a:xfrm>
                <a:off x="838200" y="1819275"/>
                <a:ext cx="10515600" cy="4829174"/>
              </a:xfrm>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3155058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err="1"/>
              <a:t>RMSProp</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1819275"/>
                <a:ext cx="10515600" cy="4829174"/>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𝒘</m:t>
                          </m:r>
                        </m:e>
                        <m:sub>
                          <m:r>
                            <a:rPr lang="en-US" b="1" i="1">
                              <a:latin typeface="Cambria Math" panose="02040503050406030204" pitchFamily="18" charset="0"/>
                              <a:ea typeface="Cambria Math" panose="02040503050406030204" pitchFamily="18" charset="0"/>
                            </a:rPr>
                            <m:t>𝒊</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𝒕</m:t>
                          </m:r>
                        </m:e>
                      </m:d>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𝜼</m:t>
                          </m:r>
                        </m:num>
                        <m:den>
                          <m:rad>
                            <m:radPr>
                              <m:degHide m:val="on"/>
                              <m:ctrlPr>
                                <a:rPr lang="en-US" b="1" i="1">
                                  <a:latin typeface="Cambria Math" panose="02040503050406030204" pitchFamily="18" charset="0"/>
                                </a:rPr>
                              </m:ctrlPr>
                            </m:radPr>
                            <m:deg/>
                            <m:e>
                              <m:sSub>
                                <m:sSubPr>
                                  <m:ctrlPr>
                                    <a:rPr lang="en-US" b="1" i="1">
                                      <a:latin typeface="Cambria Math" panose="02040503050406030204" pitchFamily="18" charset="0"/>
                                    </a:rPr>
                                  </m:ctrlPr>
                                </m:sSubPr>
                                <m:e>
                                  <m:r>
                                    <a:rPr lang="en-US" b="1" i="1">
                                      <a:latin typeface="Cambria Math" panose="02040503050406030204" pitchFamily="18" charset="0"/>
                                    </a:rPr>
                                    <m:t>𝑮</m:t>
                                  </m:r>
                                </m:e>
                                <m:sub>
                                  <m:r>
                                    <a:rPr lang="en-US" b="1" i="1">
                                      <a:latin typeface="Cambria Math" panose="02040503050406030204" pitchFamily="18" charset="0"/>
                                    </a:rPr>
                                    <m:t>𝒊</m:t>
                                  </m:r>
                                </m:sub>
                              </m:sSub>
                              <m:d>
                                <m:dPr>
                                  <m:ctrlPr>
                                    <a:rPr lang="en-US" b="1" i="1">
                                      <a:latin typeface="Cambria Math" panose="02040503050406030204" pitchFamily="18" charset="0"/>
                                    </a:rPr>
                                  </m:ctrlPr>
                                </m:dPr>
                                <m:e>
                                  <m:r>
                                    <a:rPr lang="en-US" b="1" i="1">
                                      <a:latin typeface="Cambria Math" panose="02040503050406030204" pitchFamily="18" charset="0"/>
                                    </a:rPr>
                                    <m:t>𝒕</m:t>
                                  </m:r>
                                </m:e>
                              </m:d>
                            </m:e>
                          </m:rad>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m:t>
                          </m:r>
                        </m:den>
                      </m:f>
                      <m:r>
                        <a:rPr lang="en-US" b="1" i="1">
                          <a:latin typeface="Cambria Math" panose="02040503050406030204" pitchFamily="18" charset="0"/>
                        </a:rPr>
                        <m:t>∗</m:t>
                      </m:r>
                      <m:f>
                        <m:fPr>
                          <m:ctrlPr>
                            <a:rPr lang="en-US" b="1"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𝑳</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den>
                      </m:f>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r>
                        <a:rPr lang="en-US" b="1" i="1">
                          <a:latin typeface="Cambria Math" panose="02040503050406030204" pitchFamily="18" charset="0"/>
                          <a:ea typeface="Cambria Math" panose="02040503050406030204" pitchFamily="18" charset="0"/>
                        </a:rPr>
                        <m:t>)</m:t>
                      </m:r>
                    </m:oMath>
                  </m:oMathPara>
                </a14:m>
                <a:endParaRPr lang="en-GB" b="1"/>
              </a:p>
              <a:p>
                <a:pPr marL="0" indent="0">
                  <a:buNone/>
                </a:pPr>
                <a:endParaRPr lang="en-GB"/>
              </a:p>
              <a:p>
                <a:r>
                  <a:rPr lang="en-US" b="1"/>
                  <a:t>Root Mean Square Propagation </a:t>
                </a:r>
                <a:r>
                  <a:rPr lang="en-US"/>
                  <a:t>has the same update rule as Adaptive Gradient algorithm. However,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GB"/>
                  <a:t> is different, it is an </a:t>
                </a:r>
                <a:r>
                  <a:rPr lang="en-GB">
                    <a:solidFill>
                      <a:srgbClr val="7030A0"/>
                    </a:solidFill>
                  </a:rPr>
                  <a:t>Exponentially Weighted Moving Average</a:t>
                </a:r>
                <a:r>
                  <a:rPr lang="en-GB"/>
                  <a:t> (EWMA):</a:t>
                </a:r>
              </a:p>
              <a:p>
                <a:pPr marL="0" indent="0">
                  <a:buNone/>
                </a:pPr>
                <a:endParaRPr lang="en-GB"/>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𝛽</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oMath>
                  </m:oMathPara>
                </a14:m>
                <a:endParaRPr lang="en-US" b="0"/>
              </a:p>
              <a:p>
                <a:pPr marL="0" indent="0">
                  <a:buNone/>
                </a:pPr>
                <a:endParaRPr lang="en-US" sz="600" b="0"/>
              </a:p>
              <a:p>
                <a:pPr marL="457200" lvl="1" indent="0">
                  <a:buNone/>
                </a:pPr>
                <a:r>
                  <a:rPr lang="en-GB"/>
                  <a:t>with beginning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=0</m:t>
                    </m:r>
                  </m:oMath>
                </a14:m>
                <a:endParaRPr lang="en-GB"/>
              </a:p>
              <a:p>
                <a:pPr marL="0" indent="0">
                  <a:buNone/>
                </a:pPr>
                <a:endParaRPr lang="en-US" b="0"/>
              </a:p>
              <a:p>
                <a:pPr marL="0" indent="0">
                  <a:buNone/>
                </a:pPr>
                <a:endParaRPr lang="en-GB"/>
              </a:p>
              <a:p>
                <a:endParaRPr lang="en-GB"/>
              </a:p>
              <a:p>
                <a:endParaRPr lang="en-GB"/>
              </a:p>
            </p:txBody>
          </p:sp>
        </mc:Choice>
        <mc:Fallback>
          <p:sp>
            <p:nvSpPr>
              <p:cNvPr id="7" name="Content Placeholder 6">
                <a:extLst>
                  <a:ext uri="{FF2B5EF4-FFF2-40B4-BE49-F238E27FC236}">
                    <a16:creationId xmlns:a16="http://schemas.microsoft.com/office/drawing/2014/main" id="{363FC711-8D7E-4F47-8852-8627AA4BB165}"/>
                  </a:ext>
                </a:extLst>
              </p:cNvPr>
              <p:cNvSpPr>
                <a:spLocks noGrp="1" noRot="1" noChangeAspect="1" noMove="1" noResize="1" noEditPoints="1" noAdjustHandles="1" noChangeArrowheads="1" noChangeShapeType="1" noTextEdit="1"/>
              </p:cNvSpPr>
              <p:nvPr>
                <p:ph idx="1"/>
              </p:nvPr>
            </p:nvSpPr>
            <p:spPr>
              <a:xfrm>
                <a:off x="838200" y="1819275"/>
                <a:ext cx="10515600" cy="4829174"/>
              </a:xfrm>
              <a:blipFill>
                <a:blip r:embed="rId2"/>
                <a:stretch>
                  <a:fillRect l="-1043" b="-126"/>
                </a:stretch>
              </a:blipFill>
            </p:spPr>
            <p:txBody>
              <a:bodyPr/>
              <a:lstStyle/>
              <a:p>
                <a:r>
                  <a:rPr lang="en-US">
                    <a:noFill/>
                  </a:rPr>
                  <a:t> </a:t>
                </a:r>
              </a:p>
            </p:txBody>
          </p:sp>
        </mc:Fallback>
      </mc:AlternateContent>
    </p:spTree>
    <p:extLst>
      <p:ext uri="{BB962C8B-B14F-4D97-AF65-F5344CB8AC3E}">
        <p14:creationId xmlns:p14="http://schemas.microsoft.com/office/powerpoint/2010/main" val="4136214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err="1"/>
              <a:t>RMSProp</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1819275"/>
                <a:ext cx="10515600" cy="48291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𝒘</m:t>
                          </m:r>
                        </m:e>
                        <m:sub>
                          <m:r>
                            <a:rPr lang="en-US" b="1" i="1">
                              <a:latin typeface="Cambria Math" panose="02040503050406030204" pitchFamily="18" charset="0"/>
                              <a:ea typeface="Cambria Math" panose="02040503050406030204" pitchFamily="18" charset="0"/>
                            </a:rPr>
                            <m:t>𝒊</m:t>
                          </m:r>
                        </m:sub>
                      </m:sSub>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𝒕</m:t>
                          </m:r>
                        </m:e>
                      </m:d>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𝜼</m:t>
                          </m:r>
                        </m:num>
                        <m:den>
                          <m:rad>
                            <m:radPr>
                              <m:degHide m:val="on"/>
                              <m:ctrlPr>
                                <a:rPr lang="en-US" b="1" i="1">
                                  <a:latin typeface="Cambria Math" panose="02040503050406030204" pitchFamily="18" charset="0"/>
                                </a:rPr>
                              </m:ctrlPr>
                            </m:radPr>
                            <m:deg/>
                            <m:e>
                              <m:sSub>
                                <m:sSubPr>
                                  <m:ctrlPr>
                                    <a:rPr lang="en-US" b="1" i="1">
                                      <a:latin typeface="Cambria Math" panose="02040503050406030204" pitchFamily="18" charset="0"/>
                                    </a:rPr>
                                  </m:ctrlPr>
                                </m:sSubPr>
                                <m:e>
                                  <m:r>
                                    <a:rPr lang="en-US" b="1" i="1">
                                      <a:latin typeface="Cambria Math" panose="02040503050406030204" pitchFamily="18" charset="0"/>
                                    </a:rPr>
                                    <m:t>𝑮</m:t>
                                  </m:r>
                                </m:e>
                                <m:sub>
                                  <m:r>
                                    <a:rPr lang="en-US" b="1" i="1">
                                      <a:latin typeface="Cambria Math" panose="02040503050406030204" pitchFamily="18" charset="0"/>
                                    </a:rPr>
                                    <m:t>𝒊</m:t>
                                  </m:r>
                                </m:sub>
                              </m:sSub>
                              <m:d>
                                <m:dPr>
                                  <m:ctrlPr>
                                    <a:rPr lang="en-US" b="1" i="1">
                                      <a:latin typeface="Cambria Math" panose="02040503050406030204" pitchFamily="18" charset="0"/>
                                    </a:rPr>
                                  </m:ctrlPr>
                                </m:dPr>
                                <m:e>
                                  <m:r>
                                    <a:rPr lang="en-US" b="1" i="1">
                                      <a:latin typeface="Cambria Math" panose="02040503050406030204" pitchFamily="18" charset="0"/>
                                    </a:rPr>
                                    <m:t>𝒕</m:t>
                                  </m:r>
                                </m:e>
                              </m:d>
                            </m:e>
                          </m:rad>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m:t>
                          </m:r>
                        </m:den>
                      </m:f>
                      <m:r>
                        <a:rPr lang="en-US" b="1" i="1">
                          <a:latin typeface="Cambria Math" panose="02040503050406030204" pitchFamily="18" charset="0"/>
                        </a:rPr>
                        <m:t>∗</m:t>
                      </m:r>
                      <m:f>
                        <m:fPr>
                          <m:ctrlPr>
                            <a:rPr lang="en-US" b="1"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𝑳</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den>
                      </m:f>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r>
                        <a:rPr lang="en-US" b="1" i="1">
                          <a:latin typeface="Cambria Math" panose="02040503050406030204" pitchFamily="18" charset="0"/>
                          <a:ea typeface="Cambria Math" panose="02040503050406030204" pitchFamily="18" charset="0"/>
                        </a:rPr>
                        <m:t>)</m:t>
                      </m:r>
                    </m:oMath>
                  </m:oMathPara>
                </a14:m>
                <a:endParaRPr lang="en-GB" b="1"/>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𝛽</m:t>
                          </m:r>
                        </m:e>
                      </m:d>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sup>
                          <m:r>
                            <a:rPr lang="en-US" b="0" i="1" smtClean="0">
                              <a:latin typeface="Cambria Math" panose="02040503050406030204" pitchFamily="18" charset="0"/>
                            </a:rPr>
                            <m:t>2</m:t>
                          </m:r>
                        </m:sup>
                      </m:sSup>
                    </m:oMath>
                  </m:oMathPara>
                </a14:m>
                <a:endParaRPr lang="en-US" b="0"/>
              </a:p>
              <a:p>
                <a:pPr marL="0" indent="0">
                  <a:buNone/>
                </a:pPr>
                <a:endParaRPr lang="en-US" sz="600" b="0"/>
              </a:p>
              <a:p>
                <a:pPr marL="457200" lvl="1" indent="0">
                  <a:buNone/>
                </a:pPr>
                <a:endParaRPr lang="en-US"/>
              </a:p>
              <a:p>
                <a:r>
                  <a:rPr lang="en-US" b="0"/>
                  <a:t>The (other) </a:t>
                </a:r>
                <a:r>
                  <a:rPr lang="en-US" b="0" u="sng"/>
                  <a:t>hyperparameter</a:t>
                </a:r>
                <a:r>
                  <a:rPr lang="en-US" b="0"/>
                  <a:t> </a:t>
                </a:r>
                <a14:m>
                  <m:oMath xmlns:m="http://schemas.openxmlformats.org/officeDocument/2006/math">
                    <m:r>
                      <a:rPr lang="en-US" b="1" i="1" smtClean="0">
                        <a:latin typeface="Cambria Math" panose="02040503050406030204" pitchFamily="18" charset="0"/>
                      </a:rPr>
                      <m:t>𝜷</m:t>
                    </m:r>
                  </m:oMath>
                </a14:m>
                <a:r>
                  <a:rPr lang="en-US" b="0"/>
                  <a:t> is a value in between 0 and 1, that usually is around </a:t>
                </a:r>
                <a14:m>
                  <m:oMath xmlns:m="http://schemas.openxmlformats.org/officeDocument/2006/math">
                    <m:r>
                      <a:rPr lang="en-US" b="0" i="1" dirty="0" smtClean="0">
                        <a:latin typeface="Cambria Math" panose="02040503050406030204" pitchFamily="18" charset="0"/>
                      </a:rPr>
                      <m:t>~0.9</m:t>
                    </m:r>
                  </m:oMath>
                </a14:m>
                <a:endParaRPr lang="en-US" b="0"/>
              </a:p>
              <a:p>
                <a:endParaRPr lang="en-US" b="0"/>
              </a:p>
              <a:p>
                <a:pPr lvl="1">
                  <a:buFont typeface="Wingdings" panose="05000000000000000000" pitchFamily="2" charset="2"/>
                  <a:buChar char="Ø"/>
                </a:pPr>
                <a:r>
                  <a:rPr lang="en-US"/>
                  <a:t> </a:t>
                </a:r>
                <a:r>
                  <a:rPr lang="en-US" err="1">
                    <a:solidFill>
                      <a:srgbClr val="FF0000"/>
                    </a:solidFill>
                  </a:rPr>
                  <a:t>AdaGrad</a:t>
                </a:r>
                <a:r>
                  <a:rPr lang="en-US">
                    <a:solidFill>
                      <a:srgbClr val="FF0000"/>
                    </a:solidFill>
                  </a:rPr>
                  <a:t> risks to increase the denominator value too fast</a:t>
                </a:r>
                <a:r>
                  <a:rPr lang="en-US"/>
                  <a:t>, </a:t>
                </a:r>
                <a:r>
                  <a:rPr lang="en-US" err="1">
                    <a:solidFill>
                      <a:srgbClr val="00B050"/>
                    </a:solidFill>
                  </a:rPr>
                  <a:t>RMSProp</a:t>
                </a:r>
                <a:r>
                  <a:rPr lang="en-US">
                    <a:solidFill>
                      <a:srgbClr val="00B050"/>
                    </a:solidFill>
                  </a:rPr>
                  <a:t> reduces this issue</a:t>
                </a:r>
                <a:endParaRPr lang="en-US" b="0">
                  <a:solidFill>
                    <a:srgbClr val="00B050"/>
                  </a:solidFill>
                </a:endParaRPr>
              </a:p>
              <a:p>
                <a:pPr marL="0" indent="0">
                  <a:buNone/>
                </a:pPr>
                <a:endParaRPr lang="en-GB"/>
              </a:p>
              <a:p>
                <a:endParaRPr lang="en-GB"/>
              </a:p>
              <a:p>
                <a:endParaRPr lang="en-GB"/>
              </a:p>
            </p:txBody>
          </p:sp>
        </mc:Choice>
        <mc:Fallback>
          <p:sp>
            <p:nvSpPr>
              <p:cNvPr id="7" name="Content Placeholder 6">
                <a:extLst>
                  <a:ext uri="{FF2B5EF4-FFF2-40B4-BE49-F238E27FC236}">
                    <a16:creationId xmlns:a16="http://schemas.microsoft.com/office/drawing/2014/main" id="{363FC711-8D7E-4F47-8852-8627AA4BB165}"/>
                  </a:ext>
                </a:extLst>
              </p:cNvPr>
              <p:cNvSpPr>
                <a:spLocks noGrp="1" noRot="1" noChangeAspect="1" noMove="1" noResize="1" noEditPoints="1" noAdjustHandles="1" noChangeArrowheads="1" noChangeShapeType="1" noTextEdit="1"/>
              </p:cNvSpPr>
              <p:nvPr>
                <p:ph idx="1"/>
              </p:nvPr>
            </p:nvSpPr>
            <p:spPr>
              <a:xfrm>
                <a:off x="838200" y="1819275"/>
                <a:ext cx="10515600" cy="4829174"/>
              </a:xfrm>
              <a:blipFill>
                <a:blip r:embed="rId2"/>
                <a:stretch>
                  <a:fillRect l="-1043" b="-1765"/>
                </a:stretch>
              </a:blipFill>
            </p:spPr>
            <p:txBody>
              <a:bodyPr/>
              <a:lstStyle/>
              <a:p>
                <a:r>
                  <a:rPr lang="en-US">
                    <a:noFill/>
                  </a:rPr>
                  <a:t> </a:t>
                </a:r>
              </a:p>
            </p:txBody>
          </p:sp>
        </mc:Fallback>
      </mc:AlternateContent>
    </p:spTree>
    <p:extLst>
      <p:ext uri="{BB962C8B-B14F-4D97-AF65-F5344CB8AC3E}">
        <p14:creationId xmlns:p14="http://schemas.microsoft.com/office/powerpoint/2010/main" val="1359645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BEC1532-0191-1AD8-444E-2DE3E77F7503}"/>
              </a:ext>
            </a:extLst>
          </p:cNvPr>
          <p:cNvGraphicFramePr>
            <a:graphicFrameLocks noGrp="1"/>
          </p:cNvGraphicFramePr>
          <p:nvPr>
            <p:extLst>
              <p:ext uri="{D42A27DB-BD31-4B8C-83A1-F6EECF244321}">
                <p14:modId xmlns:p14="http://schemas.microsoft.com/office/powerpoint/2010/main" val="1792405862"/>
              </p:ext>
            </p:extLst>
          </p:nvPr>
        </p:nvGraphicFramePr>
        <p:xfrm>
          <a:off x="8258754" y="2617382"/>
          <a:ext cx="3467101" cy="2095500"/>
        </p:xfrm>
        <a:graphic>
          <a:graphicData uri="http://schemas.openxmlformats.org/drawingml/2006/table">
            <a:tbl>
              <a:tblPr>
                <a:tableStyleId>{5C22544A-7EE6-4342-B048-85BDC9FD1C3A}</a:tableStyleId>
              </a:tblPr>
              <a:tblGrid>
                <a:gridCol w="989694">
                  <a:extLst>
                    <a:ext uri="{9D8B030D-6E8A-4147-A177-3AD203B41FA5}">
                      <a16:colId xmlns:a16="http://schemas.microsoft.com/office/drawing/2014/main" val="112239262"/>
                    </a:ext>
                  </a:extLst>
                </a:gridCol>
                <a:gridCol w="888187">
                  <a:extLst>
                    <a:ext uri="{9D8B030D-6E8A-4147-A177-3AD203B41FA5}">
                      <a16:colId xmlns:a16="http://schemas.microsoft.com/office/drawing/2014/main" val="3074349866"/>
                    </a:ext>
                  </a:extLst>
                </a:gridCol>
                <a:gridCol w="865982">
                  <a:extLst>
                    <a:ext uri="{9D8B030D-6E8A-4147-A177-3AD203B41FA5}">
                      <a16:colId xmlns:a16="http://schemas.microsoft.com/office/drawing/2014/main" val="3640784691"/>
                    </a:ext>
                  </a:extLst>
                </a:gridCol>
                <a:gridCol w="723238">
                  <a:extLst>
                    <a:ext uri="{9D8B030D-6E8A-4147-A177-3AD203B41FA5}">
                      <a16:colId xmlns:a16="http://schemas.microsoft.com/office/drawing/2014/main" val="1642474245"/>
                    </a:ext>
                  </a:extLst>
                </a:gridCol>
              </a:tblGrid>
              <a:tr h="190500">
                <a:tc>
                  <a:txBody>
                    <a:bodyPr/>
                    <a:lstStyle/>
                    <a:p>
                      <a:pPr algn="ctr" fontAlgn="b"/>
                      <a:r>
                        <a:rPr lang="en-US" sz="1100" u="none" strike="noStrike">
                          <a:effectLst/>
                        </a:rPr>
                        <a:t>Beta</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G(t-1)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1-Beta</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Loss^2</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0226020"/>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943902"/>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19.0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35359906"/>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26.1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73364222"/>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31.5</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62742915"/>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35.3</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60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18167062"/>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37.8</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15979978"/>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39.0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87777470"/>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39.1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87026922"/>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38.2</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86587569"/>
                  </a:ext>
                </a:extLst>
              </a:tr>
              <a:tr h="190500">
                <a:tc>
                  <a:txBody>
                    <a:bodyPr/>
                    <a:lstStyle/>
                    <a:p>
                      <a:pPr algn="ct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36.4</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76844250"/>
                  </a:ext>
                </a:extLst>
              </a:tr>
            </a:tbl>
          </a:graphicData>
        </a:graphic>
      </p:graphicFrame>
      <p:pic>
        <p:nvPicPr>
          <p:cNvPr id="8" name="Picture 7">
            <a:extLst>
              <a:ext uri="{FF2B5EF4-FFF2-40B4-BE49-F238E27FC236}">
                <a16:creationId xmlns:a16="http://schemas.microsoft.com/office/drawing/2014/main" id="{6633ADEE-CDF0-4E40-6ED9-BC781BB33C71}"/>
              </a:ext>
            </a:extLst>
          </p:cNvPr>
          <p:cNvPicPr>
            <a:picLocks noChangeAspect="1"/>
          </p:cNvPicPr>
          <p:nvPr/>
        </p:nvPicPr>
        <p:blipFill>
          <a:blip r:embed="rId2"/>
          <a:stretch>
            <a:fillRect/>
          </a:stretch>
        </p:blipFill>
        <p:spPr>
          <a:xfrm>
            <a:off x="224849" y="868866"/>
            <a:ext cx="7914636" cy="5120268"/>
          </a:xfrm>
          <a:prstGeom prst="rect">
            <a:avLst/>
          </a:prstGeom>
        </p:spPr>
      </p:pic>
      <p:sp>
        <p:nvSpPr>
          <p:cNvPr id="9" name="TextBox 8">
            <a:extLst>
              <a:ext uri="{FF2B5EF4-FFF2-40B4-BE49-F238E27FC236}">
                <a16:creationId xmlns:a16="http://schemas.microsoft.com/office/drawing/2014/main" id="{6AAA98BE-3BC1-CFB2-C7C7-123A2942C80E}"/>
              </a:ext>
            </a:extLst>
          </p:cNvPr>
          <p:cNvSpPr txBox="1"/>
          <p:nvPr/>
        </p:nvSpPr>
        <p:spPr>
          <a:xfrm>
            <a:off x="2219740" y="1836915"/>
            <a:ext cx="1137037" cy="369332"/>
          </a:xfrm>
          <a:prstGeom prst="rect">
            <a:avLst/>
          </a:prstGeom>
          <a:noFill/>
        </p:spPr>
        <p:txBody>
          <a:bodyPr wrap="square" rtlCol="0">
            <a:spAutoFit/>
          </a:bodyPr>
          <a:lstStyle/>
          <a:p>
            <a:r>
              <a:rPr lang="en-US" err="1">
                <a:solidFill>
                  <a:schemeClr val="accent2"/>
                </a:solidFill>
              </a:rPr>
              <a:t>RMSProp</a:t>
            </a:r>
            <a:endParaRPr lang="en-US">
              <a:solidFill>
                <a:schemeClr val="accent2"/>
              </a:solidFill>
            </a:endParaRPr>
          </a:p>
        </p:txBody>
      </p:sp>
    </p:spTree>
    <p:extLst>
      <p:ext uri="{BB962C8B-B14F-4D97-AF65-F5344CB8AC3E}">
        <p14:creationId xmlns:p14="http://schemas.microsoft.com/office/powerpoint/2010/main" val="3991560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0CD8D0-580C-0EAC-7C03-C596B3963BEC}"/>
              </a:ext>
            </a:extLst>
          </p:cNvPr>
          <p:cNvPicPr>
            <a:picLocks noChangeAspect="1"/>
          </p:cNvPicPr>
          <p:nvPr/>
        </p:nvPicPr>
        <p:blipFill>
          <a:blip r:embed="rId2"/>
          <a:stretch>
            <a:fillRect/>
          </a:stretch>
        </p:blipFill>
        <p:spPr>
          <a:xfrm>
            <a:off x="252500" y="788698"/>
            <a:ext cx="7424849" cy="5280603"/>
          </a:xfrm>
          <a:prstGeom prst="rect">
            <a:avLst/>
          </a:prstGeom>
        </p:spPr>
      </p:pic>
      <p:graphicFrame>
        <p:nvGraphicFramePr>
          <p:cNvPr id="7" name="Table 6">
            <a:extLst>
              <a:ext uri="{FF2B5EF4-FFF2-40B4-BE49-F238E27FC236}">
                <a16:creationId xmlns:a16="http://schemas.microsoft.com/office/drawing/2014/main" id="{9048AB6C-8453-FA3C-BF38-F89EF0DDE789}"/>
              </a:ext>
            </a:extLst>
          </p:cNvPr>
          <p:cNvGraphicFramePr>
            <a:graphicFrameLocks noGrp="1"/>
          </p:cNvGraphicFramePr>
          <p:nvPr>
            <p:extLst>
              <p:ext uri="{D42A27DB-BD31-4B8C-83A1-F6EECF244321}">
                <p14:modId xmlns:p14="http://schemas.microsoft.com/office/powerpoint/2010/main" val="1719101117"/>
              </p:ext>
            </p:extLst>
          </p:nvPr>
        </p:nvGraphicFramePr>
        <p:xfrm>
          <a:off x="7972343" y="2381249"/>
          <a:ext cx="3467101" cy="2095500"/>
        </p:xfrm>
        <a:graphic>
          <a:graphicData uri="http://schemas.openxmlformats.org/drawingml/2006/table">
            <a:tbl>
              <a:tblPr>
                <a:tableStyleId>{5C22544A-7EE6-4342-B048-85BDC9FD1C3A}</a:tableStyleId>
              </a:tblPr>
              <a:tblGrid>
                <a:gridCol w="989694">
                  <a:extLst>
                    <a:ext uri="{9D8B030D-6E8A-4147-A177-3AD203B41FA5}">
                      <a16:colId xmlns:a16="http://schemas.microsoft.com/office/drawing/2014/main" val="3507308413"/>
                    </a:ext>
                  </a:extLst>
                </a:gridCol>
                <a:gridCol w="888187">
                  <a:extLst>
                    <a:ext uri="{9D8B030D-6E8A-4147-A177-3AD203B41FA5}">
                      <a16:colId xmlns:a16="http://schemas.microsoft.com/office/drawing/2014/main" val="1954594403"/>
                    </a:ext>
                  </a:extLst>
                </a:gridCol>
                <a:gridCol w="865982">
                  <a:extLst>
                    <a:ext uri="{9D8B030D-6E8A-4147-A177-3AD203B41FA5}">
                      <a16:colId xmlns:a16="http://schemas.microsoft.com/office/drawing/2014/main" val="3538754743"/>
                    </a:ext>
                  </a:extLst>
                </a:gridCol>
                <a:gridCol w="723238">
                  <a:extLst>
                    <a:ext uri="{9D8B030D-6E8A-4147-A177-3AD203B41FA5}">
                      <a16:colId xmlns:a16="http://schemas.microsoft.com/office/drawing/2014/main" val="2937812538"/>
                    </a:ext>
                  </a:extLst>
                </a:gridCol>
              </a:tblGrid>
              <a:tr h="190500">
                <a:tc>
                  <a:txBody>
                    <a:bodyPr/>
                    <a:lstStyle/>
                    <a:p>
                      <a:pPr algn="ctr" fontAlgn="b"/>
                      <a:r>
                        <a:rPr lang="en-US" sz="1100" u="none" strike="noStrike">
                          <a:effectLst/>
                        </a:rPr>
                        <a:t>Beta</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G(t-1)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1-Beta</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Loss^2</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168138621"/>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80562078"/>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110.0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26503612"/>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04133710"/>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280.0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63090892"/>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60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21159127"/>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410.0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49942215"/>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460.0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54568746"/>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500.0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9610803"/>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530.0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21364128"/>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550.0</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44289589"/>
                  </a:ext>
                </a:extLst>
              </a:tr>
            </a:tbl>
          </a:graphicData>
        </a:graphic>
      </p:graphicFrame>
      <p:sp>
        <p:nvSpPr>
          <p:cNvPr id="9" name="TextBox 8">
            <a:extLst>
              <a:ext uri="{FF2B5EF4-FFF2-40B4-BE49-F238E27FC236}">
                <a16:creationId xmlns:a16="http://schemas.microsoft.com/office/drawing/2014/main" id="{3ECFC4AD-2C45-2163-4BB3-3633EFC93949}"/>
              </a:ext>
            </a:extLst>
          </p:cNvPr>
          <p:cNvSpPr txBox="1"/>
          <p:nvPr/>
        </p:nvSpPr>
        <p:spPr>
          <a:xfrm>
            <a:off x="2202511" y="2981739"/>
            <a:ext cx="1137037" cy="369332"/>
          </a:xfrm>
          <a:prstGeom prst="rect">
            <a:avLst/>
          </a:prstGeom>
          <a:noFill/>
        </p:spPr>
        <p:txBody>
          <a:bodyPr wrap="square" rtlCol="0">
            <a:spAutoFit/>
          </a:bodyPr>
          <a:lstStyle/>
          <a:p>
            <a:r>
              <a:rPr lang="en-US" err="1">
                <a:solidFill>
                  <a:schemeClr val="accent5">
                    <a:lumMod val="50000"/>
                  </a:schemeClr>
                </a:solidFill>
              </a:rPr>
              <a:t>AdaGrad</a:t>
            </a:r>
            <a:endParaRPr lang="en-US">
              <a:solidFill>
                <a:schemeClr val="accent5">
                  <a:lumMod val="50000"/>
                </a:schemeClr>
              </a:solidFill>
            </a:endParaRPr>
          </a:p>
        </p:txBody>
      </p:sp>
      <p:sp>
        <p:nvSpPr>
          <p:cNvPr id="10" name="TextBox 9">
            <a:extLst>
              <a:ext uri="{FF2B5EF4-FFF2-40B4-BE49-F238E27FC236}">
                <a16:creationId xmlns:a16="http://schemas.microsoft.com/office/drawing/2014/main" id="{02413D7A-549B-3509-9BD1-819F9F4E161C}"/>
              </a:ext>
            </a:extLst>
          </p:cNvPr>
          <p:cNvSpPr txBox="1"/>
          <p:nvPr/>
        </p:nvSpPr>
        <p:spPr>
          <a:xfrm>
            <a:off x="4247322" y="4675531"/>
            <a:ext cx="1137037" cy="369332"/>
          </a:xfrm>
          <a:prstGeom prst="rect">
            <a:avLst/>
          </a:prstGeom>
          <a:noFill/>
        </p:spPr>
        <p:txBody>
          <a:bodyPr wrap="square" rtlCol="0">
            <a:spAutoFit/>
          </a:bodyPr>
          <a:lstStyle/>
          <a:p>
            <a:r>
              <a:rPr lang="en-US" err="1">
                <a:solidFill>
                  <a:schemeClr val="accent2"/>
                </a:solidFill>
              </a:rPr>
              <a:t>RMSProp</a:t>
            </a:r>
            <a:endParaRPr lang="en-US">
              <a:solidFill>
                <a:schemeClr val="accent2"/>
              </a:solidFill>
            </a:endParaRPr>
          </a:p>
        </p:txBody>
      </p:sp>
    </p:spTree>
    <p:extLst>
      <p:ext uri="{BB962C8B-B14F-4D97-AF65-F5344CB8AC3E}">
        <p14:creationId xmlns:p14="http://schemas.microsoft.com/office/powerpoint/2010/main" val="175211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p:txBody>
              <a:bodyPr>
                <a:normAutofit/>
              </a:bodyPr>
              <a:lstStyle/>
              <a:p>
                <a:pPr marL="0" indent="0">
                  <a:buNone/>
                </a:pPr>
                <a:r>
                  <a:rPr lang="en-GB"/>
                  <a:t>The formula may become:</a:t>
                </a:r>
              </a:p>
              <a:p>
                <a:pPr marL="0" indent="0">
                  <a:buNone/>
                </a:pPr>
                <a:endParaRPr lang="en-GB" sz="600"/>
              </a:p>
              <a:p>
                <a:pPr marL="0" indent="0">
                  <a:buNone/>
                </a:pPr>
                <a14:m>
                  <m:oMathPara xmlns:m="http://schemas.openxmlformats.org/officeDocument/2006/math">
                    <m:oMathParaPr>
                      <m:jc m:val="centerGroup"/>
                    </m:oMathParaPr>
                    <m:oMath xmlns:m="http://schemas.openxmlformats.org/officeDocument/2006/math">
                      <m:r>
                        <a:rPr lang="en-US" sz="3500" i="1">
                          <a:latin typeface="Cambria Math" panose="02040503050406030204" pitchFamily="18" charset="0"/>
                        </a:rPr>
                        <m:t>𝑓</m:t>
                      </m:r>
                      <m:d>
                        <m:dPr>
                          <m:ctrlPr>
                            <a:rPr lang="en-US" sz="3500" i="1">
                              <a:latin typeface="Cambria Math" panose="02040503050406030204" pitchFamily="18" charset="0"/>
                            </a:rPr>
                          </m:ctrlPr>
                        </m:dPr>
                        <m:e>
                          <m:r>
                            <a:rPr lang="en-US" sz="3500" i="1">
                              <a:latin typeface="Cambria Math" panose="02040503050406030204" pitchFamily="18" charset="0"/>
                            </a:rPr>
                            <m:t>𝑥</m:t>
                          </m:r>
                        </m:e>
                      </m:d>
                      <m:r>
                        <a:rPr lang="en-US" sz="3500" i="1">
                          <a:latin typeface="Cambria Math" panose="02040503050406030204" pitchFamily="18" charset="0"/>
                        </a:rPr>
                        <m:t>=</m:t>
                      </m:r>
                      <m:r>
                        <a:rPr lang="en-US" sz="3500" b="0" i="1" smtClean="0">
                          <a:latin typeface="Cambria Math" panose="02040503050406030204" pitchFamily="18" charset="0"/>
                        </a:rPr>
                        <m:t>𝑥</m:t>
                      </m:r>
                      <m:r>
                        <a:rPr lang="en-US" sz="3500" b="0" i="1" smtClean="0">
                          <a:latin typeface="Cambria Math" panose="02040503050406030204" pitchFamily="18" charset="0"/>
                        </a:rPr>
                        <m:t>∗100.08+9.98 </m:t>
                      </m:r>
                    </m:oMath>
                  </m:oMathPara>
                </a14:m>
                <a:endParaRPr lang="en-US" sz="3500"/>
              </a:p>
              <a:p>
                <a:pPr marL="457200" lvl="1" indent="0">
                  <a:buNone/>
                </a:pPr>
                <a:endParaRPr lang="en-US" sz="3500"/>
              </a:p>
              <a:p>
                <a:pPr marL="0" indent="0">
                  <a:buNone/>
                </a:pPr>
                <a:r>
                  <a:rPr lang="en-US"/>
                  <a:t>Example:</a:t>
                </a:r>
              </a:p>
              <a:p>
                <a:pPr lvl="1">
                  <a:buFont typeface="Courier New" panose="02070309020205020404" pitchFamily="49" charset="0"/>
                  <a:buChar char="o"/>
                </a:pPr>
                <a:r>
                  <a:rPr lang="en-US"/>
                  <a:t> Imagine that you want to identify the price of apartments around SJSU</a:t>
                </a:r>
              </a:p>
              <a:p>
                <a:pPr lvl="1">
                  <a:buFont typeface="Courier New" panose="02070309020205020404" pitchFamily="49" charset="0"/>
                  <a:buChar char="o"/>
                </a:pPr>
                <a:r>
                  <a:rPr lang="en-US"/>
                  <a:t> You think that the size of the apartments is a crucial factor</a:t>
                </a:r>
              </a:p>
              <a:p>
                <a:pPr lvl="1">
                  <a:buFont typeface="Courier New" panose="02070309020205020404" pitchFamily="49" charset="0"/>
                  <a:buChar char="o"/>
                </a:pPr>
                <a:r>
                  <a:rPr lang="en-US"/>
                  <a:t> So, the value </a:t>
                </a:r>
                <a14:m>
                  <m:oMath xmlns:m="http://schemas.openxmlformats.org/officeDocument/2006/math">
                    <m:r>
                      <a:rPr lang="en-US" b="1" i="0" dirty="0" smtClean="0">
                        <a:solidFill>
                          <a:srgbClr val="FF0000"/>
                        </a:solidFill>
                        <a:latin typeface="Cambria Math" panose="02040503050406030204" pitchFamily="18" charset="0"/>
                      </a:rPr>
                      <m:t>𝐱</m:t>
                    </m:r>
                  </m:oMath>
                </a14:m>
                <a:r>
                  <a:rPr lang="en-US"/>
                  <a:t> will represent the size of such apartments</a:t>
                </a:r>
                <a:endParaRPr lang="en-GB"/>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7607662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ADAM</a:t>
            </a:r>
            <a:endParaRPr lang="en-GB"/>
          </a:p>
        </p:txBody>
      </p:sp>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1819275"/>
            <a:ext cx="10515600" cy="4829174"/>
          </a:xfrm>
        </p:spPr>
        <p:txBody>
          <a:bodyPr>
            <a:normAutofit/>
          </a:bodyPr>
          <a:lstStyle/>
          <a:p>
            <a:r>
              <a:rPr lang="en-GB"/>
              <a:t>With </a:t>
            </a:r>
            <a:r>
              <a:rPr lang="en-GB" b="1"/>
              <a:t>Adaptive Moment estimation</a:t>
            </a:r>
            <a:r>
              <a:rPr lang="en-GB"/>
              <a:t> </a:t>
            </a:r>
            <a:r>
              <a:rPr lang="en-US"/>
              <a:t>we combine the </a:t>
            </a:r>
            <a:r>
              <a:rPr lang="en-US" b="1">
                <a:solidFill>
                  <a:srgbClr val="7030A0"/>
                </a:solidFill>
              </a:rPr>
              <a:t>learning rate schedules</a:t>
            </a:r>
            <a:r>
              <a:rPr lang="en-US"/>
              <a:t> and the </a:t>
            </a:r>
            <a:r>
              <a:rPr lang="en-US" b="1">
                <a:solidFill>
                  <a:srgbClr val="7030A0"/>
                </a:solidFill>
              </a:rPr>
              <a:t>momentum</a:t>
            </a:r>
          </a:p>
          <a:p>
            <a:pPr marL="457200" lvl="1" indent="0">
              <a:buNone/>
            </a:pPr>
            <a:r>
              <a:rPr lang="en-US"/>
              <a:t>Proposed in 2015, became the most advanced optimizer, being </a:t>
            </a:r>
            <a:r>
              <a:rPr lang="en-US" b="1">
                <a:solidFill>
                  <a:srgbClr val="00B050"/>
                </a:solidFill>
              </a:rPr>
              <a:t>very fast and efficient</a:t>
            </a:r>
            <a:endParaRPr lang="en-GB" b="1">
              <a:solidFill>
                <a:srgbClr val="00B050"/>
              </a:solidFill>
            </a:endParaRPr>
          </a:p>
          <a:p>
            <a:endParaRPr lang="en-GB"/>
          </a:p>
          <a:p>
            <a:endParaRPr lang="en-GB"/>
          </a:p>
          <a:p>
            <a:endParaRPr lang="en-GB"/>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C23B585C-F724-4848-BD01-0F7DBA299D2E}"/>
                  </a:ext>
                </a:extLst>
              </p:cNvPr>
              <p:cNvSpPr/>
              <p:nvPr/>
            </p:nvSpPr>
            <p:spPr>
              <a:xfrm>
                <a:off x="6183245" y="4636251"/>
                <a:ext cx="5776838"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𝜂</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m:t>
                        </m:r>
                      </m:e>
                      <m:sub>
                        <m:r>
                          <a:rPr lang="en-US" sz="2800" i="1">
                            <a:latin typeface="Cambria Math" panose="02040503050406030204" pitchFamily="18" charset="0"/>
                            <a:ea typeface="Cambria Math" panose="02040503050406030204" pitchFamily="18" charset="0"/>
                          </a:rPr>
                          <m:t>𝜃</m:t>
                        </m:r>
                      </m:sub>
                    </m:sSub>
                    <m:r>
                      <a:rPr lang="en-US" sz="2800" i="1">
                        <a:latin typeface="Cambria Math" panose="02040503050406030204" pitchFamily="18" charset="0"/>
                        <a:ea typeface="Cambria Math" panose="02040503050406030204" pitchFamily="18" charset="0"/>
                      </a:rPr>
                      <m:t>𝐿</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oMath>
                </a14:m>
                <a:r>
                  <a:rPr lang="en-US" sz="2800"/>
                  <a:t> </a:t>
                </a:r>
                <a14:m>
                  <m:oMath xmlns:m="http://schemas.openxmlformats.org/officeDocument/2006/math">
                    <m:r>
                      <a:rPr lang="en-US" sz="2800" i="1">
                        <a:latin typeface="Cambria Math" panose="02040503050406030204" pitchFamily="18" charset="0"/>
                      </a:rPr>
                      <m:t>−</m:t>
                    </m:r>
                    <m:r>
                      <a:rPr lang="en-US" sz="2800" i="1" smtClean="0">
                        <a:solidFill>
                          <a:schemeClr val="tx1"/>
                        </a:solidFill>
                        <a:latin typeface="Cambria Math" panose="02040503050406030204" pitchFamily="18" charset="0"/>
                      </a:rPr>
                      <m:t>𝛼</m:t>
                    </m:r>
                    <m:r>
                      <a:rPr lang="en-US" sz="2800" i="1">
                        <a:solidFill>
                          <a:schemeClr val="tx1"/>
                        </a:solidFill>
                        <a:latin typeface="Cambria Math" panose="02040503050406030204" pitchFamily="18" charset="0"/>
                        <a:ea typeface="Cambria Math" panose="02040503050406030204" pitchFamily="18" charset="0"/>
                      </a:rPr>
                      <m:t>𝜂</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m:t>
                        </m:r>
                      </m:e>
                      <m:sub>
                        <m:r>
                          <a:rPr lang="en-US" sz="2800" i="1">
                            <a:solidFill>
                              <a:schemeClr val="tx1"/>
                            </a:solidFill>
                            <a:latin typeface="Cambria Math" panose="02040503050406030204" pitchFamily="18" charset="0"/>
                            <a:ea typeface="Cambria Math" panose="02040503050406030204" pitchFamily="18" charset="0"/>
                          </a:rPr>
                          <m:t>𝜃</m:t>
                        </m:r>
                      </m:sub>
                    </m:sSub>
                    <m:r>
                      <a:rPr lang="en-US" sz="2800" i="1">
                        <a:solidFill>
                          <a:schemeClr val="tx1"/>
                        </a:solidFill>
                        <a:latin typeface="Cambria Math" panose="02040503050406030204" pitchFamily="18" charset="0"/>
                        <a:ea typeface="Cambria Math" panose="02040503050406030204" pitchFamily="18" charset="0"/>
                      </a:rPr>
                      <m:t>𝐿</m:t>
                    </m:r>
                    <m:r>
                      <a:rPr lang="en-US" sz="2800" i="1">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i="1">
                            <a:solidFill>
                              <a:schemeClr val="tx1"/>
                            </a:solidFill>
                            <a:latin typeface="Cambria Math" panose="02040503050406030204" pitchFamily="18" charset="0"/>
                            <a:ea typeface="Cambria Math" panose="02040503050406030204" pitchFamily="18" charset="0"/>
                          </a:rPr>
                          <m:t>𝑡</m:t>
                        </m:r>
                        <m:r>
                          <a:rPr lang="en-US" sz="2800" i="1">
                            <a:solidFill>
                              <a:schemeClr val="tx1"/>
                            </a:solidFill>
                            <a:latin typeface="Cambria Math" panose="02040503050406030204" pitchFamily="18" charset="0"/>
                            <a:ea typeface="Cambria Math" panose="02040503050406030204" pitchFamily="18" charset="0"/>
                          </a:rPr>
                          <m:t>−1</m:t>
                        </m:r>
                      </m:sub>
                    </m:sSub>
                    <m:r>
                      <a:rPr lang="en-US" sz="2800" i="1">
                        <a:solidFill>
                          <a:schemeClr val="tx1"/>
                        </a:solidFill>
                        <a:latin typeface="Cambria Math" panose="02040503050406030204" pitchFamily="18" charset="0"/>
                        <a:ea typeface="Cambria Math" panose="02040503050406030204" pitchFamily="18" charset="0"/>
                      </a:rPr>
                      <m:t>)</m:t>
                    </m:r>
                  </m:oMath>
                </a14:m>
                <a:endParaRPr lang="en-GB" sz="2800"/>
              </a:p>
            </p:txBody>
          </p:sp>
        </mc:Choice>
        <mc:Fallback>
          <p:sp>
            <p:nvSpPr>
              <p:cNvPr id="3" name="Rectangle 2">
                <a:extLst>
                  <a:ext uri="{FF2B5EF4-FFF2-40B4-BE49-F238E27FC236}">
                    <a16:creationId xmlns:a16="http://schemas.microsoft.com/office/drawing/2014/main" id="{C23B585C-F724-4848-BD01-0F7DBA299D2E}"/>
                  </a:ext>
                </a:extLst>
              </p:cNvPr>
              <p:cNvSpPr>
                <a:spLocks noRot="1" noChangeAspect="1" noMove="1" noResize="1" noEditPoints="1" noAdjustHandles="1" noChangeArrowheads="1" noChangeShapeType="1" noTextEdit="1"/>
              </p:cNvSpPr>
              <p:nvPr/>
            </p:nvSpPr>
            <p:spPr>
              <a:xfrm>
                <a:off x="6183245" y="4636251"/>
                <a:ext cx="5776838"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2D054230-71EE-4087-B70E-90C32D5C7AC0}"/>
                  </a:ext>
                </a:extLst>
              </p:cNvPr>
              <p:cNvSpPr/>
              <p:nvPr/>
            </p:nvSpPr>
            <p:spPr>
              <a:xfrm>
                <a:off x="425028" y="4371885"/>
                <a:ext cx="4680063" cy="10211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𝑤</m:t>
                          </m:r>
                        </m:e>
                        <m:sub>
                          <m:r>
                            <a:rPr lang="en-US" sz="2600" i="1">
                              <a:latin typeface="Cambria Math" panose="02040503050406030204" pitchFamily="18" charset="0"/>
                              <a:ea typeface="Cambria Math" panose="02040503050406030204" pitchFamily="18" charset="0"/>
                            </a:rPr>
                            <m:t>𝑖</m:t>
                          </m:r>
                        </m:sub>
                      </m:sSub>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𝑡</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𝜂</m:t>
                          </m:r>
                        </m:num>
                        <m:den>
                          <m:rad>
                            <m:radPr>
                              <m:degHide m:val="on"/>
                              <m:ctrlPr>
                                <a:rPr lang="en-US" sz="2600" i="1">
                                  <a:latin typeface="Cambria Math" panose="02040503050406030204" pitchFamily="18" charset="0"/>
                                </a:rPr>
                              </m:ctrlPr>
                            </m:radPr>
                            <m:deg/>
                            <m:e>
                              <m:sSub>
                                <m:sSubPr>
                                  <m:ctrlPr>
                                    <a:rPr lang="en-US" sz="2600" i="1">
                                      <a:latin typeface="Cambria Math" panose="02040503050406030204" pitchFamily="18" charset="0"/>
                                    </a:rPr>
                                  </m:ctrlPr>
                                </m:sSubPr>
                                <m:e>
                                  <m:r>
                                    <a:rPr lang="en-US" sz="2600" i="1">
                                      <a:latin typeface="Cambria Math" panose="02040503050406030204" pitchFamily="18" charset="0"/>
                                    </a:rPr>
                                    <m:t>𝐺</m:t>
                                  </m:r>
                                </m:e>
                                <m:sub>
                                  <m:r>
                                    <a:rPr lang="en-US" sz="2600" i="1">
                                      <a:latin typeface="Cambria Math" panose="02040503050406030204" pitchFamily="18" charset="0"/>
                                    </a:rPr>
                                    <m:t>𝑖</m:t>
                                  </m:r>
                                </m:sub>
                              </m:sSub>
                              <m:d>
                                <m:dPr>
                                  <m:ctrlPr>
                                    <a:rPr lang="en-US" sz="2600" i="1">
                                      <a:latin typeface="Cambria Math" panose="02040503050406030204" pitchFamily="18" charset="0"/>
                                    </a:rPr>
                                  </m:ctrlPr>
                                </m:dPr>
                                <m:e>
                                  <m:r>
                                    <a:rPr lang="en-US" sz="2600" i="1">
                                      <a:latin typeface="Cambria Math" panose="02040503050406030204" pitchFamily="18" charset="0"/>
                                    </a:rPr>
                                    <m:t>𝑡</m:t>
                                  </m:r>
                                </m:e>
                              </m:d>
                            </m:e>
                          </m:rad>
                          <m:r>
                            <a:rPr lang="en-US" sz="2600" i="1">
                              <a:latin typeface="Cambria Math" panose="02040503050406030204" pitchFamily="18" charset="0"/>
                            </a:rPr>
                            <m:t>+</m:t>
                          </m:r>
                          <m:r>
                            <a:rPr lang="en-US" sz="2600" i="1">
                              <a:latin typeface="Cambria Math" panose="02040503050406030204" pitchFamily="18" charset="0"/>
                              <a:ea typeface="Cambria Math" panose="02040503050406030204" pitchFamily="18" charset="0"/>
                            </a:rPr>
                            <m:t>∈</m:t>
                          </m:r>
                        </m:den>
                      </m:f>
                      <m:r>
                        <a:rPr lang="en-US" sz="2600" i="1">
                          <a:latin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𝐿</m:t>
                          </m:r>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𝑤</m:t>
                          </m:r>
                        </m:den>
                      </m:f>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oMath>
                  </m:oMathPara>
                </a14:m>
                <a:endParaRPr lang="en-GB" sz="2600"/>
              </a:p>
            </p:txBody>
          </p:sp>
        </mc:Choice>
        <mc:Fallback>
          <p:sp>
            <p:nvSpPr>
              <p:cNvPr id="4" name="Rectangle 3">
                <a:extLst>
                  <a:ext uri="{FF2B5EF4-FFF2-40B4-BE49-F238E27FC236}">
                    <a16:creationId xmlns:a16="http://schemas.microsoft.com/office/drawing/2014/main" id="{2D054230-71EE-4087-B70E-90C32D5C7AC0}"/>
                  </a:ext>
                </a:extLst>
              </p:cNvPr>
              <p:cNvSpPr>
                <a:spLocks noRot="1" noChangeAspect="1" noMove="1" noResize="1" noEditPoints="1" noAdjustHandles="1" noChangeArrowheads="1" noChangeShapeType="1" noTextEdit="1"/>
              </p:cNvSpPr>
              <p:nvPr/>
            </p:nvSpPr>
            <p:spPr>
              <a:xfrm>
                <a:off x="425028" y="4371885"/>
                <a:ext cx="4680063" cy="1021177"/>
              </a:xfrm>
              <a:prstGeom prst="rect">
                <a:avLst/>
              </a:prstGeom>
              <a:blipFill>
                <a:blip r:embed="rId3"/>
                <a:stretch>
                  <a:fillRect/>
                </a:stretch>
              </a:blipFill>
            </p:spPr>
            <p:txBody>
              <a:bodyPr/>
              <a:lstStyle/>
              <a:p>
                <a:r>
                  <a:rPr lang="en-US">
                    <a:noFill/>
                  </a:rPr>
                  <a:t> </a:t>
                </a:r>
              </a:p>
            </p:txBody>
          </p:sp>
        </mc:Fallback>
      </mc:AlternateContent>
      <p:sp>
        <p:nvSpPr>
          <p:cNvPr id="6" name="Plus Sign 5">
            <a:extLst>
              <a:ext uri="{FF2B5EF4-FFF2-40B4-BE49-F238E27FC236}">
                <a16:creationId xmlns:a16="http://schemas.microsoft.com/office/drawing/2014/main" id="{F95A6740-E000-41FE-A453-8B704F1B3005}"/>
              </a:ext>
            </a:extLst>
          </p:cNvPr>
          <p:cNvSpPr/>
          <p:nvPr/>
        </p:nvSpPr>
        <p:spPr>
          <a:xfrm>
            <a:off x="5105091" y="4455754"/>
            <a:ext cx="944880" cy="85344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9339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ADAM</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3FC711-8D7E-4F47-8852-8627AA4BB165}"/>
                  </a:ext>
                </a:extLst>
              </p:cNvPr>
              <p:cNvSpPr>
                <a:spLocks noGrp="1"/>
              </p:cNvSpPr>
              <p:nvPr>
                <p:ph idx="1"/>
              </p:nvPr>
            </p:nvSpPr>
            <p:spPr>
              <a:xfrm>
                <a:off x="838200" y="3429000"/>
                <a:ext cx="10515600" cy="3219449"/>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𝒘</m:t>
                          </m:r>
                        </m:e>
                        <m:sub>
                          <m:r>
                            <a:rPr lang="en-US" b="1" i="1" smtClean="0">
                              <a:latin typeface="Cambria Math" panose="02040503050406030204" pitchFamily="18" charset="0"/>
                              <a:ea typeface="Cambria Math" panose="02040503050406030204" pitchFamily="18" charset="0"/>
                            </a:rPr>
                            <m:t>𝒊</m:t>
                          </m:r>
                        </m:sub>
                      </m:sSub>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𝒕</m:t>
                          </m:r>
                        </m:e>
                      </m:d>
                      <m:r>
                        <a:rPr lang="en-US" b="1" i="1" smtClean="0">
                          <a:latin typeface="Cambria Math" panose="02040503050406030204" pitchFamily="18" charset="0"/>
                          <a:ea typeface="Cambria Math" panose="02040503050406030204" pitchFamily="18" charset="0"/>
                        </a:rPr>
                        <m:t>=−</m:t>
                      </m:r>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𝜼</m:t>
                          </m:r>
                          <m:r>
                            <m:rPr>
                              <m:lit/>
                            </m:rPr>
                            <a:rPr lang="en-US" b="1" i="1" smtClean="0">
                              <a:latin typeface="Cambria Math" panose="02040503050406030204" pitchFamily="18" charset="0"/>
                              <a:ea typeface="Cambria Math" panose="02040503050406030204" pitchFamily="18" charset="0"/>
                            </a:rPr>
                            <m:t> </m:t>
                          </m:r>
                        </m:num>
                        <m:den>
                          <m:rad>
                            <m:radPr>
                              <m:degHide m:val="on"/>
                              <m:ctrlPr>
                                <a:rPr lang="en-US" b="1" i="1" smtClean="0">
                                  <a:latin typeface="Cambria Math" panose="02040503050406030204" pitchFamily="18" charset="0"/>
                                  <a:ea typeface="Cambria Math" panose="02040503050406030204" pitchFamily="18" charset="0"/>
                                </a:rPr>
                              </m:ctrlPr>
                            </m:radPr>
                            <m:deg/>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𝑮</m:t>
                                  </m:r>
                                </m:e>
                                <m:sub>
                                  <m:r>
                                    <a:rPr lang="en-US" b="1" i="1" smtClean="0">
                                      <a:latin typeface="Cambria Math" panose="02040503050406030204" pitchFamily="18" charset="0"/>
                                      <a:ea typeface="Cambria Math" panose="02040503050406030204" pitchFamily="18" charset="0"/>
                                    </a:rPr>
                                    <m:t>𝒊</m:t>
                                  </m:r>
                                </m:sub>
                              </m:sSub>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𝒕</m:t>
                                  </m:r>
                                </m:e>
                              </m:d>
                            </m:e>
                          </m:ra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𝝐</m:t>
                          </m:r>
                        </m:den>
                      </m:f>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𝒊</m:t>
                          </m:r>
                        </m:sub>
                      </m:sSub>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𝒕</m:t>
                          </m:r>
                        </m:e>
                      </m:d>
                    </m:oMath>
                  </m:oMathPara>
                </a14:m>
                <a:endParaRPr lang="en-US" b="1">
                  <a:ea typeface="Cambria Math" panose="02040503050406030204" pitchFamily="18" charset="0"/>
                </a:endParaRPr>
              </a:p>
              <a:p>
                <a:pPr marL="0" indent="0">
                  <a:buNone/>
                </a:pPr>
                <a:endParaRPr lang="en-US" b="0">
                  <a:ea typeface="Cambria Math" panose="02040503050406030204" pitchFamily="18" charset="0"/>
                </a:endParaRPr>
              </a:p>
              <a:p>
                <a:pPr marL="0" indent="0">
                  <a:buNone/>
                </a:pP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𝑀</m:t>
                        </m:r>
                      </m:e>
                      <m:sub>
                        <m:r>
                          <a:rPr lang="en-US" sz="2600" b="0" i="1" smtClean="0">
                            <a:latin typeface="Cambria Math" panose="02040503050406030204" pitchFamily="18" charset="0"/>
                          </a:rPr>
                          <m:t>𝑖</m:t>
                        </m:r>
                      </m:sub>
                    </m:sSub>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r>
                      <a:rPr lang="en-US" sz="2600" b="0" i="1" smtClean="0">
                        <a:latin typeface="Cambria Math" panose="02040503050406030204" pitchFamily="18" charset="0"/>
                      </a:rPr>
                      <m:t>𝛼</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𝑀</m:t>
                        </m:r>
                      </m:e>
                      <m:sub>
                        <m:r>
                          <a:rPr lang="en-US" sz="2600" b="0" i="1" smtClean="0">
                            <a:latin typeface="Cambria Math" panose="02040503050406030204" pitchFamily="18" charset="0"/>
                          </a:rPr>
                          <m:t>𝑖</m:t>
                        </m:r>
                      </m:sub>
                    </m:sSub>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r>
                          <a:rPr lang="en-US" sz="2600" b="0" i="1" smtClean="0">
                            <a:latin typeface="Cambria Math" panose="02040503050406030204" pitchFamily="18" charset="0"/>
                          </a:rPr>
                          <m:t>−1</m:t>
                        </m:r>
                      </m:e>
                    </m:d>
                    <m:r>
                      <a:rPr lang="en-US" sz="2600" b="0" i="1" smtClean="0">
                        <a:latin typeface="Cambria Math" panose="02040503050406030204" pitchFamily="18" charset="0"/>
                      </a:rPr>
                      <m:t>+</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r>
                          <a:rPr lang="en-US" sz="2600" b="0" i="1" smtClean="0">
                            <a:latin typeface="Cambria Math" panose="02040503050406030204" pitchFamily="18" charset="0"/>
                          </a:rPr>
                          <m:t>𝛼</m:t>
                        </m:r>
                      </m:e>
                    </m:d>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e>
                      <m:sub>
                        <m:r>
                          <a:rPr lang="en-US" sz="2400" i="1">
                            <a:latin typeface="Cambria Math" panose="02040503050406030204" pitchFamily="18" charset="0"/>
                            <a:ea typeface="Cambria Math" panose="02040503050406030204" pitchFamily="18" charset="0"/>
                          </a:rPr>
                          <m:t>𝜃</m:t>
                        </m:r>
                      </m:sub>
                    </m:sSub>
                    <m:r>
                      <a:rPr lang="en-US" sz="2400" i="1">
                        <a:latin typeface="Cambria Math" panose="02040503050406030204" pitchFamily="18" charset="0"/>
                        <a:ea typeface="Cambria Math" panose="02040503050406030204" pitchFamily="18" charset="0"/>
                      </a:rPr>
                      <m:t>𝐿</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oMath>
                </a14:m>
                <a:r>
                  <a:rPr lang="en-GB" sz="2600"/>
                  <a:t> </a:t>
                </a:r>
              </a:p>
              <a:p>
                <a:pPr marL="0" indent="0">
                  <a:buNone/>
                </a:pP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𝑀</m:t>
                        </m:r>
                      </m:e>
                      <m:sub>
                        <m:r>
                          <a:rPr lang="en-US" sz="2600" b="0" i="1" smtClean="0">
                            <a:latin typeface="Cambria Math" panose="02040503050406030204" pitchFamily="18" charset="0"/>
                          </a:rPr>
                          <m:t>𝑖</m:t>
                        </m:r>
                      </m:sub>
                    </m:sSub>
                    <m:d>
                      <m:dPr>
                        <m:ctrlPr>
                          <a:rPr lang="en-US" sz="2600" b="0" i="1" smtClean="0">
                            <a:latin typeface="Cambria Math" panose="02040503050406030204" pitchFamily="18" charset="0"/>
                          </a:rPr>
                        </m:ctrlPr>
                      </m:dPr>
                      <m:e>
                        <m:r>
                          <a:rPr lang="en-US" sz="2600" b="0" i="1" smtClean="0">
                            <a:latin typeface="Cambria Math" panose="02040503050406030204" pitchFamily="18" charset="0"/>
                          </a:rPr>
                          <m:t>0</m:t>
                        </m:r>
                      </m:e>
                    </m:d>
                    <m:r>
                      <a:rPr lang="en-US" sz="2600" b="0" i="1" smtClean="0">
                        <a:latin typeface="Cambria Math" panose="02040503050406030204" pitchFamily="18" charset="0"/>
                      </a:rPr>
                      <m:t>=0</m:t>
                    </m:r>
                  </m:oMath>
                </a14:m>
                <a:r>
                  <a:rPr lang="en-US" sz="2600" b="0"/>
                  <a:t> </a:t>
                </a:r>
              </a:p>
              <a:p>
                <a:pPr marL="0" indent="0">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𝛽</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−1</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𝛽</m:t>
                        </m:r>
                      </m:e>
                    </m: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𝐿</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e>
                      <m:sup>
                        <m:r>
                          <a:rPr lang="en-US" sz="2400" b="0" i="1" smtClean="0">
                            <a:latin typeface="Cambria Math" panose="02040503050406030204" pitchFamily="18" charset="0"/>
                          </a:rPr>
                          <m:t>2</m:t>
                        </m:r>
                      </m:sup>
                    </m:sSup>
                  </m:oMath>
                </a14:m>
                <a:r>
                  <a:rPr lang="en-US" sz="2600" b="0"/>
                  <a:t>  [</a:t>
                </a:r>
                <a:r>
                  <a:rPr lang="en-US" sz="2600" b="0" err="1"/>
                  <a:t>RMSProp</a:t>
                </a:r>
                <a:r>
                  <a:rPr lang="en-US" sz="2600" b="0"/>
                  <a:t>]</a:t>
                </a:r>
              </a:p>
              <a:p>
                <a:endParaRPr lang="en-GB"/>
              </a:p>
              <a:p>
                <a:endParaRPr lang="en-GB"/>
              </a:p>
              <a:p>
                <a:endParaRPr lang="en-GB"/>
              </a:p>
            </p:txBody>
          </p:sp>
        </mc:Choice>
        <mc:Fallback>
          <p:sp>
            <p:nvSpPr>
              <p:cNvPr id="7" name="Content Placeholder 6">
                <a:extLst>
                  <a:ext uri="{FF2B5EF4-FFF2-40B4-BE49-F238E27FC236}">
                    <a16:creationId xmlns:a16="http://schemas.microsoft.com/office/drawing/2014/main" id="{363FC711-8D7E-4F47-8852-8627AA4BB165}"/>
                  </a:ext>
                </a:extLst>
              </p:cNvPr>
              <p:cNvSpPr>
                <a:spLocks noGrp="1" noRot="1" noChangeAspect="1" noMove="1" noResize="1" noEditPoints="1" noAdjustHandles="1" noChangeArrowheads="1" noChangeShapeType="1" noTextEdit="1"/>
              </p:cNvSpPr>
              <p:nvPr>
                <p:ph idx="1"/>
              </p:nvPr>
            </p:nvSpPr>
            <p:spPr>
              <a:xfrm>
                <a:off x="838200" y="3429000"/>
                <a:ext cx="10515600" cy="3219449"/>
              </a:xfr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65A60EDD-C4A4-4483-B6F0-B2FFA05F5331}"/>
                  </a:ext>
                </a:extLst>
              </p:cNvPr>
              <p:cNvSpPr/>
              <p:nvPr/>
            </p:nvSpPr>
            <p:spPr>
              <a:xfrm>
                <a:off x="6183245" y="1923531"/>
                <a:ext cx="5776838"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𝜂</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m:t>
                        </m:r>
                      </m:e>
                      <m:sub>
                        <m:r>
                          <a:rPr lang="en-US" sz="2800" i="1">
                            <a:latin typeface="Cambria Math" panose="02040503050406030204" pitchFamily="18" charset="0"/>
                            <a:ea typeface="Cambria Math" panose="02040503050406030204" pitchFamily="18" charset="0"/>
                          </a:rPr>
                          <m:t>𝜃</m:t>
                        </m:r>
                      </m:sub>
                    </m:sSub>
                    <m:r>
                      <a:rPr lang="en-US" sz="2800" i="1">
                        <a:latin typeface="Cambria Math" panose="02040503050406030204" pitchFamily="18" charset="0"/>
                        <a:ea typeface="Cambria Math" panose="02040503050406030204" pitchFamily="18" charset="0"/>
                      </a:rPr>
                      <m:t>𝐿</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oMath>
                </a14:m>
                <a:r>
                  <a:rPr lang="en-US" sz="2800"/>
                  <a:t> </a:t>
                </a:r>
                <a14:m>
                  <m:oMath xmlns:m="http://schemas.openxmlformats.org/officeDocument/2006/math">
                    <m:r>
                      <a:rPr lang="en-US" sz="2800" i="1"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𝛼</m:t>
                    </m:r>
                    <m:r>
                      <a:rPr lang="en-US" sz="2800" i="1">
                        <a:solidFill>
                          <a:schemeClr val="tx1"/>
                        </a:solidFill>
                        <a:latin typeface="Cambria Math" panose="02040503050406030204" pitchFamily="18" charset="0"/>
                        <a:ea typeface="Cambria Math" panose="02040503050406030204" pitchFamily="18" charset="0"/>
                      </a:rPr>
                      <m:t>𝜂</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m:t>
                        </m:r>
                      </m:e>
                      <m:sub>
                        <m:r>
                          <a:rPr lang="en-US" sz="2800" i="1">
                            <a:solidFill>
                              <a:schemeClr val="tx1"/>
                            </a:solidFill>
                            <a:latin typeface="Cambria Math" panose="02040503050406030204" pitchFamily="18" charset="0"/>
                            <a:ea typeface="Cambria Math" panose="02040503050406030204" pitchFamily="18" charset="0"/>
                          </a:rPr>
                          <m:t>𝜃</m:t>
                        </m:r>
                      </m:sub>
                    </m:sSub>
                    <m:r>
                      <a:rPr lang="en-US" sz="2800" i="1">
                        <a:solidFill>
                          <a:schemeClr val="tx1"/>
                        </a:solidFill>
                        <a:latin typeface="Cambria Math" panose="02040503050406030204" pitchFamily="18" charset="0"/>
                        <a:ea typeface="Cambria Math" panose="02040503050406030204" pitchFamily="18" charset="0"/>
                      </a:rPr>
                      <m:t>𝐿</m:t>
                    </m:r>
                    <m:r>
                      <a:rPr lang="en-US" sz="2800" i="1">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𝜃</m:t>
                        </m:r>
                      </m:e>
                      <m:sub>
                        <m:r>
                          <a:rPr lang="en-US" sz="2800" i="1">
                            <a:solidFill>
                              <a:schemeClr val="tx1"/>
                            </a:solidFill>
                            <a:latin typeface="Cambria Math" panose="02040503050406030204" pitchFamily="18" charset="0"/>
                            <a:ea typeface="Cambria Math" panose="02040503050406030204" pitchFamily="18" charset="0"/>
                          </a:rPr>
                          <m:t>𝑡</m:t>
                        </m:r>
                        <m:r>
                          <a:rPr lang="en-US" sz="2800" i="1">
                            <a:solidFill>
                              <a:schemeClr val="tx1"/>
                            </a:solidFill>
                            <a:latin typeface="Cambria Math" panose="02040503050406030204" pitchFamily="18" charset="0"/>
                            <a:ea typeface="Cambria Math" panose="02040503050406030204" pitchFamily="18" charset="0"/>
                          </a:rPr>
                          <m:t>−1</m:t>
                        </m:r>
                      </m:sub>
                    </m:sSub>
                    <m:r>
                      <a:rPr lang="en-US" sz="2800" i="1">
                        <a:solidFill>
                          <a:schemeClr val="tx1"/>
                        </a:solidFill>
                        <a:latin typeface="Cambria Math" panose="02040503050406030204" pitchFamily="18" charset="0"/>
                        <a:ea typeface="Cambria Math" panose="02040503050406030204" pitchFamily="18" charset="0"/>
                      </a:rPr>
                      <m:t>)</m:t>
                    </m:r>
                  </m:oMath>
                </a14:m>
                <a:endParaRPr lang="en-GB" sz="2800"/>
              </a:p>
            </p:txBody>
          </p:sp>
        </mc:Choice>
        <mc:Fallback>
          <p:sp>
            <p:nvSpPr>
              <p:cNvPr id="8" name="Rectangle 7">
                <a:extLst>
                  <a:ext uri="{FF2B5EF4-FFF2-40B4-BE49-F238E27FC236}">
                    <a16:creationId xmlns:a16="http://schemas.microsoft.com/office/drawing/2014/main" id="{65A60EDD-C4A4-4483-B6F0-B2FFA05F5331}"/>
                  </a:ext>
                </a:extLst>
              </p:cNvPr>
              <p:cNvSpPr>
                <a:spLocks noRot="1" noChangeAspect="1" noMove="1" noResize="1" noEditPoints="1" noAdjustHandles="1" noChangeArrowheads="1" noChangeShapeType="1" noTextEdit="1"/>
              </p:cNvSpPr>
              <p:nvPr/>
            </p:nvSpPr>
            <p:spPr>
              <a:xfrm>
                <a:off x="6183245" y="1923531"/>
                <a:ext cx="577683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EDB51117-CF7A-428B-AE8A-812EA0D9D6E4}"/>
                  </a:ext>
                </a:extLst>
              </p:cNvPr>
              <p:cNvSpPr/>
              <p:nvPr/>
            </p:nvSpPr>
            <p:spPr>
              <a:xfrm>
                <a:off x="425028" y="1659165"/>
                <a:ext cx="4680063" cy="10211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𝑤</m:t>
                          </m:r>
                        </m:e>
                        <m:sub>
                          <m:r>
                            <a:rPr lang="en-US" sz="2600" i="1">
                              <a:latin typeface="Cambria Math" panose="02040503050406030204" pitchFamily="18" charset="0"/>
                              <a:ea typeface="Cambria Math" panose="02040503050406030204" pitchFamily="18" charset="0"/>
                            </a:rPr>
                            <m:t>𝑖</m:t>
                          </m:r>
                        </m:sub>
                      </m:sSub>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𝑡</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𝜂</m:t>
                          </m:r>
                        </m:num>
                        <m:den>
                          <m:rad>
                            <m:radPr>
                              <m:degHide m:val="on"/>
                              <m:ctrlPr>
                                <a:rPr lang="en-US" sz="2600" i="1">
                                  <a:latin typeface="Cambria Math" panose="02040503050406030204" pitchFamily="18" charset="0"/>
                                </a:rPr>
                              </m:ctrlPr>
                            </m:radPr>
                            <m:deg/>
                            <m:e>
                              <m:sSub>
                                <m:sSubPr>
                                  <m:ctrlPr>
                                    <a:rPr lang="en-US" sz="2600" i="1">
                                      <a:latin typeface="Cambria Math" panose="02040503050406030204" pitchFamily="18" charset="0"/>
                                    </a:rPr>
                                  </m:ctrlPr>
                                </m:sSubPr>
                                <m:e>
                                  <m:r>
                                    <a:rPr lang="en-US" sz="2600" i="1">
                                      <a:latin typeface="Cambria Math" panose="02040503050406030204" pitchFamily="18" charset="0"/>
                                    </a:rPr>
                                    <m:t>𝐺</m:t>
                                  </m:r>
                                </m:e>
                                <m:sub>
                                  <m:r>
                                    <a:rPr lang="en-US" sz="2600" i="1">
                                      <a:latin typeface="Cambria Math" panose="02040503050406030204" pitchFamily="18" charset="0"/>
                                    </a:rPr>
                                    <m:t>𝑖</m:t>
                                  </m:r>
                                </m:sub>
                              </m:sSub>
                              <m:d>
                                <m:dPr>
                                  <m:ctrlPr>
                                    <a:rPr lang="en-US" sz="2600" i="1">
                                      <a:latin typeface="Cambria Math" panose="02040503050406030204" pitchFamily="18" charset="0"/>
                                    </a:rPr>
                                  </m:ctrlPr>
                                </m:dPr>
                                <m:e>
                                  <m:r>
                                    <a:rPr lang="en-US" sz="2600" i="1">
                                      <a:latin typeface="Cambria Math" panose="02040503050406030204" pitchFamily="18" charset="0"/>
                                    </a:rPr>
                                    <m:t>𝑡</m:t>
                                  </m:r>
                                </m:e>
                              </m:d>
                            </m:e>
                          </m:rad>
                          <m:r>
                            <a:rPr lang="en-US" sz="2600" i="1">
                              <a:latin typeface="Cambria Math" panose="02040503050406030204" pitchFamily="18" charset="0"/>
                            </a:rPr>
                            <m:t>+</m:t>
                          </m:r>
                          <m:r>
                            <a:rPr lang="en-US" sz="2600" i="1">
                              <a:latin typeface="Cambria Math" panose="02040503050406030204" pitchFamily="18" charset="0"/>
                              <a:ea typeface="Cambria Math" panose="02040503050406030204" pitchFamily="18" charset="0"/>
                            </a:rPr>
                            <m:t>∈</m:t>
                          </m:r>
                        </m:den>
                      </m:f>
                      <m:r>
                        <a:rPr lang="en-US" sz="2600" i="1">
                          <a:latin typeface="Cambria Math" panose="02040503050406030204" pitchFamily="18" charset="0"/>
                        </a:rPr>
                        <m:t>∗</m:t>
                      </m:r>
                      <m:f>
                        <m:fPr>
                          <m:ctrlPr>
                            <a:rPr lang="en-US" sz="2600" i="1">
                              <a:latin typeface="Cambria Math" panose="02040503050406030204" pitchFamily="18" charset="0"/>
                              <a:ea typeface="Cambria Math" panose="02040503050406030204" pitchFamily="18" charset="0"/>
                            </a:rPr>
                          </m:ctrlPr>
                        </m:fPr>
                        <m:num>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𝐿</m:t>
                          </m:r>
                        </m:num>
                        <m:den>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𝑤</m:t>
                          </m:r>
                        </m:den>
                      </m:f>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oMath>
                  </m:oMathPara>
                </a14:m>
                <a:endParaRPr lang="en-GB" sz="2600"/>
              </a:p>
            </p:txBody>
          </p:sp>
        </mc:Choice>
        <mc:Fallback>
          <p:sp>
            <p:nvSpPr>
              <p:cNvPr id="9" name="Rectangle 8">
                <a:extLst>
                  <a:ext uri="{FF2B5EF4-FFF2-40B4-BE49-F238E27FC236}">
                    <a16:creationId xmlns:a16="http://schemas.microsoft.com/office/drawing/2014/main" id="{EDB51117-CF7A-428B-AE8A-812EA0D9D6E4}"/>
                  </a:ext>
                </a:extLst>
              </p:cNvPr>
              <p:cNvSpPr>
                <a:spLocks noRot="1" noChangeAspect="1" noMove="1" noResize="1" noEditPoints="1" noAdjustHandles="1" noChangeArrowheads="1" noChangeShapeType="1" noTextEdit="1"/>
              </p:cNvSpPr>
              <p:nvPr/>
            </p:nvSpPr>
            <p:spPr>
              <a:xfrm>
                <a:off x="425028" y="1659165"/>
                <a:ext cx="4680063" cy="1021177"/>
              </a:xfrm>
              <a:prstGeom prst="rect">
                <a:avLst/>
              </a:prstGeom>
              <a:blipFill>
                <a:blip r:embed="rId5"/>
                <a:stretch>
                  <a:fillRect/>
                </a:stretch>
              </a:blipFill>
            </p:spPr>
            <p:txBody>
              <a:bodyPr/>
              <a:lstStyle/>
              <a:p>
                <a:r>
                  <a:rPr lang="en-US">
                    <a:noFill/>
                  </a:rPr>
                  <a:t> </a:t>
                </a:r>
              </a:p>
            </p:txBody>
          </p:sp>
        </mc:Fallback>
      </mc:AlternateContent>
      <p:sp>
        <p:nvSpPr>
          <p:cNvPr id="10" name="Plus Sign 9">
            <a:extLst>
              <a:ext uri="{FF2B5EF4-FFF2-40B4-BE49-F238E27FC236}">
                <a16:creationId xmlns:a16="http://schemas.microsoft.com/office/drawing/2014/main" id="{57A421EA-322A-4C5E-8DD6-57A26A78D6A3}"/>
              </a:ext>
            </a:extLst>
          </p:cNvPr>
          <p:cNvSpPr/>
          <p:nvPr/>
        </p:nvSpPr>
        <p:spPr>
          <a:xfrm>
            <a:off x="5105091" y="1743034"/>
            <a:ext cx="944880" cy="85344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607154C-16A6-CC50-F677-AB2EDCC6312B}"/>
                  </a:ext>
                </a:extLst>
              </p:cNvPr>
              <p:cNvSpPr txBox="1"/>
              <p:nvPr/>
            </p:nvSpPr>
            <p:spPr>
              <a:xfrm>
                <a:off x="10109462" y="5015547"/>
                <a:ext cx="1244338"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u="sng"/>
                  <a:t>Usually</a:t>
                </a:r>
                <a:r>
                  <a:rPr lang="en-US"/>
                  <a:t>:</a:t>
                </a:r>
              </a:p>
              <a:p>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=0.001</m:t>
                    </m:r>
                  </m:oMath>
                </a14:m>
                <a:r>
                  <a:rPr lang="en-US" b="0" i="1">
                    <a:latin typeface="Cambria Math" panose="02040503050406030204" pitchFamily="18" charset="0"/>
                  </a:rPr>
                  <a:t> </a:t>
                </a:r>
              </a:p>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=0.9</m:t>
                    </m:r>
                  </m:oMath>
                </a14:m>
                <a:r>
                  <a:rPr lang="en-US" b="0"/>
                  <a:t> </a:t>
                </a:r>
              </a:p>
              <a:p>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=0.999</m:t>
                    </m:r>
                  </m:oMath>
                </a14:m>
                <a:r>
                  <a:rPr lang="en-US" b="0"/>
                  <a:t> </a:t>
                </a:r>
              </a:p>
              <a:p>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a:t> </a:t>
                </a:r>
              </a:p>
            </p:txBody>
          </p:sp>
        </mc:Choice>
        <mc:Fallback>
          <p:sp>
            <p:nvSpPr>
              <p:cNvPr id="3" name="TextBox 2">
                <a:extLst>
                  <a:ext uri="{FF2B5EF4-FFF2-40B4-BE49-F238E27FC236}">
                    <a16:creationId xmlns:a16="http://schemas.microsoft.com/office/drawing/2014/main" id="{0607154C-16A6-CC50-F677-AB2EDCC6312B}"/>
                  </a:ext>
                </a:extLst>
              </p:cNvPr>
              <p:cNvSpPr txBox="1">
                <a:spLocks noRot="1" noChangeAspect="1" noMove="1" noResize="1" noEditPoints="1" noAdjustHandles="1" noChangeArrowheads="1" noChangeShapeType="1" noTextEdit="1"/>
              </p:cNvSpPr>
              <p:nvPr/>
            </p:nvSpPr>
            <p:spPr>
              <a:xfrm>
                <a:off x="10109462" y="5015547"/>
                <a:ext cx="1244338" cy="1477328"/>
              </a:xfrm>
              <a:prstGeom prst="rect">
                <a:avLst/>
              </a:prstGeom>
              <a:blipFill>
                <a:blip r:embed="rId6"/>
                <a:stretch>
                  <a:fillRect l="-3382" t="-2049"/>
                </a:stretch>
              </a:blipFill>
            </p:spPr>
            <p:txBody>
              <a:bodyPr/>
              <a:lstStyle/>
              <a:p>
                <a:r>
                  <a:rPr lang="en-US">
                    <a:noFill/>
                  </a:rPr>
                  <a:t> </a:t>
                </a:r>
              </a:p>
            </p:txBody>
          </p:sp>
        </mc:Fallback>
      </mc:AlternateContent>
    </p:spTree>
    <p:extLst>
      <p:ext uri="{BB962C8B-B14F-4D97-AF65-F5344CB8AC3E}">
        <p14:creationId xmlns:p14="http://schemas.microsoft.com/office/powerpoint/2010/main" val="347003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543E-B828-4305-7845-0E3472675B90}"/>
              </a:ext>
            </a:extLst>
          </p:cNvPr>
          <p:cNvSpPr>
            <a:spLocks noGrp="1"/>
          </p:cNvSpPr>
          <p:nvPr>
            <p:ph type="title"/>
          </p:nvPr>
        </p:nvSpPr>
        <p:spPr/>
        <p:txBody>
          <a:bodyPr/>
          <a:lstStyle/>
          <a:p>
            <a:r>
              <a:rPr lang="en-US"/>
              <a:t>Last word on Adaptive Learning Rate</a:t>
            </a:r>
          </a:p>
        </p:txBody>
      </p:sp>
      <p:sp>
        <p:nvSpPr>
          <p:cNvPr id="3" name="Content Placeholder 2">
            <a:extLst>
              <a:ext uri="{FF2B5EF4-FFF2-40B4-BE49-F238E27FC236}">
                <a16:creationId xmlns:a16="http://schemas.microsoft.com/office/drawing/2014/main" id="{1FD152EF-0B2B-6631-B080-05029CAA717E}"/>
              </a:ext>
            </a:extLst>
          </p:cNvPr>
          <p:cNvSpPr>
            <a:spLocks noGrp="1"/>
          </p:cNvSpPr>
          <p:nvPr>
            <p:ph idx="1"/>
          </p:nvPr>
        </p:nvSpPr>
        <p:spPr>
          <a:xfrm>
            <a:off x="838200" y="1825625"/>
            <a:ext cx="11218682" cy="4351338"/>
          </a:xfrm>
        </p:spPr>
        <p:txBody>
          <a:bodyPr>
            <a:normAutofit/>
          </a:bodyPr>
          <a:lstStyle/>
          <a:p>
            <a:r>
              <a:rPr lang="en-US"/>
              <a:t>These methods may have </a:t>
            </a:r>
            <a:r>
              <a:rPr lang="en-US">
                <a:solidFill>
                  <a:srgbClr val="FF0000"/>
                </a:solidFill>
              </a:rPr>
              <a:t>learning rate that does not converge</a:t>
            </a:r>
            <a:r>
              <a:rPr lang="en-US"/>
              <a:t>!</a:t>
            </a:r>
          </a:p>
          <a:p>
            <a:pPr marL="457200" lvl="1" indent="0">
              <a:buNone/>
            </a:pPr>
            <a:r>
              <a:rPr lang="en-US"/>
              <a:t>Even for convex problems…</a:t>
            </a:r>
          </a:p>
          <a:p>
            <a:pPr marL="457200" lvl="1" indent="0">
              <a:buNone/>
            </a:pPr>
            <a:r>
              <a:rPr lang="en-US" sz="1400"/>
              <a:t>See: </a:t>
            </a:r>
            <a:r>
              <a:rPr lang="en-US" sz="1400" b="0" i="0" u="none" strike="noStrike" baseline="0">
                <a:latin typeface="SFRM0700"/>
              </a:rPr>
              <a:t>S. J. Reddi, S. Kale, and S. Kumar. “On the Convergence of Adam and Beyond”. In: </a:t>
            </a:r>
            <a:r>
              <a:rPr lang="en-US" sz="1400" b="0" i="0" u="none" strike="noStrike" baseline="0">
                <a:latin typeface="SFTI0700"/>
              </a:rPr>
              <a:t>ICLR</a:t>
            </a:r>
            <a:r>
              <a:rPr lang="en-US" sz="1400" b="0" i="0" u="none" strike="noStrike" baseline="0">
                <a:latin typeface="SFRM0700"/>
              </a:rPr>
              <a:t>. 2018.</a:t>
            </a:r>
            <a:endParaRPr lang="en-US"/>
          </a:p>
          <a:p>
            <a:endParaRPr lang="en-US"/>
          </a:p>
          <a:p>
            <a:endParaRPr lang="en-US"/>
          </a:p>
          <a:p>
            <a:r>
              <a:rPr lang="en-US"/>
              <a:t>Some alternatives to solve this issue are:</a:t>
            </a:r>
          </a:p>
          <a:p>
            <a:pPr lvl="1">
              <a:buFont typeface="Wingdings" panose="05000000000000000000" pitchFamily="2" charset="2"/>
              <a:buChar char="§"/>
            </a:pPr>
            <a:r>
              <a:rPr lang="en-US" err="1"/>
              <a:t>AMSGrad</a:t>
            </a:r>
            <a:r>
              <a:rPr lang="en-US" sz="2600"/>
              <a:t>: </a:t>
            </a:r>
            <a:r>
              <a:rPr lang="en-US" sz="1400"/>
              <a:t>S. J. Reddi, S. Kale, and S. Kumar. “On the Convergence of Adam and Beyond”. </a:t>
            </a:r>
          </a:p>
          <a:p>
            <a:pPr lvl="1">
              <a:buFont typeface="Wingdings" panose="05000000000000000000" pitchFamily="2" charset="2"/>
              <a:buChar char="§"/>
            </a:pPr>
            <a:r>
              <a:rPr lang="en-US"/>
              <a:t>PADAM: </a:t>
            </a:r>
            <a:r>
              <a:rPr lang="en-US" sz="1400" b="0" i="0" u="none" strike="noStrike" baseline="0">
                <a:solidFill>
                  <a:srgbClr val="000000"/>
                </a:solidFill>
                <a:latin typeface="SFRM0700"/>
              </a:rPr>
              <a:t>D. Zhou, Y. Tang, Z. Yang, Y. Cao, and Q. Gu. “On the Convergence of Adaptive Gradient Methods for Nonconvex Optimization”.</a:t>
            </a:r>
          </a:p>
          <a:p>
            <a:pPr lvl="1">
              <a:buFont typeface="Wingdings" panose="05000000000000000000" pitchFamily="2" charset="2"/>
              <a:buChar char="§"/>
            </a:pPr>
            <a:r>
              <a:rPr lang="en-US"/>
              <a:t>YOGI: </a:t>
            </a:r>
            <a:r>
              <a:rPr lang="en-US" sz="1400" b="0" i="0" u="none" strike="noStrike" baseline="0">
                <a:latin typeface="SFRM0700"/>
              </a:rPr>
              <a:t>M. Zaheer, S. Reddi, D. </a:t>
            </a:r>
            <a:r>
              <a:rPr lang="en-US" sz="1400" b="0" i="0" u="none" strike="noStrike" baseline="0" err="1">
                <a:latin typeface="SFRM0700"/>
              </a:rPr>
              <a:t>Sachan</a:t>
            </a:r>
            <a:r>
              <a:rPr lang="en-US" sz="1400" b="0" i="0" u="none" strike="noStrike" baseline="0">
                <a:latin typeface="SFRM0700"/>
              </a:rPr>
              <a:t>, S. Kale, and S. Kumar. “Adaptive Methods for Nonconvex Optimization”. </a:t>
            </a:r>
            <a:endParaRPr lang="en-US"/>
          </a:p>
        </p:txBody>
      </p:sp>
    </p:spTree>
    <p:extLst>
      <p:ext uri="{BB962C8B-B14F-4D97-AF65-F5344CB8AC3E}">
        <p14:creationId xmlns:p14="http://schemas.microsoft.com/office/powerpoint/2010/main" val="1921941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2A1B-A5B2-485D-AE15-A7CFE95DC28F}"/>
              </a:ext>
            </a:extLst>
          </p:cNvPr>
          <p:cNvSpPr>
            <a:spLocks noGrp="1"/>
          </p:cNvSpPr>
          <p:nvPr>
            <p:ph type="title"/>
          </p:nvPr>
        </p:nvSpPr>
        <p:spPr>
          <a:xfrm>
            <a:off x="838200" y="107950"/>
            <a:ext cx="10515600" cy="1325563"/>
          </a:xfrm>
        </p:spPr>
        <p:txBody>
          <a:bodyPr/>
          <a:lstStyle/>
          <a:p>
            <a:r>
              <a:rPr lang="en-US" u="sng"/>
              <a:t>Recap</a:t>
            </a:r>
            <a:endParaRPr lang="en-GB" u="sng"/>
          </a:p>
        </p:txBody>
      </p:sp>
      <p:sp>
        <p:nvSpPr>
          <p:cNvPr id="3" name="Content Placeholder 2">
            <a:extLst>
              <a:ext uri="{FF2B5EF4-FFF2-40B4-BE49-F238E27FC236}">
                <a16:creationId xmlns:a16="http://schemas.microsoft.com/office/drawing/2014/main" id="{D1DE3187-7BF5-41A9-BD9D-12D3941CC55A}"/>
              </a:ext>
            </a:extLst>
          </p:cNvPr>
          <p:cNvSpPr>
            <a:spLocks noGrp="1"/>
          </p:cNvSpPr>
          <p:nvPr>
            <p:ph idx="1"/>
          </p:nvPr>
        </p:nvSpPr>
        <p:spPr>
          <a:xfrm>
            <a:off x="838200" y="1304925"/>
            <a:ext cx="10515600" cy="5314950"/>
          </a:xfrm>
        </p:spPr>
        <p:txBody>
          <a:bodyPr>
            <a:normAutofit fontScale="70000" lnSpcReduction="20000"/>
          </a:bodyPr>
          <a:lstStyle/>
          <a:p>
            <a:r>
              <a:rPr lang="en-GB"/>
              <a:t>Types of ML</a:t>
            </a:r>
          </a:p>
          <a:p>
            <a:r>
              <a:rPr lang="en-GB"/>
              <a:t>Model</a:t>
            </a:r>
          </a:p>
          <a:p>
            <a:pPr marL="457200" lvl="1" indent="0">
              <a:buNone/>
            </a:pPr>
            <a:r>
              <a:rPr lang="en-GB"/>
              <a:t>Linear Model</a:t>
            </a:r>
          </a:p>
          <a:p>
            <a:r>
              <a:rPr lang="en-GB"/>
              <a:t> Objective Function</a:t>
            </a:r>
          </a:p>
          <a:p>
            <a:pPr marL="457200" lvl="1" indent="0">
              <a:buNone/>
            </a:pPr>
            <a:r>
              <a:rPr lang="en-GB"/>
              <a:t> L2-norm and Cross-entropy</a:t>
            </a:r>
          </a:p>
          <a:p>
            <a:r>
              <a:rPr lang="en-GB"/>
              <a:t> Optimization Algorithm </a:t>
            </a:r>
          </a:p>
          <a:p>
            <a:pPr marL="457200" lvl="1" indent="0">
              <a:buNone/>
            </a:pPr>
            <a:r>
              <a:rPr lang="en-GB"/>
              <a:t> Learning Rate and Update rule</a:t>
            </a:r>
          </a:p>
          <a:p>
            <a:pPr marL="457200" lvl="1" indent="0">
              <a:buNone/>
            </a:pPr>
            <a:r>
              <a:rPr lang="en-GB"/>
              <a:t> N-dimensional Gradient Descent</a:t>
            </a:r>
          </a:p>
          <a:p>
            <a:r>
              <a:rPr lang="en-GB"/>
              <a:t>Activation Function and Non-linearity</a:t>
            </a:r>
          </a:p>
          <a:p>
            <a:r>
              <a:rPr lang="en-GB"/>
              <a:t>Backpropagation</a:t>
            </a:r>
          </a:p>
          <a:p>
            <a:r>
              <a:rPr lang="en-GB"/>
              <a:t>Overfitting</a:t>
            </a:r>
          </a:p>
          <a:p>
            <a:pPr marL="457200" lvl="1" indent="0">
              <a:buNone/>
            </a:pPr>
            <a:r>
              <a:rPr lang="en-GB"/>
              <a:t>Training, Validation and Test set</a:t>
            </a:r>
          </a:p>
          <a:p>
            <a:pPr marL="457200" lvl="1" indent="0">
              <a:buNone/>
            </a:pPr>
            <a:r>
              <a:rPr lang="en-GB"/>
              <a:t>Early Stopping and Initialization</a:t>
            </a:r>
          </a:p>
          <a:p>
            <a:r>
              <a:rPr lang="en-GB"/>
              <a:t>Stochastic Gradient Descent (or Mini-batch GD)</a:t>
            </a:r>
          </a:p>
          <a:p>
            <a:r>
              <a:rPr lang="en-GB"/>
              <a:t>Momentum</a:t>
            </a:r>
          </a:p>
          <a:p>
            <a:r>
              <a:rPr lang="en-GB"/>
              <a:t>Learning Rate schedule</a:t>
            </a:r>
          </a:p>
          <a:p>
            <a:pPr marL="457200" lvl="1" indent="0">
              <a:buNone/>
            </a:pPr>
            <a:r>
              <a:rPr lang="en-GB"/>
              <a:t>ADAM</a:t>
            </a:r>
          </a:p>
        </p:txBody>
      </p:sp>
    </p:spTree>
    <p:extLst>
      <p:ext uri="{BB962C8B-B14F-4D97-AF65-F5344CB8AC3E}">
        <p14:creationId xmlns:p14="http://schemas.microsoft.com/office/powerpoint/2010/main" val="83151584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55B463B-7095-BDC7-62A7-AFAA80921199}"/>
              </a:ext>
            </a:extLst>
          </p:cNvPr>
          <p:cNvPicPr>
            <a:picLocks noChangeAspect="1"/>
          </p:cNvPicPr>
          <p:nvPr/>
        </p:nvPicPr>
        <p:blipFill rotWithShape="1">
          <a:blip r:embed="rId2"/>
          <a:srcRect t="110" b="5326"/>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BDBF7-4373-428C-A32E-BA988BAF3C99}"/>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Preprocessing</a:t>
            </a:r>
          </a:p>
        </p:txBody>
      </p:sp>
      <p:sp>
        <p:nvSpPr>
          <p:cNvPr id="3" name="Text Placeholder 2">
            <a:extLst>
              <a:ext uri="{FF2B5EF4-FFF2-40B4-BE49-F238E27FC236}">
                <a16:creationId xmlns:a16="http://schemas.microsoft.com/office/drawing/2014/main" id="{3B3C547B-F981-4E6C-8AF1-E2726EC3AEE7}"/>
              </a:ext>
            </a:extLst>
          </p:cNvPr>
          <p:cNvSpPr>
            <a:spLocks noGrp="1"/>
          </p:cNvSpPr>
          <p:nvPr>
            <p:ph type="body" idx="1"/>
          </p:nvPr>
        </p:nvSpPr>
        <p:spPr>
          <a:xfrm>
            <a:off x="952229" y="4629234"/>
            <a:ext cx="3973386" cy="1485319"/>
          </a:xfrm>
          <a:noFill/>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85087367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Preprocessing</a:t>
            </a:r>
            <a:endParaRPr lang="en-GB"/>
          </a:p>
        </p:txBody>
      </p:sp>
      <p:sp>
        <p:nvSpPr>
          <p:cNvPr id="4" name="Content Placeholder 3">
            <a:extLst>
              <a:ext uri="{FF2B5EF4-FFF2-40B4-BE49-F238E27FC236}">
                <a16:creationId xmlns:a16="http://schemas.microsoft.com/office/drawing/2014/main" id="{B54E4F72-CC66-4616-B858-2ADED794ACAA}"/>
              </a:ext>
            </a:extLst>
          </p:cNvPr>
          <p:cNvSpPr>
            <a:spLocks noGrp="1"/>
          </p:cNvSpPr>
          <p:nvPr>
            <p:ph idx="1"/>
          </p:nvPr>
        </p:nvSpPr>
        <p:spPr>
          <a:xfrm>
            <a:off x="838199" y="1825625"/>
            <a:ext cx="10806113" cy="4351338"/>
          </a:xfrm>
        </p:spPr>
        <p:txBody>
          <a:bodyPr>
            <a:normAutofit lnSpcReduction="10000"/>
          </a:bodyPr>
          <a:lstStyle/>
          <a:p>
            <a:endParaRPr lang="en-US"/>
          </a:p>
          <a:p>
            <a:r>
              <a:rPr lang="en-US"/>
              <a:t>Preprocessing refers to any manipulation we apply to the dataset before running it through the model</a:t>
            </a:r>
          </a:p>
          <a:p>
            <a:pPr marL="457200" lvl="1" indent="0">
              <a:buNone/>
            </a:pPr>
            <a:r>
              <a:rPr lang="en-US"/>
              <a:t>Up to now, we have assumed that we had already preprocessed our data in a way suitable for training</a:t>
            </a:r>
          </a:p>
          <a:p>
            <a:pPr marL="457200" lvl="1" indent="0">
              <a:buNone/>
            </a:pPr>
            <a:endParaRPr lang="en-US"/>
          </a:p>
          <a:p>
            <a:r>
              <a:rPr lang="en-US"/>
              <a:t>More broadly, we consider preprocessing as actual </a:t>
            </a:r>
            <a:r>
              <a:rPr lang="en-US" b="1">
                <a:solidFill>
                  <a:schemeClr val="accent2"/>
                </a:solidFill>
              </a:rPr>
              <a:t>data transformation</a:t>
            </a:r>
          </a:p>
          <a:p>
            <a:pPr marL="0" indent="0">
              <a:buNone/>
            </a:pPr>
            <a:endParaRPr lang="en-US"/>
          </a:p>
          <a:p>
            <a:endParaRPr lang="en-US"/>
          </a:p>
          <a:p>
            <a:pPr marL="457200" lvl="1" indent="0">
              <a:buNone/>
            </a:pPr>
            <a:r>
              <a:rPr lang="en-US"/>
              <a:t>Let’s see some preprocessing techniques</a:t>
            </a:r>
          </a:p>
          <a:p>
            <a:pPr marL="457200" lvl="1" indent="0">
              <a:buNone/>
            </a:pPr>
            <a:endParaRPr lang="en-US"/>
          </a:p>
          <a:p>
            <a:pPr marL="457200" lvl="1" indent="0">
              <a:buNone/>
            </a:pPr>
            <a:endParaRPr lang="en-US"/>
          </a:p>
        </p:txBody>
      </p:sp>
    </p:spTree>
    <p:extLst>
      <p:ext uri="{BB962C8B-B14F-4D97-AF65-F5344CB8AC3E}">
        <p14:creationId xmlns:p14="http://schemas.microsoft.com/office/powerpoint/2010/main" val="23340879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Feature Scaling</a:t>
            </a:r>
            <a:endParaRPr lang="en-GB"/>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54E4F72-CC66-4616-B858-2ADED794ACAA}"/>
                  </a:ext>
                </a:extLst>
              </p:cNvPr>
              <p:cNvSpPr>
                <a:spLocks noGrp="1"/>
              </p:cNvSpPr>
              <p:nvPr>
                <p:ph idx="1"/>
              </p:nvPr>
            </p:nvSpPr>
            <p:spPr/>
            <p:txBody>
              <a:bodyPr>
                <a:normAutofit/>
              </a:bodyPr>
              <a:lstStyle/>
              <a:p>
                <a:r>
                  <a:rPr lang="en-US" b="1"/>
                  <a:t>Feature Scaling </a:t>
                </a:r>
                <a:r>
                  <a:rPr lang="en-US"/>
                  <a:t>(aka </a:t>
                </a:r>
                <a:r>
                  <a:rPr lang="en-US" b="1"/>
                  <a:t>Standardization</a:t>
                </a:r>
                <a:r>
                  <a:rPr lang="en-US"/>
                  <a:t>) is the process of transforming the data we are working with into a standard scale</a:t>
                </a:r>
              </a:p>
              <a:p>
                <a:endParaRPr lang="en-US"/>
              </a:p>
              <a:p>
                <a:r>
                  <a:rPr lang="en-US"/>
                  <a:t>A classic approach is computing, per each value, a standardized variable:</a:t>
                </a:r>
                <a:endParaRPr lang="en-US" b="1">
                  <a:solidFill>
                    <a:schemeClr val="accent2"/>
                  </a:solidFill>
                </a:endParaRPr>
              </a:p>
              <a:p>
                <a:pPr marL="0" indent="0">
                  <a:buNone/>
                </a:pPr>
                <a:endParaRPr lang="en-US" b="1">
                  <a:solidFill>
                    <a:schemeClr val="accent2"/>
                  </a:solidFill>
                </a:endParaRPr>
              </a:p>
              <a:p>
                <a:pPr marL="0" indent="0">
                  <a:buNone/>
                </a:pPr>
                <a:endParaRPr lang="en-US" b="1">
                  <a:solidFill>
                    <a:schemeClr val="accent2"/>
                  </a:solidFill>
                </a:endParaRPr>
              </a:p>
              <a:p>
                <a:r>
                  <a:rPr lang="en-US"/>
                  <a:t>The goal is to obtain a distribution with </a:t>
                </a:r>
                <a:r>
                  <a:rPr lang="en-US">
                    <a:solidFill>
                      <a:srgbClr val="7030A0"/>
                    </a:solidFill>
                  </a:rPr>
                  <a:t>mean</a:t>
                </a:r>
                <a:r>
                  <a:rPr lang="en-US"/>
                  <a:t> (</a:t>
                </a:r>
                <a14:m>
                  <m:oMath xmlns:m="http://schemas.openxmlformats.org/officeDocument/2006/math">
                    <m:r>
                      <a:rPr lang="en-US" b="0" i="1" smtClean="0">
                        <a:latin typeface="Cambria Math" panose="02040503050406030204" pitchFamily="18" charset="0"/>
                      </a:rPr>
                      <m:t>𝜇</m:t>
                    </m:r>
                  </m:oMath>
                </a14:m>
                <a:r>
                  <a:rPr lang="en-US"/>
                  <a:t>) equal to 0, and </a:t>
                </a:r>
                <a:r>
                  <a:rPr lang="en-US">
                    <a:solidFill>
                      <a:srgbClr val="7030A0"/>
                    </a:solidFill>
                  </a:rPr>
                  <a:t>standard deviation </a:t>
                </a:r>
                <a:r>
                  <a:rPr lang="en-US"/>
                  <a:t>(</a:t>
                </a:r>
                <a14:m>
                  <m:oMath xmlns:m="http://schemas.openxmlformats.org/officeDocument/2006/math">
                    <m:r>
                      <a:rPr lang="en-US" b="0" i="1" smtClean="0">
                        <a:latin typeface="Cambria Math" panose="02040503050406030204" pitchFamily="18" charset="0"/>
                      </a:rPr>
                      <m:t>𝜎</m:t>
                    </m:r>
                  </m:oMath>
                </a14:m>
                <a:r>
                  <a:rPr lang="en-US"/>
                  <a:t>) equal to 1</a:t>
                </a:r>
              </a:p>
              <a:p>
                <a:endParaRPr lang="en-US"/>
              </a:p>
              <a:p>
                <a:endParaRPr lang="en-US"/>
              </a:p>
              <a:p>
                <a:endParaRPr lang="en-US"/>
              </a:p>
            </p:txBody>
          </p:sp>
        </mc:Choice>
        <mc:Fallback>
          <p:sp>
            <p:nvSpPr>
              <p:cNvPr id="4" name="Content Placeholder 3">
                <a:extLst>
                  <a:ext uri="{FF2B5EF4-FFF2-40B4-BE49-F238E27FC236}">
                    <a16:creationId xmlns:a16="http://schemas.microsoft.com/office/drawing/2014/main" id="{B54E4F72-CC66-4616-B858-2ADED794ACAA}"/>
                  </a:ext>
                </a:extLst>
              </p:cNvPr>
              <p:cNvSpPr>
                <a:spLocks noGrp="1" noRot="1" noChangeAspect="1" noMove="1" noResize="1" noEditPoints="1" noAdjustHandles="1" noChangeArrowheads="1" noChangeShapeType="1" noTextEdit="1"/>
              </p:cNvSpPr>
              <p:nvPr>
                <p:ph idx="1"/>
              </p:nvPr>
            </p:nvSpPr>
            <p:spPr>
              <a:blipFill>
                <a:blip r:embed="rId3"/>
                <a:stretch>
                  <a:fillRect l="-1043" t="-2241" b="-1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D49EB393-2CA0-4785-9C06-B8F9E24D8942}"/>
                  </a:ext>
                </a:extLst>
              </p:cNvPr>
              <p:cNvSpPr/>
              <p:nvPr/>
            </p:nvSpPr>
            <p:spPr>
              <a:xfrm>
                <a:off x="5531967" y="4078386"/>
                <a:ext cx="1128066" cy="836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b="1" i="1">
                              <a:latin typeface="Cambria Math" panose="02040503050406030204" pitchFamily="18" charset="0"/>
                            </a:rPr>
                          </m:ctrlPr>
                        </m:fPr>
                        <m:num>
                          <m:r>
                            <a:rPr lang="en-US" sz="2800" b="1" i="1">
                              <a:latin typeface="Cambria Math" panose="02040503050406030204" pitchFamily="18" charset="0"/>
                            </a:rPr>
                            <m:t>𝒙</m:t>
                          </m:r>
                          <m:r>
                            <a:rPr lang="en-US" sz="2800" b="1" i="1">
                              <a:latin typeface="Cambria Math" panose="02040503050406030204" pitchFamily="18" charset="0"/>
                            </a:rPr>
                            <m:t>−</m:t>
                          </m:r>
                          <m:r>
                            <a:rPr lang="en-US" sz="2800" b="1" i="1">
                              <a:latin typeface="Cambria Math" panose="02040503050406030204" pitchFamily="18" charset="0"/>
                            </a:rPr>
                            <m:t>𝝁</m:t>
                          </m:r>
                        </m:num>
                        <m:den>
                          <m:r>
                            <a:rPr lang="en-US" sz="2800" b="1" i="1">
                              <a:latin typeface="Cambria Math" panose="02040503050406030204" pitchFamily="18" charset="0"/>
                            </a:rPr>
                            <m:t>𝝈</m:t>
                          </m:r>
                        </m:den>
                      </m:f>
                    </m:oMath>
                  </m:oMathPara>
                </a14:m>
                <a:endParaRPr lang="en-GB" sz="2800"/>
              </a:p>
            </p:txBody>
          </p:sp>
        </mc:Choice>
        <mc:Fallback>
          <p:sp>
            <p:nvSpPr>
              <p:cNvPr id="3" name="Rectangle 2">
                <a:extLst>
                  <a:ext uri="{FF2B5EF4-FFF2-40B4-BE49-F238E27FC236}">
                    <a16:creationId xmlns:a16="http://schemas.microsoft.com/office/drawing/2014/main" id="{D49EB393-2CA0-4785-9C06-B8F9E24D8942}"/>
                  </a:ext>
                </a:extLst>
              </p:cNvPr>
              <p:cNvSpPr>
                <a:spLocks noRot="1" noChangeAspect="1" noMove="1" noResize="1" noEditPoints="1" noAdjustHandles="1" noChangeArrowheads="1" noChangeShapeType="1" noTextEdit="1"/>
              </p:cNvSpPr>
              <p:nvPr/>
            </p:nvSpPr>
            <p:spPr>
              <a:xfrm>
                <a:off x="5531967" y="4078386"/>
                <a:ext cx="1128066" cy="83631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9392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llout: Left-Right Arrow 4">
            <a:extLst>
              <a:ext uri="{FF2B5EF4-FFF2-40B4-BE49-F238E27FC236}">
                <a16:creationId xmlns:a16="http://schemas.microsoft.com/office/drawing/2014/main" id="{DB1267DC-EAA5-477D-8E63-D1CEA5924879}"/>
              </a:ext>
            </a:extLst>
          </p:cNvPr>
          <p:cNvSpPr/>
          <p:nvPr/>
        </p:nvSpPr>
        <p:spPr>
          <a:xfrm>
            <a:off x="4851400" y="3096694"/>
            <a:ext cx="2489200" cy="1656081"/>
          </a:xfrm>
          <a:prstGeom prst="leftRightArrowCallout">
            <a:avLst/>
          </a:prstGeom>
          <a:solidFill>
            <a:schemeClr val="accent5">
              <a:alpha val="5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Feature Scaling</a:t>
            </a:r>
            <a:endParaRPr lang="en-GB"/>
          </a:p>
        </p:txBody>
      </p:sp>
      <p:sp>
        <p:nvSpPr>
          <p:cNvPr id="4" name="Content Placeholder 3">
            <a:extLst>
              <a:ext uri="{FF2B5EF4-FFF2-40B4-BE49-F238E27FC236}">
                <a16:creationId xmlns:a16="http://schemas.microsoft.com/office/drawing/2014/main" id="{B54E4F72-CC66-4616-B858-2ADED794ACAA}"/>
              </a:ext>
            </a:extLst>
          </p:cNvPr>
          <p:cNvSpPr>
            <a:spLocks noGrp="1"/>
          </p:cNvSpPr>
          <p:nvPr>
            <p:ph idx="1"/>
          </p:nvPr>
        </p:nvSpPr>
        <p:spPr>
          <a:xfrm>
            <a:off x="391160" y="2661920"/>
            <a:ext cx="10515600" cy="4094479"/>
          </a:xfrm>
        </p:spPr>
        <p:txBody>
          <a:bodyPr>
            <a:normAutofit/>
          </a:bodyPr>
          <a:lstStyle/>
          <a:p>
            <a:pPr marL="0" indent="0">
              <a:buNone/>
            </a:pPr>
            <a:r>
              <a:rPr lang="en-US"/>
              <a:t>Example:</a:t>
            </a:r>
          </a:p>
          <a:p>
            <a:pPr marL="0" indent="0">
              <a:buNone/>
            </a:pPr>
            <a:endParaRPr lang="en-US"/>
          </a:p>
          <a:p>
            <a:pPr marL="0" indent="0">
              <a:buNone/>
            </a:pPr>
            <a:r>
              <a:rPr lang="en-US"/>
              <a:t>Data: 		(1.3, 1.34, 1.25)</a:t>
            </a:r>
          </a:p>
          <a:p>
            <a:pPr marL="457200" lvl="1" indent="0">
              <a:buNone/>
            </a:pPr>
            <a:r>
              <a:rPr lang="en-US"/>
              <a:t>Mean: 	1.296</a:t>
            </a:r>
          </a:p>
          <a:p>
            <a:pPr marL="457200" lvl="1" indent="0">
              <a:buNone/>
            </a:pPr>
            <a:r>
              <a:rPr lang="en-US"/>
              <a:t>Std: 	0.045</a:t>
            </a:r>
          </a:p>
          <a:p>
            <a:pPr marL="457200" lvl="1" indent="0">
              <a:buNone/>
            </a:pPr>
            <a:endParaRPr lang="en-US"/>
          </a:p>
          <a:p>
            <a:pPr marL="0" indent="0">
              <a:buNone/>
            </a:pPr>
            <a:r>
              <a:rPr lang="en-US"/>
              <a:t>Data:       (110k, 98.7k, 135k)</a:t>
            </a:r>
          </a:p>
          <a:p>
            <a:pPr marL="457200" lvl="1" indent="0">
              <a:buNone/>
            </a:pPr>
            <a:r>
              <a:rPr lang="en-US"/>
              <a:t>Mean:	114,566.6</a:t>
            </a:r>
          </a:p>
          <a:p>
            <a:pPr marL="457200" lvl="1" indent="0">
              <a:buNone/>
            </a:pPr>
            <a:r>
              <a:rPr lang="en-US"/>
              <a:t>Std:	</a:t>
            </a:r>
            <a:r>
              <a:rPr lang="en-GB"/>
              <a:t> 18575.88 </a:t>
            </a:r>
            <a:endParaRPr lang="en-US"/>
          </a:p>
          <a:p>
            <a:endParaRPr lang="en-US"/>
          </a:p>
          <a:p>
            <a:endParaRPr lang="en-US"/>
          </a:p>
          <a:p>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D49EB393-2CA0-4785-9C06-B8F9E24D8942}"/>
                  </a:ext>
                </a:extLst>
              </p:cNvPr>
              <p:cNvSpPr/>
              <p:nvPr/>
            </p:nvSpPr>
            <p:spPr>
              <a:xfrm>
                <a:off x="5531967" y="1497746"/>
                <a:ext cx="1128066" cy="836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b="1" i="1">
                              <a:latin typeface="Cambria Math" panose="02040503050406030204" pitchFamily="18" charset="0"/>
                            </a:rPr>
                          </m:ctrlPr>
                        </m:fPr>
                        <m:num>
                          <m:r>
                            <a:rPr lang="en-US" sz="2800" b="1" i="1">
                              <a:latin typeface="Cambria Math" panose="02040503050406030204" pitchFamily="18" charset="0"/>
                            </a:rPr>
                            <m:t>𝒙</m:t>
                          </m:r>
                          <m:r>
                            <a:rPr lang="en-US" sz="2800" b="1" i="1">
                              <a:latin typeface="Cambria Math" panose="02040503050406030204" pitchFamily="18" charset="0"/>
                            </a:rPr>
                            <m:t>−</m:t>
                          </m:r>
                          <m:r>
                            <a:rPr lang="en-US" sz="2800" b="1" i="1">
                              <a:latin typeface="Cambria Math" panose="02040503050406030204" pitchFamily="18" charset="0"/>
                            </a:rPr>
                            <m:t>𝝁</m:t>
                          </m:r>
                        </m:num>
                        <m:den>
                          <m:r>
                            <a:rPr lang="en-US" sz="2800" b="1" i="1">
                              <a:latin typeface="Cambria Math" panose="02040503050406030204" pitchFamily="18" charset="0"/>
                            </a:rPr>
                            <m:t>𝝈</m:t>
                          </m:r>
                        </m:den>
                      </m:f>
                    </m:oMath>
                  </m:oMathPara>
                </a14:m>
                <a:endParaRPr lang="en-GB" sz="2800"/>
              </a:p>
            </p:txBody>
          </p:sp>
        </mc:Choice>
        <mc:Fallback>
          <p:sp>
            <p:nvSpPr>
              <p:cNvPr id="3" name="Rectangle 2">
                <a:extLst>
                  <a:ext uri="{FF2B5EF4-FFF2-40B4-BE49-F238E27FC236}">
                    <a16:creationId xmlns:a16="http://schemas.microsoft.com/office/drawing/2014/main" id="{D49EB393-2CA0-4785-9C06-B8F9E24D8942}"/>
                  </a:ext>
                </a:extLst>
              </p:cNvPr>
              <p:cNvSpPr>
                <a:spLocks noRot="1" noChangeAspect="1" noMove="1" noResize="1" noEditPoints="1" noAdjustHandles="1" noChangeArrowheads="1" noChangeShapeType="1" noTextEdit="1"/>
              </p:cNvSpPr>
              <p:nvPr/>
            </p:nvSpPr>
            <p:spPr>
              <a:xfrm>
                <a:off x="5531967" y="1497746"/>
                <a:ext cx="1128066" cy="836319"/>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F226754-79DB-42D8-855F-4CB71579A608}"/>
              </a:ext>
            </a:extLst>
          </p:cNvPr>
          <p:cNvSpPr/>
          <p:nvPr/>
        </p:nvSpPr>
        <p:spPr>
          <a:xfrm>
            <a:off x="7548736" y="3663124"/>
            <a:ext cx="2775119" cy="523220"/>
          </a:xfrm>
          <a:prstGeom prst="rect">
            <a:avLst/>
          </a:prstGeom>
        </p:spPr>
        <p:txBody>
          <a:bodyPr wrap="none">
            <a:spAutoFit/>
          </a:bodyPr>
          <a:lstStyle/>
          <a:p>
            <a:r>
              <a:rPr lang="en-US" sz="2800"/>
              <a:t>(0.07, 0.96, -1.03)</a:t>
            </a:r>
          </a:p>
        </p:txBody>
      </p:sp>
      <p:sp>
        <p:nvSpPr>
          <p:cNvPr id="7" name="Callout: Left-Right Arrow 6">
            <a:extLst>
              <a:ext uri="{FF2B5EF4-FFF2-40B4-BE49-F238E27FC236}">
                <a16:creationId xmlns:a16="http://schemas.microsoft.com/office/drawing/2014/main" id="{CB687E07-E66A-4BF1-B747-904F203A7AA0}"/>
              </a:ext>
            </a:extLst>
          </p:cNvPr>
          <p:cNvSpPr/>
          <p:nvPr/>
        </p:nvSpPr>
        <p:spPr>
          <a:xfrm>
            <a:off x="4851400" y="4768669"/>
            <a:ext cx="2489200" cy="1656081"/>
          </a:xfrm>
          <a:prstGeom prst="leftRightArrowCallout">
            <a:avLst/>
          </a:prstGeom>
          <a:solidFill>
            <a:schemeClr val="accent5">
              <a:alpha val="57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ECD4FDC-E94C-4874-ADF5-3A6F384300D6}"/>
              </a:ext>
            </a:extLst>
          </p:cNvPr>
          <p:cNvSpPr/>
          <p:nvPr/>
        </p:nvSpPr>
        <p:spPr>
          <a:xfrm>
            <a:off x="7548736" y="5335099"/>
            <a:ext cx="2702984" cy="523220"/>
          </a:xfrm>
          <a:prstGeom prst="rect">
            <a:avLst/>
          </a:prstGeom>
        </p:spPr>
        <p:txBody>
          <a:bodyPr wrap="none">
            <a:spAutoFit/>
          </a:bodyPr>
          <a:lstStyle/>
          <a:p>
            <a:r>
              <a:rPr lang="en-US" sz="2800"/>
              <a:t>(-0.25, -0.85, 1.1)</a:t>
            </a:r>
          </a:p>
        </p:txBody>
      </p:sp>
    </p:spTree>
    <p:extLst>
      <p:ext uri="{BB962C8B-B14F-4D97-AF65-F5344CB8AC3E}">
        <p14:creationId xmlns:p14="http://schemas.microsoft.com/office/powerpoint/2010/main" val="2611384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33333E-6 L 0 0.29305 " pathEditMode="relative" rAng="0" ptsTypes="AA">
                                      <p:cBhvr>
                                        <p:cTn id="6" dur="2000" fill="hold"/>
                                        <p:tgtEl>
                                          <p:spTgt spid="3"/>
                                        </p:tgtEl>
                                        <p:attrNameLst>
                                          <p:attrName>ppt_x</p:attrName>
                                          <p:attrName>ppt_y</p:attrName>
                                        </p:attrNameLst>
                                      </p:cBhvr>
                                      <p:rCtr x="0" y="14653"/>
                                    </p:animMotion>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6" grpId="0"/>
      <p:bldP spid="7" grpId="0" animBg="1"/>
      <p:bldP spid="8"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Feature Scaling</a:t>
            </a:r>
            <a:endParaRPr lang="en-GB"/>
          </a:p>
        </p:txBody>
      </p:sp>
      <p:sp>
        <p:nvSpPr>
          <p:cNvPr id="4" name="Content Placeholder 3">
            <a:extLst>
              <a:ext uri="{FF2B5EF4-FFF2-40B4-BE49-F238E27FC236}">
                <a16:creationId xmlns:a16="http://schemas.microsoft.com/office/drawing/2014/main" id="{B54E4F72-CC66-4616-B858-2ADED794ACAA}"/>
              </a:ext>
            </a:extLst>
          </p:cNvPr>
          <p:cNvSpPr>
            <a:spLocks noGrp="1"/>
          </p:cNvSpPr>
          <p:nvPr>
            <p:ph idx="1"/>
          </p:nvPr>
        </p:nvSpPr>
        <p:spPr/>
        <p:txBody>
          <a:bodyPr>
            <a:normAutofit/>
          </a:bodyPr>
          <a:lstStyle/>
          <a:p>
            <a:r>
              <a:rPr lang="en-US"/>
              <a:t>Standardizing makes it easier to compare scores</a:t>
            </a:r>
          </a:p>
          <a:p>
            <a:pPr marL="457200" lvl="1" indent="0">
              <a:buNone/>
            </a:pPr>
            <a:r>
              <a:rPr lang="en-US"/>
              <a:t>In particular when those scores were measured on different scales</a:t>
            </a:r>
            <a:endParaRPr lang="en-GB"/>
          </a:p>
          <a:p>
            <a:endParaRPr lang="en-US"/>
          </a:p>
          <a:p>
            <a:endParaRPr lang="en-US"/>
          </a:p>
          <a:p>
            <a:endParaRPr lang="en-US"/>
          </a:p>
        </p:txBody>
      </p:sp>
    </p:spTree>
    <p:extLst>
      <p:ext uri="{BB962C8B-B14F-4D97-AF65-F5344CB8AC3E}">
        <p14:creationId xmlns:p14="http://schemas.microsoft.com/office/powerpoint/2010/main" val="9894992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Principal Components Analysis</a:t>
            </a:r>
            <a:endParaRPr lang="en-GB"/>
          </a:p>
        </p:txBody>
      </p:sp>
      <p:sp>
        <p:nvSpPr>
          <p:cNvPr id="4" name="Content Placeholder 3">
            <a:extLst>
              <a:ext uri="{FF2B5EF4-FFF2-40B4-BE49-F238E27FC236}">
                <a16:creationId xmlns:a16="http://schemas.microsoft.com/office/drawing/2014/main" id="{B54E4F72-CC66-4616-B858-2ADED794ACAA}"/>
              </a:ext>
            </a:extLst>
          </p:cNvPr>
          <p:cNvSpPr>
            <a:spLocks noGrp="1"/>
          </p:cNvSpPr>
          <p:nvPr>
            <p:ph idx="1"/>
          </p:nvPr>
        </p:nvSpPr>
        <p:spPr/>
        <p:txBody>
          <a:bodyPr>
            <a:normAutofit lnSpcReduction="10000"/>
          </a:bodyPr>
          <a:lstStyle/>
          <a:p>
            <a:pPr marL="0" indent="0">
              <a:buNone/>
            </a:pPr>
            <a:r>
              <a:rPr lang="en-US"/>
              <a:t>Another preprocessing method is </a:t>
            </a:r>
            <a:r>
              <a:rPr lang="en-US" b="1"/>
              <a:t>Principal Components Analysis </a:t>
            </a:r>
            <a:r>
              <a:rPr lang="en-US"/>
              <a:t>(</a:t>
            </a:r>
            <a:r>
              <a:rPr lang="en-US" b="1"/>
              <a:t>PCA</a:t>
            </a:r>
            <a:r>
              <a:rPr lang="en-US"/>
              <a:t>)</a:t>
            </a:r>
          </a:p>
          <a:p>
            <a:endParaRPr lang="en-US"/>
          </a:p>
          <a:p>
            <a:r>
              <a:rPr lang="en-US"/>
              <a:t>It is a </a:t>
            </a:r>
            <a:r>
              <a:rPr lang="en-US">
                <a:solidFill>
                  <a:srgbClr val="7030A0"/>
                </a:solidFill>
              </a:rPr>
              <a:t>dimension reduction technique </a:t>
            </a:r>
            <a:r>
              <a:rPr lang="en-US"/>
              <a:t>used when working with several variables referring to the same bigger concept or latent variable</a:t>
            </a:r>
          </a:p>
          <a:p>
            <a:endParaRPr lang="en-US"/>
          </a:p>
          <a:p>
            <a:pPr algn="l"/>
            <a:r>
              <a:rPr lang="en-US" b="0" i="0">
                <a:solidFill>
                  <a:srgbClr val="000000"/>
                </a:solidFill>
                <a:effectLst/>
                <a:latin typeface="TTNormsPro-Regular"/>
              </a:rPr>
              <a:t>The goal is to extract the important information from the data and to express this </a:t>
            </a:r>
            <a:r>
              <a:rPr lang="en-US" b="0" i="0">
                <a:solidFill>
                  <a:srgbClr val="7030A0"/>
                </a:solidFill>
                <a:effectLst/>
                <a:latin typeface="TTNormsPro-Regular"/>
              </a:rPr>
              <a:t>information as a set of summary indices </a:t>
            </a:r>
            <a:r>
              <a:rPr lang="en-US" b="0" i="0">
                <a:solidFill>
                  <a:srgbClr val="000000"/>
                </a:solidFill>
                <a:effectLst/>
                <a:latin typeface="TTNormsPro-Regular"/>
              </a:rPr>
              <a:t>called </a:t>
            </a:r>
            <a:r>
              <a:rPr lang="en-US" b="1" i="0">
                <a:solidFill>
                  <a:srgbClr val="000000"/>
                </a:solidFill>
                <a:effectLst/>
                <a:latin typeface="TTNormsPro-Medium"/>
              </a:rPr>
              <a:t>principal components</a:t>
            </a:r>
            <a:endParaRPr lang="en-US" b="0" i="0">
              <a:solidFill>
                <a:srgbClr val="000000"/>
              </a:solidFill>
              <a:effectLst/>
              <a:latin typeface="TTNormsPro-Regular"/>
            </a:endParaRPr>
          </a:p>
          <a:p>
            <a:pPr marL="457200" lvl="1" indent="0">
              <a:buNone/>
            </a:pPr>
            <a:r>
              <a:rPr lang="en-US" b="0" i="0">
                <a:solidFill>
                  <a:srgbClr val="000000"/>
                </a:solidFill>
                <a:effectLst/>
                <a:latin typeface="TTNormsPro-Regular"/>
              </a:rPr>
              <a:t>Statistically, PCA finds lines, planes and hyper-planes in the K-dimensional space that approximate the data as well as possible in the least squares sense</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935063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5"/>
                <a:ext cx="10883630" cy="4351338"/>
              </a:xfrm>
            </p:spPr>
            <p:txBody>
              <a:bodyPr>
                <a:normAutofit/>
              </a:bodyPr>
              <a:lstStyle/>
              <a:p>
                <a:pPr marL="457200" lvl="1" indent="0">
                  <a:buNone/>
                </a:pPr>
                <a:r>
                  <a:rPr lang="en-US"/>
                  <a:t> Ok, but what if you think that the size is not enough to define the price?</a:t>
                </a:r>
              </a:p>
              <a:p>
                <a:pPr marL="457200" lvl="1" indent="0">
                  <a:buNone/>
                </a:pPr>
                <a:r>
                  <a:rPr lang="en-US"/>
                  <a:t> What about how close apartments are to SJSU?</a:t>
                </a:r>
              </a:p>
              <a:p>
                <a:pPr>
                  <a:buFont typeface="Courier New" panose="02070309020205020404" pitchFamily="49" charset="0"/>
                  <a:buChar char="o"/>
                </a:pPr>
                <a:endParaRPr lang="en-US"/>
              </a:p>
              <a:p>
                <a:r>
                  <a:rPr lang="en-US"/>
                  <a:t> In this case we have two variables</a:t>
                </a:r>
                <a:endParaRPr lang="en-GB"/>
              </a:p>
              <a:p>
                <a:pPr lvl="1">
                  <a:buFont typeface="Courier New" panose="02070309020205020404" pitchFamily="49" charset="0"/>
                  <a:buChar char="o"/>
                </a:pPr>
                <a:r>
                  <a:rPr lang="en-GB"/>
                  <a:t> But we still use this formula:</a:t>
                </a:r>
              </a:p>
              <a:p>
                <a:pPr>
                  <a:buFont typeface="Courier New" panose="02070309020205020404" pitchFamily="49" charset="0"/>
                  <a:buChar char="o"/>
                </a:pPr>
                <a:endParaRPr lang="en-GB"/>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 </m:t>
                      </m:r>
                    </m:oMath>
                  </m:oMathPara>
                </a14:m>
                <a:endParaRPr lang="en-US"/>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xfrm>
                <a:off x="838200" y="1825625"/>
                <a:ext cx="10883630" cy="4351338"/>
              </a:xfrm>
              <a:blipFill>
                <a:blip r:embed="rId2"/>
                <a:stretch>
                  <a:fillRect l="-1008" t="-1961"/>
                </a:stretch>
              </a:blipFill>
            </p:spPr>
            <p:txBody>
              <a:bodyPr/>
              <a:lstStyle/>
              <a:p>
                <a:r>
                  <a:rPr lang="en-US">
                    <a:noFill/>
                  </a:rPr>
                  <a:t> </a:t>
                </a:r>
              </a:p>
            </p:txBody>
          </p:sp>
        </mc:Fallback>
      </mc:AlternateContent>
    </p:spTree>
    <p:extLst>
      <p:ext uri="{BB962C8B-B14F-4D97-AF65-F5344CB8AC3E}">
        <p14:creationId xmlns:p14="http://schemas.microsoft.com/office/powerpoint/2010/main" val="28219555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DE15B-B0BC-4280-9FFD-E807956991E0}"/>
              </a:ext>
            </a:extLst>
          </p:cNvPr>
          <p:cNvSpPr>
            <a:spLocks noGrp="1"/>
          </p:cNvSpPr>
          <p:nvPr>
            <p:ph type="title"/>
          </p:nvPr>
        </p:nvSpPr>
        <p:spPr/>
        <p:txBody>
          <a:bodyPr/>
          <a:lstStyle/>
          <a:p>
            <a:r>
              <a:rPr lang="en-US"/>
              <a:t>“Hello World”</a:t>
            </a:r>
            <a:endParaRPr lang="en-GB"/>
          </a:p>
        </p:txBody>
      </p:sp>
      <p:sp>
        <p:nvSpPr>
          <p:cNvPr id="5" name="Text Placeholder 4">
            <a:extLst>
              <a:ext uri="{FF2B5EF4-FFF2-40B4-BE49-F238E27FC236}">
                <a16:creationId xmlns:a16="http://schemas.microsoft.com/office/drawing/2014/main" id="{FF67943F-A423-46CE-BA5A-50097BA56081}"/>
              </a:ext>
            </a:extLst>
          </p:cNvPr>
          <p:cNvSpPr>
            <a:spLocks noGrp="1"/>
          </p:cNvSpPr>
          <p:nvPr>
            <p:ph type="body" idx="1"/>
          </p:nvPr>
        </p:nvSpPr>
        <p:spPr/>
        <p:txBody>
          <a:bodyPr/>
          <a:lstStyle/>
          <a:p>
            <a:r>
              <a:rPr lang="en-US"/>
              <a:t>MNIST example</a:t>
            </a:r>
            <a:endParaRPr lang="en-GB"/>
          </a:p>
        </p:txBody>
      </p:sp>
    </p:spTree>
    <p:extLst>
      <p:ext uri="{BB962C8B-B14F-4D97-AF65-F5344CB8AC3E}">
        <p14:creationId xmlns:p14="http://schemas.microsoft.com/office/powerpoint/2010/main" val="25589232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MNIST</a:t>
            </a:r>
            <a:endParaRPr lang="en-GB"/>
          </a:p>
        </p:txBody>
      </p:sp>
      <p:sp>
        <p:nvSpPr>
          <p:cNvPr id="4" name="Content Placeholder 3">
            <a:extLst>
              <a:ext uri="{FF2B5EF4-FFF2-40B4-BE49-F238E27FC236}">
                <a16:creationId xmlns:a16="http://schemas.microsoft.com/office/drawing/2014/main" id="{A0F05F18-EB00-4AA3-9D48-0AECBE8E89CC}"/>
              </a:ext>
            </a:extLst>
          </p:cNvPr>
          <p:cNvSpPr>
            <a:spLocks noGrp="1"/>
          </p:cNvSpPr>
          <p:nvPr>
            <p:ph idx="1"/>
          </p:nvPr>
        </p:nvSpPr>
        <p:spPr/>
        <p:txBody>
          <a:bodyPr/>
          <a:lstStyle/>
          <a:p>
            <a:r>
              <a:rPr lang="en-US"/>
              <a:t>The MNIST dataset consists of around 70,000 images of handwritten digits </a:t>
            </a:r>
          </a:p>
          <a:p>
            <a:endParaRPr lang="en-US"/>
          </a:p>
          <a:p>
            <a:r>
              <a:rPr lang="en-US"/>
              <a:t>Since we have 10 digits, there are 10 classes from 0 to 9</a:t>
            </a:r>
          </a:p>
          <a:p>
            <a:endParaRPr lang="en-US"/>
          </a:p>
          <a:p>
            <a:r>
              <a:rPr lang="en-US"/>
              <a:t>Our objective is to build an algorithm that takes as input an image and then correctly determines which number is shown in that image</a:t>
            </a:r>
          </a:p>
          <a:p>
            <a:endParaRPr lang="en-US"/>
          </a:p>
          <a:p>
            <a:r>
              <a:rPr lang="en-US"/>
              <a:t>It is considered the “Hello World” of ML</a:t>
            </a:r>
          </a:p>
        </p:txBody>
      </p:sp>
    </p:spTree>
    <p:extLst>
      <p:ext uri="{BB962C8B-B14F-4D97-AF65-F5344CB8AC3E}">
        <p14:creationId xmlns:p14="http://schemas.microsoft.com/office/powerpoint/2010/main" val="12913920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MNIST</a:t>
            </a:r>
            <a:endParaRPr lang="en-GB"/>
          </a:p>
        </p:txBody>
      </p:sp>
      <p:sp>
        <p:nvSpPr>
          <p:cNvPr id="6" name="Content Placeholder 5">
            <a:extLst>
              <a:ext uri="{FF2B5EF4-FFF2-40B4-BE49-F238E27FC236}">
                <a16:creationId xmlns:a16="http://schemas.microsoft.com/office/drawing/2014/main" id="{61B49312-2B55-40B1-8CCD-DAE82EFF4E06}"/>
              </a:ext>
            </a:extLst>
          </p:cNvPr>
          <p:cNvSpPr>
            <a:spLocks noGrp="1"/>
          </p:cNvSpPr>
          <p:nvPr>
            <p:ph idx="1"/>
          </p:nvPr>
        </p:nvSpPr>
        <p:spPr/>
        <p:txBody>
          <a:bodyPr/>
          <a:lstStyle/>
          <a:p>
            <a:r>
              <a:rPr lang="en-US"/>
              <a:t>Here a sample of the images in the MNIST dataset:</a:t>
            </a:r>
            <a:endParaRPr lang="en-GB"/>
          </a:p>
        </p:txBody>
      </p:sp>
      <p:pic>
        <p:nvPicPr>
          <p:cNvPr id="7" name="Picture 6">
            <a:extLst>
              <a:ext uri="{FF2B5EF4-FFF2-40B4-BE49-F238E27FC236}">
                <a16:creationId xmlns:a16="http://schemas.microsoft.com/office/drawing/2014/main" id="{C8788192-CB73-40A4-B6DF-64BADB161012}"/>
              </a:ext>
            </a:extLst>
          </p:cNvPr>
          <p:cNvPicPr>
            <a:picLocks noChangeAspect="1"/>
          </p:cNvPicPr>
          <p:nvPr/>
        </p:nvPicPr>
        <p:blipFill>
          <a:blip r:embed="rId2"/>
          <a:stretch>
            <a:fillRect/>
          </a:stretch>
        </p:blipFill>
        <p:spPr>
          <a:xfrm>
            <a:off x="3443287" y="2706370"/>
            <a:ext cx="5305425" cy="3219450"/>
          </a:xfrm>
          <a:prstGeom prst="rect">
            <a:avLst/>
          </a:prstGeom>
        </p:spPr>
      </p:pic>
    </p:spTree>
    <p:extLst>
      <p:ext uri="{BB962C8B-B14F-4D97-AF65-F5344CB8AC3E}">
        <p14:creationId xmlns:p14="http://schemas.microsoft.com/office/powerpoint/2010/main" val="34368076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a:xfrm>
            <a:off x="838200" y="12541"/>
            <a:ext cx="10515600" cy="1325563"/>
          </a:xfrm>
        </p:spPr>
        <p:txBody>
          <a:bodyPr/>
          <a:lstStyle/>
          <a:p>
            <a:r>
              <a:rPr lang="en-US"/>
              <a:t>MNIST</a:t>
            </a:r>
            <a:endParaRPr lang="en-GB"/>
          </a:p>
        </p:txBody>
      </p:sp>
      <p:sp>
        <p:nvSpPr>
          <p:cNvPr id="6" name="Content Placeholder 5">
            <a:extLst>
              <a:ext uri="{FF2B5EF4-FFF2-40B4-BE49-F238E27FC236}">
                <a16:creationId xmlns:a16="http://schemas.microsoft.com/office/drawing/2014/main" id="{61B49312-2B55-40B1-8CCD-DAE82EFF4E06}"/>
              </a:ext>
            </a:extLst>
          </p:cNvPr>
          <p:cNvSpPr>
            <a:spLocks noGrp="1"/>
          </p:cNvSpPr>
          <p:nvPr>
            <p:ph idx="1"/>
          </p:nvPr>
        </p:nvSpPr>
        <p:spPr>
          <a:xfrm>
            <a:off x="838200" y="1510665"/>
            <a:ext cx="10515600" cy="4351338"/>
          </a:xfrm>
        </p:spPr>
        <p:txBody>
          <a:bodyPr/>
          <a:lstStyle/>
          <a:p>
            <a:r>
              <a:rPr lang="en-US"/>
              <a:t>Each photo looks like this, and they are 28x28 pixels</a:t>
            </a:r>
          </a:p>
          <a:p>
            <a:r>
              <a:rPr lang="en-US"/>
              <a:t>Each pixel is a value from 0 to 255 indicating the greyscale</a:t>
            </a:r>
          </a:p>
          <a:p>
            <a:pPr marL="457200" lvl="1" indent="0">
              <a:buNone/>
            </a:pPr>
            <a:r>
              <a:rPr lang="en-US"/>
              <a:t>0 for purely black and 255 for purely white</a:t>
            </a:r>
            <a:endParaRPr lang="en-GB"/>
          </a:p>
        </p:txBody>
      </p:sp>
      <p:pic>
        <p:nvPicPr>
          <p:cNvPr id="3" name="Picture 2">
            <a:extLst>
              <a:ext uri="{FF2B5EF4-FFF2-40B4-BE49-F238E27FC236}">
                <a16:creationId xmlns:a16="http://schemas.microsoft.com/office/drawing/2014/main" id="{59DFB04A-9005-4192-8463-47CF7F326AEE}"/>
              </a:ext>
            </a:extLst>
          </p:cNvPr>
          <p:cNvPicPr>
            <a:picLocks noChangeAspect="1"/>
          </p:cNvPicPr>
          <p:nvPr/>
        </p:nvPicPr>
        <p:blipFill>
          <a:blip r:embed="rId2"/>
          <a:stretch>
            <a:fillRect/>
          </a:stretch>
        </p:blipFill>
        <p:spPr>
          <a:xfrm>
            <a:off x="1457325" y="3181350"/>
            <a:ext cx="4486275" cy="3676650"/>
          </a:xfrm>
          <a:prstGeom prst="rect">
            <a:avLst/>
          </a:prstGeom>
        </p:spPr>
      </p:pic>
      <p:pic>
        <p:nvPicPr>
          <p:cNvPr id="4" name="Picture 3">
            <a:extLst>
              <a:ext uri="{FF2B5EF4-FFF2-40B4-BE49-F238E27FC236}">
                <a16:creationId xmlns:a16="http://schemas.microsoft.com/office/drawing/2014/main" id="{C7F1F750-E044-4926-B7F0-4839BA069514}"/>
              </a:ext>
            </a:extLst>
          </p:cNvPr>
          <p:cNvPicPr>
            <a:picLocks noChangeAspect="1"/>
          </p:cNvPicPr>
          <p:nvPr/>
        </p:nvPicPr>
        <p:blipFill>
          <a:blip r:embed="rId3"/>
          <a:stretch>
            <a:fillRect/>
          </a:stretch>
        </p:blipFill>
        <p:spPr>
          <a:xfrm>
            <a:off x="7515225" y="2893695"/>
            <a:ext cx="3838575" cy="3752850"/>
          </a:xfrm>
          <a:prstGeom prst="rect">
            <a:avLst/>
          </a:prstGeom>
        </p:spPr>
      </p:pic>
    </p:spTree>
    <p:extLst>
      <p:ext uri="{BB962C8B-B14F-4D97-AF65-F5344CB8AC3E}">
        <p14:creationId xmlns:p14="http://schemas.microsoft.com/office/powerpoint/2010/main" val="12091315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a:xfrm>
            <a:off x="838200" y="12541"/>
            <a:ext cx="10515600" cy="1325563"/>
          </a:xfrm>
        </p:spPr>
        <p:txBody>
          <a:bodyPr/>
          <a:lstStyle/>
          <a:p>
            <a:r>
              <a:rPr lang="en-US"/>
              <a:t>MNIST</a:t>
            </a:r>
            <a:endParaRPr lang="en-GB"/>
          </a:p>
        </p:txBody>
      </p:sp>
      <p:sp>
        <p:nvSpPr>
          <p:cNvPr id="6" name="Content Placeholder 5">
            <a:extLst>
              <a:ext uri="{FF2B5EF4-FFF2-40B4-BE49-F238E27FC236}">
                <a16:creationId xmlns:a16="http://schemas.microsoft.com/office/drawing/2014/main" id="{61B49312-2B55-40B1-8CCD-DAE82EFF4E06}"/>
              </a:ext>
            </a:extLst>
          </p:cNvPr>
          <p:cNvSpPr>
            <a:spLocks noGrp="1"/>
          </p:cNvSpPr>
          <p:nvPr>
            <p:ph idx="1"/>
          </p:nvPr>
        </p:nvSpPr>
        <p:spPr>
          <a:xfrm>
            <a:off x="838200" y="1510665"/>
            <a:ext cx="10515600" cy="4351338"/>
          </a:xfrm>
        </p:spPr>
        <p:txBody>
          <a:bodyPr/>
          <a:lstStyle/>
          <a:p>
            <a:endParaRPr lang="en-US"/>
          </a:p>
          <a:p>
            <a:r>
              <a:rPr lang="en-US"/>
              <a:t>Reading the image by columns, we have a vector of 784x1 values (28x28)</a:t>
            </a:r>
            <a:endParaRPr lang="en-GB"/>
          </a:p>
        </p:txBody>
      </p:sp>
      <p:pic>
        <p:nvPicPr>
          <p:cNvPr id="4" name="Picture 3">
            <a:extLst>
              <a:ext uri="{FF2B5EF4-FFF2-40B4-BE49-F238E27FC236}">
                <a16:creationId xmlns:a16="http://schemas.microsoft.com/office/drawing/2014/main" id="{C7F1F750-E044-4926-B7F0-4839BA069514}"/>
              </a:ext>
            </a:extLst>
          </p:cNvPr>
          <p:cNvPicPr>
            <a:picLocks noChangeAspect="1"/>
          </p:cNvPicPr>
          <p:nvPr/>
        </p:nvPicPr>
        <p:blipFill>
          <a:blip r:embed="rId2"/>
          <a:stretch>
            <a:fillRect/>
          </a:stretch>
        </p:blipFill>
        <p:spPr>
          <a:xfrm>
            <a:off x="4355465" y="2893695"/>
            <a:ext cx="3838575" cy="3752850"/>
          </a:xfrm>
          <a:prstGeom prst="rect">
            <a:avLst/>
          </a:prstGeom>
        </p:spPr>
      </p:pic>
    </p:spTree>
    <p:extLst>
      <p:ext uri="{BB962C8B-B14F-4D97-AF65-F5344CB8AC3E}">
        <p14:creationId xmlns:p14="http://schemas.microsoft.com/office/powerpoint/2010/main" val="2138459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59F5EA-6A05-4A79-B351-018056CE371F}"/>
              </a:ext>
            </a:extLst>
          </p:cNvPr>
          <p:cNvPicPr>
            <a:picLocks noChangeAspect="1"/>
          </p:cNvPicPr>
          <p:nvPr/>
        </p:nvPicPr>
        <p:blipFill>
          <a:blip r:embed="rId3"/>
          <a:stretch>
            <a:fillRect/>
          </a:stretch>
        </p:blipFill>
        <p:spPr>
          <a:xfrm>
            <a:off x="1747520" y="579437"/>
            <a:ext cx="7924800" cy="5495925"/>
          </a:xfrm>
          <a:prstGeom prst="rect">
            <a:avLst/>
          </a:prstGeom>
        </p:spPr>
      </p:pic>
      <p:sp>
        <p:nvSpPr>
          <p:cNvPr id="8" name="Rectangle 7">
            <a:extLst>
              <a:ext uri="{FF2B5EF4-FFF2-40B4-BE49-F238E27FC236}">
                <a16:creationId xmlns:a16="http://schemas.microsoft.com/office/drawing/2014/main" id="{39CC8D52-22A0-4C96-8627-F632A29E8BC1}"/>
              </a:ext>
            </a:extLst>
          </p:cNvPr>
          <p:cNvSpPr/>
          <p:nvPr/>
        </p:nvSpPr>
        <p:spPr>
          <a:xfrm>
            <a:off x="7119409" y="6404094"/>
            <a:ext cx="5105821" cy="369332"/>
          </a:xfrm>
          <a:prstGeom prst="rect">
            <a:avLst/>
          </a:prstGeom>
        </p:spPr>
        <p:txBody>
          <a:bodyPr wrap="none">
            <a:spAutoFit/>
          </a:bodyPr>
          <a:lstStyle/>
          <a:p>
            <a:pPr lvl="0">
              <a:defRPr/>
            </a:pPr>
            <a:r>
              <a:rPr lang="en-US"/>
              <a:t>Note that the output nodes would form a hot-vector</a:t>
            </a:r>
            <a:endParaRPr lang="en-GB"/>
          </a:p>
        </p:txBody>
      </p:sp>
    </p:spTree>
    <p:extLst>
      <p:ext uri="{BB962C8B-B14F-4D97-AF65-F5344CB8AC3E}">
        <p14:creationId xmlns:p14="http://schemas.microsoft.com/office/powerpoint/2010/main" val="38542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59F5EA-6A05-4A79-B351-018056CE371F}"/>
              </a:ext>
            </a:extLst>
          </p:cNvPr>
          <p:cNvPicPr>
            <a:picLocks noChangeAspect="1"/>
          </p:cNvPicPr>
          <p:nvPr/>
        </p:nvPicPr>
        <p:blipFill>
          <a:blip r:embed="rId3"/>
          <a:stretch>
            <a:fillRect/>
          </a:stretch>
        </p:blipFill>
        <p:spPr>
          <a:xfrm>
            <a:off x="1747520" y="579437"/>
            <a:ext cx="7924800" cy="5495925"/>
          </a:xfrm>
          <a:prstGeom prst="rect">
            <a:avLst/>
          </a:prstGeom>
        </p:spPr>
      </p:pic>
      <p:sp>
        <p:nvSpPr>
          <p:cNvPr id="8" name="Rectangle 7">
            <a:extLst>
              <a:ext uri="{FF2B5EF4-FFF2-40B4-BE49-F238E27FC236}">
                <a16:creationId xmlns:a16="http://schemas.microsoft.com/office/drawing/2014/main" id="{39CC8D52-22A0-4C96-8627-F632A29E8BC1}"/>
              </a:ext>
            </a:extLst>
          </p:cNvPr>
          <p:cNvSpPr/>
          <p:nvPr/>
        </p:nvSpPr>
        <p:spPr>
          <a:xfrm>
            <a:off x="2872529" y="6075362"/>
            <a:ext cx="7338271" cy="769441"/>
          </a:xfrm>
          <a:prstGeom prst="rect">
            <a:avLst/>
          </a:prstGeom>
          <a:ln w="38100"/>
        </p:spPr>
        <p:style>
          <a:lnRef idx="2">
            <a:schemeClr val="accent6"/>
          </a:lnRef>
          <a:fillRef idx="1">
            <a:schemeClr val="lt1"/>
          </a:fillRef>
          <a:effectRef idx="0">
            <a:schemeClr val="accent6"/>
          </a:effectRef>
          <a:fontRef idx="minor">
            <a:schemeClr val="dk1"/>
          </a:fontRef>
        </p:style>
        <p:txBody>
          <a:bodyPr wrap="square">
            <a:spAutoFit/>
          </a:bodyPr>
          <a:lstStyle/>
          <a:p>
            <a:r>
              <a:rPr lang="en-US" sz="2200"/>
              <a:t>Since we need the probability of a digit being correctly labeled,</a:t>
            </a:r>
          </a:p>
          <a:p>
            <a:r>
              <a:rPr lang="en-US" sz="2200"/>
              <a:t>we use a </a:t>
            </a:r>
            <a:r>
              <a:rPr lang="en-US" sz="2200" b="1" err="1"/>
              <a:t>Softmax</a:t>
            </a:r>
            <a:r>
              <a:rPr lang="en-US" sz="2200"/>
              <a:t> activation function for the output layer</a:t>
            </a:r>
          </a:p>
        </p:txBody>
      </p:sp>
      <p:sp>
        <p:nvSpPr>
          <p:cNvPr id="2" name="Rectangle: Rounded Corners 1">
            <a:extLst>
              <a:ext uri="{FF2B5EF4-FFF2-40B4-BE49-F238E27FC236}">
                <a16:creationId xmlns:a16="http://schemas.microsoft.com/office/drawing/2014/main" id="{AFFF5A06-16A8-4DF2-8C3A-BF5472B77FAC}"/>
              </a:ext>
            </a:extLst>
          </p:cNvPr>
          <p:cNvSpPr/>
          <p:nvPr/>
        </p:nvSpPr>
        <p:spPr>
          <a:xfrm>
            <a:off x="7416800" y="995680"/>
            <a:ext cx="975360" cy="4683760"/>
          </a:xfrm>
          <a:prstGeom prst="roundRect">
            <a:avLst/>
          </a:prstGeom>
          <a:solidFill>
            <a:schemeClr val="accent6">
              <a:alpha val="42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4" name="Straight Arrow Connector 3">
            <a:extLst>
              <a:ext uri="{FF2B5EF4-FFF2-40B4-BE49-F238E27FC236}">
                <a16:creationId xmlns:a16="http://schemas.microsoft.com/office/drawing/2014/main" id="{0C55580A-51EB-4BC4-BF3E-E5A5580F071F}"/>
              </a:ext>
            </a:extLst>
          </p:cNvPr>
          <p:cNvCxnSpPr>
            <a:cxnSpLocks/>
            <a:stCxn id="8" idx="0"/>
          </p:cNvCxnSpPr>
          <p:nvPr/>
        </p:nvCxnSpPr>
        <p:spPr>
          <a:xfrm flipV="1">
            <a:off x="6541665" y="5344160"/>
            <a:ext cx="743055" cy="73120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15480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CC67-7D68-47CA-A84E-C869C78FFF46}"/>
              </a:ext>
            </a:extLst>
          </p:cNvPr>
          <p:cNvSpPr>
            <a:spLocks noGrp="1"/>
          </p:cNvSpPr>
          <p:nvPr>
            <p:ph type="title"/>
          </p:nvPr>
        </p:nvSpPr>
        <p:spPr>
          <a:xfrm>
            <a:off x="838200" y="142241"/>
            <a:ext cx="10515600" cy="1325563"/>
          </a:xfrm>
        </p:spPr>
        <p:txBody>
          <a:bodyPr/>
          <a:lstStyle/>
          <a:p>
            <a:r>
              <a:rPr lang="en-US"/>
              <a:t>What to do:</a:t>
            </a:r>
            <a:endParaRPr lang="en-GB"/>
          </a:p>
        </p:txBody>
      </p:sp>
      <p:sp>
        <p:nvSpPr>
          <p:cNvPr id="3" name="Content Placeholder 2">
            <a:extLst>
              <a:ext uri="{FF2B5EF4-FFF2-40B4-BE49-F238E27FC236}">
                <a16:creationId xmlns:a16="http://schemas.microsoft.com/office/drawing/2014/main" id="{0F7FC7CC-A6CD-43A2-A28F-B6DC2B930303}"/>
              </a:ext>
            </a:extLst>
          </p:cNvPr>
          <p:cNvSpPr>
            <a:spLocks noGrp="1"/>
          </p:cNvSpPr>
          <p:nvPr>
            <p:ph idx="1"/>
          </p:nvPr>
        </p:nvSpPr>
        <p:spPr>
          <a:xfrm>
            <a:off x="838200" y="1402080"/>
            <a:ext cx="10515600" cy="5171439"/>
          </a:xfrm>
        </p:spPr>
        <p:txBody>
          <a:bodyPr>
            <a:normAutofit/>
          </a:bodyPr>
          <a:lstStyle/>
          <a:p>
            <a:pPr marL="514350" indent="-514350">
              <a:buFont typeface="+mj-lt"/>
              <a:buAutoNum type="arabicPeriod"/>
            </a:pPr>
            <a:r>
              <a:rPr lang="en-US"/>
              <a:t>We must prepare our data and preprocess it</a:t>
            </a:r>
          </a:p>
          <a:p>
            <a:pPr marL="914400" lvl="2" indent="0">
              <a:buNone/>
            </a:pPr>
            <a:r>
              <a:rPr lang="en-US" sz="2400"/>
              <a:t>We will create </a:t>
            </a:r>
            <a:r>
              <a:rPr lang="en-US" sz="2400" b="1"/>
              <a:t>training</a:t>
            </a:r>
            <a:r>
              <a:rPr lang="en-US" sz="2400"/>
              <a:t>, </a:t>
            </a:r>
            <a:r>
              <a:rPr lang="en-US" sz="2400" b="1"/>
              <a:t>validation</a:t>
            </a:r>
            <a:r>
              <a:rPr lang="en-US" sz="2400"/>
              <a:t>, and </a:t>
            </a:r>
            <a:r>
              <a:rPr lang="en-US" sz="2400" b="1"/>
              <a:t>test</a:t>
            </a:r>
            <a:r>
              <a:rPr lang="en-US" sz="2400"/>
              <a:t> </a:t>
            </a:r>
            <a:r>
              <a:rPr lang="en-US" sz="2400" b="1"/>
              <a:t>datasets</a:t>
            </a:r>
            <a:r>
              <a:rPr lang="en-US" sz="2400"/>
              <a:t> as well as select the </a:t>
            </a:r>
            <a:r>
              <a:rPr lang="en-US" sz="2400">
                <a:solidFill>
                  <a:srgbClr val="7030A0"/>
                </a:solidFill>
              </a:rPr>
              <a:t>batch size</a:t>
            </a:r>
          </a:p>
          <a:p>
            <a:pPr marL="914400" lvl="2" indent="0">
              <a:buNone/>
            </a:pPr>
            <a:endParaRPr lang="en-US" sz="500"/>
          </a:p>
          <a:p>
            <a:pPr marL="514350" indent="-514350">
              <a:buFont typeface="+mj-lt"/>
              <a:buAutoNum type="arabicPeriod"/>
            </a:pPr>
            <a:r>
              <a:rPr lang="en-US"/>
              <a:t>We must outline the model and choose the </a:t>
            </a:r>
            <a:r>
              <a:rPr lang="en-US">
                <a:solidFill>
                  <a:schemeClr val="accent2"/>
                </a:solidFill>
              </a:rPr>
              <a:t>activation functions </a:t>
            </a:r>
            <a:r>
              <a:rPr lang="en-US"/>
              <a:t>we want to employ</a:t>
            </a:r>
          </a:p>
          <a:p>
            <a:pPr marL="514350" indent="-514350">
              <a:buFont typeface="+mj-lt"/>
              <a:buAutoNum type="arabicPeriod"/>
            </a:pPr>
            <a:endParaRPr lang="en-US" sz="500"/>
          </a:p>
          <a:p>
            <a:pPr marL="514350" indent="-514350">
              <a:buFont typeface="+mj-lt"/>
              <a:buAutoNum type="arabicPeriod"/>
            </a:pPr>
            <a:r>
              <a:rPr lang="en-US"/>
              <a:t>We must set the appropriate </a:t>
            </a:r>
            <a:r>
              <a:rPr lang="en-US">
                <a:solidFill>
                  <a:srgbClr val="7030A0"/>
                </a:solidFill>
              </a:rPr>
              <a:t>advanced optimizers </a:t>
            </a:r>
            <a:r>
              <a:rPr lang="en-US"/>
              <a:t>and the </a:t>
            </a:r>
            <a:r>
              <a:rPr lang="en-US">
                <a:solidFill>
                  <a:srgbClr val="7030A0"/>
                </a:solidFill>
              </a:rPr>
              <a:t>loss function</a:t>
            </a:r>
          </a:p>
          <a:p>
            <a:pPr marL="514350" indent="-514350">
              <a:buFont typeface="+mj-lt"/>
              <a:buAutoNum type="arabicPeriod"/>
            </a:pPr>
            <a:endParaRPr lang="en-US" sz="500"/>
          </a:p>
          <a:p>
            <a:pPr marL="514350" indent="-514350">
              <a:buFont typeface="+mj-lt"/>
              <a:buAutoNum type="arabicPeriod"/>
            </a:pPr>
            <a:r>
              <a:rPr lang="en-US"/>
              <a:t>We will make it </a:t>
            </a:r>
            <a:r>
              <a:rPr lang="en-US" u="sng"/>
              <a:t>learn</a:t>
            </a:r>
            <a:r>
              <a:rPr lang="en-US"/>
              <a:t> (</a:t>
            </a:r>
            <a:r>
              <a:rPr lang="en-US">
                <a:solidFill>
                  <a:schemeClr val="accent2"/>
                </a:solidFill>
              </a:rPr>
              <a:t>back propagating</a:t>
            </a:r>
            <a:r>
              <a:rPr lang="en-US"/>
              <a:t>) </a:t>
            </a:r>
          </a:p>
          <a:p>
            <a:pPr marL="914400" lvl="2" indent="0">
              <a:buNone/>
            </a:pPr>
            <a:r>
              <a:rPr lang="en-US" sz="2400"/>
              <a:t>At each epoch we will validate</a:t>
            </a:r>
          </a:p>
          <a:p>
            <a:pPr marL="914400" lvl="2" indent="0">
              <a:buNone/>
            </a:pPr>
            <a:endParaRPr lang="en-US" sz="500"/>
          </a:p>
          <a:p>
            <a:pPr marL="514350" indent="-514350">
              <a:buFont typeface="+mj-lt"/>
              <a:buAutoNum type="arabicPeriod"/>
            </a:pPr>
            <a:r>
              <a:rPr lang="en-US"/>
              <a:t>We will </a:t>
            </a:r>
            <a:r>
              <a:rPr lang="en-US">
                <a:solidFill>
                  <a:srgbClr val="7030A0"/>
                </a:solidFill>
              </a:rPr>
              <a:t>test the accuracy</a:t>
            </a:r>
            <a:r>
              <a:rPr lang="en-US"/>
              <a:t> of the model against the </a:t>
            </a:r>
            <a:r>
              <a:rPr lang="en-US">
                <a:solidFill>
                  <a:srgbClr val="7030A0"/>
                </a:solidFill>
              </a:rPr>
              <a:t>test dataset</a:t>
            </a:r>
          </a:p>
          <a:p>
            <a:endParaRPr lang="en-GB"/>
          </a:p>
        </p:txBody>
      </p:sp>
    </p:spTree>
    <p:extLst>
      <p:ext uri="{BB962C8B-B14F-4D97-AF65-F5344CB8AC3E}">
        <p14:creationId xmlns:p14="http://schemas.microsoft.com/office/powerpoint/2010/main" val="516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F718351-8A28-4AEB-9A92-7E922D1A53A5}"/>
              </a:ext>
            </a:extLst>
          </p:cNvPr>
          <p:cNvSpPr>
            <a:spLocks noGrp="1"/>
          </p:cNvSpPr>
          <p:nvPr>
            <p:ph idx="1"/>
          </p:nvPr>
        </p:nvSpPr>
        <p:spPr/>
        <p:txBody>
          <a:bodyPr/>
          <a:lstStyle/>
          <a:p>
            <a:endParaRPr lang="en-US"/>
          </a:p>
          <a:p>
            <a:endParaRPr lang="en-GB"/>
          </a:p>
        </p:txBody>
      </p:sp>
      <p:sp>
        <p:nvSpPr>
          <p:cNvPr id="6" name="Subtitle 5">
            <a:extLst>
              <a:ext uri="{FF2B5EF4-FFF2-40B4-BE49-F238E27FC236}">
                <a16:creationId xmlns:a16="http://schemas.microsoft.com/office/drawing/2014/main" id="{ADF582D2-C21B-4626-BD0F-B6CFC0E552E6}"/>
              </a:ext>
            </a:extLst>
          </p:cNvPr>
          <p:cNvSpPr>
            <a:spLocks noGrp="1"/>
          </p:cNvSpPr>
          <p:nvPr>
            <p:ph type="subTitle" idx="4294967295"/>
          </p:nvPr>
        </p:nvSpPr>
        <p:spPr>
          <a:xfrm>
            <a:off x="965200" y="1742756"/>
            <a:ext cx="10210800" cy="5044124"/>
          </a:xfrm>
        </p:spPr>
        <p:txBody>
          <a:bodyPr>
            <a:normAutofit/>
          </a:bodyPr>
          <a:lstStyle/>
          <a:p>
            <a:endParaRPr lang="en-GB" sz="2400"/>
          </a:p>
          <a:p>
            <a:endParaRPr lang="en-GB" sz="2400"/>
          </a:p>
          <a:p>
            <a:r>
              <a:rPr lang="en-GB" sz="2400"/>
              <a:t>More datasets can be found here:</a:t>
            </a:r>
          </a:p>
          <a:p>
            <a:pPr marL="0" indent="0">
              <a:buNone/>
            </a:pPr>
            <a:r>
              <a:rPr lang="en-GB" sz="2400">
                <a:hlinkClick r:id="rId3"/>
              </a:rPr>
              <a:t>https://www.tensorflow.org/datasets/catalog/overview</a:t>
            </a:r>
            <a:endParaRPr lang="en-GB" sz="2400"/>
          </a:p>
          <a:p>
            <a:pPr marL="0" indent="0">
              <a:buNone/>
            </a:pPr>
            <a:endParaRPr lang="en-GB" sz="2400"/>
          </a:p>
          <a:p>
            <a:pPr marL="0" indent="0">
              <a:buNone/>
            </a:pPr>
            <a:endParaRPr lang="en-GB"/>
          </a:p>
        </p:txBody>
      </p:sp>
      <p:sp>
        <p:nvSpPr>
          <p:cNvPr id="3" name="Title 2">
            <a:extLst>
              <a:ext uri="{FF2B5EF4-FFF2-40B4-BE49-F238E27FC236}">
                <a16:creationId xmlns:a16="http://schemas.microsoft.com/office/drawing/2014/main" id="{69E73B3F-833B-4A19-85E7-C0F452B2460E}"/>
              </a:ext>
            </a:extLst>
          </p:cNvPr>
          <p:cNvSpPr>
            <a:spLocks noGrp="1"/>
          </p:cNvSpPr>
          <p:nvPr>
            <p:ph type="title"/>
          </p:nvPr>
        </p:nvSpPr>
        <p:spPr/>
        <p:txBody>
          <a:bodyPr/>
          <a:lstStyle/>
          <a:p>
            <a:r>
              <a:rPr lang="en-US"/>
              <a:t>Loading and preprocessing of the data</a:t>
            </a:r>
            <a:endParaRPr lang="en-GB"/>
          </a:p>
        </p:txBody>
      </p:sp>
      <p:pic>
        <p:nvPicPr>
          <p:cNvPr id="2" name="Picture 1">
            <a:extLst>
              <a:ext uri="{FF2B5EF4-FFF2-40B4-BE49-F238E27FC236}">
                <a16:creationId xmlns:a16="http://schemas.microsoft.com/office/drawing/2014/main" id="{FA6FAF70-41FE-4EF7-AA53-0AB16A02A1D6}"/>
              </a:ext>
            </a:extLst>
          </p:cNvPr>
          <p:cNvPicPr>
            <a:picLocks noChangeAspect="1"/>
          </p:cNvPicPr>
          <p:nvPr/>
        </p:nvPicPr>
        <p:blipFill>
          <a:blip r:embed="rId4"/>
          <a:stretch>
            <a:fillRect/>
          </a:stretch>
        </p:blipFill>
        <p:spPr>
          <a:xfrm>
            <a:off x="8296592" y="1690688"/>
            <a:ext cx="3381375" cy="4933950"/>
          </a:xfrm>
          <a:prstGeom prst="rect">
            <a:avLst/>
          </a:prstGeom>
        </p:spPr>
      </p:pic>
    </p:spTree>
    <p:extLst>
      <p:ext uri="{BB962C8B-B14F-4D97-AF65-F5344CB8AC3E}">
        <p14:creationId xmlns:p14="http://schemas.microsoft.com/office/powerpoint/2010/main" val="9831883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F718351-8A28-4AEB-9A92-7E922D1A53A5}"/>
              </a:ext>
            </a:extLst>
          </p:cNvPr>
          <p:cNvSpPr>
            <a:spLocks noGrp="1"/>
          </p:cNvSpPr>
          <p:nvPr>
            <p:ph idx="1"/>
          </p:nvPr>
        </p:nvSpPr>
        <p:spPr/>
        <p:txBody>
          <a:bodyPr/>
          <a:lstStyle/>
          <a:p>
            <a:endParaRPr lang="en-US"/>
          </a:p>
          <a:p>
            <a:endParaRPr lang="en-GB"/>
          </a:p>
        </p:txBody>
      </p:sp>
      <p:sp>
        <p:nvSpPr>
          <p:cNvPr id="6" name="Subtitle 5">
            <a:extLst>
              <a:ext uri="{FF2B5EF4-FFF2-40B4-BE49-F238E27FC236}">
                <a16:creationId xmlns:a16="http://schemas.microsoft.com/office/drawing/2014/main" id="{ADF582D2-C21B-4626-BD0F-B6CFC0E552E6}"/>
              </a:ext>
            </a:extLst>
          </p:cNvPr>
          <p:cNvSpPr>
            <a:spLocks noGrp="1"/>
          </p:cNvSpPr>
          <p:nvPr>
            <p:ph type="subTitle" idx="4294967295"/>
          </p:nvPr>
        </p:nvSpPr>
        <p:spPr>
          <a:xfrm>
            <a:off x="965200" y="1742756"/>
            <a:ext cx="10210800" cy="5044124"/>
          </a:xfrm>
        </p:spPr>
        <p:txBody>
          <a:bodyPr>
            <a:normAutofit fontScale="92500" lnSpcReduction="20000"/>
          </a:bodyPr>
          <a:lstStyle/>
          <a:p>
            <a:pPr marL="0" indent="0">
              <a:buNone/>
            </a:pPr>
            <a:r>
              <a:rPr lang="en-US" err="1">
                <a:solidFill>
                  <a:schemeClr val="accent1"/>
                </a:solidFill>
                <a:latin typeface="Consolas" panose="020B0609020204030204" pitchFamily="49" charset="0"/>
              </a:rPr>
              <a:t>tfds.load</a:t>
            </a:r>
            <a:r>
              <a:rPr lang="en-US">
                <a:solidFill>
                  <a:schemeClr val="accent1"/>
                </a:solidFill>
                <a:latin typeface="Consolas" panose="020B0609020204030204" pitchFamily="49" charset="0"/>
              </a:rPr>
              <a:t> </a:t>
            </a:r>
            <a:r>
              <a:rPr lang="en-US"/>
              <a:t>loads a dataset (or downloads and then loads if that's the first time you use it) </a:t>
            </a:r>
          </a:p>
          <a:p>
            <a:pPr marL="0" indent="0">
              <a:buNone/>
            </a:pPr>
            <a:endParaRPr lang="en-US"/>
          </a:p>
          <a:p>
            <a:endParaRPr lang="en-US"/>
          </a:p>
          <a:p>
            <a:pPr marL="0" indent="0">
              <a:buNone/>
            </a:pPr>
            <a:endParaRPr lang="en-US">
              <a:solidFill>
                <a:schemeClr val="accent1"/>
              </a:solidFill>
              <a:latin typeface="Consolas" panose="020B0609020204030204" pitchFamily="49" charset="0"/>
            </a:endParaRPr>
          </a:p>
          <a:p>
            <a:pPr marL="0" indent="0">
              <a:buNone/>
            </a:pPr>
            <a:r>
              <a:rPr lang="en-US">
                <a:solidFill>
                  <a:schemeClr val="accent1"/>
                </a:solidFill>
                <a:latin typeface="Consolas" panose="020B0609020204030204" pitchFamily="49" charset="0"/>
              </a:rPr>
              <a:t>name=‘</a:t>
            </a:r>
            <a:r>
              <a:rPr lang="en-US" err="1">
                <a:solidFill>
                  <a:schemeClr val="accent1"/>
                </a:solidFill>
                <a:latin typeface="Consolas" panose="020B0609020204030204" pitchFamily="49" charset="0"/>
              </a:rPr>
              <a:t>mnist</a:t>
            </a:r>
            <a:r>
              <a:rPr lang="en-US">
                <a:solidFill>
                  <a:schemeClr val="accent1"/>
                </a:solidFill>
                <a:latin typeface="Consolas" panose="020B0609020204030204" pitchFamily="49" charset="0"/>
              </a:rPr>
              <a:t>’ </a:t>
            </a:r>
            <a:r>
              <a:rPr lang="en-US"/>
              <a:t>is the dataset to load/download</a:t>
            </a:r>
          </a:p>
          <a:p>
            <a:pPr marL="0" indent="0">
              <a:buNone/>
            </a:pPr>
            <a:endParaRPr lang="en-US" sz="600"/>
          </a:p>
          <a:p>
            <a:pPr marL="0" indent="0">
              <a:buNone/>
            </a:pPr>
            <a:r>
              <a:rPr lang="en-US" err="1">
                <a:solidFill>
                  <a:schemeClr val="accent1"/>
                </a:solidFill>
                <a:latin typeface="Consolas" panose="020B0609020204030204" pitchFamily="49" charset="0"/>
              </a:rPr>
              <a:t>with_info</a:t>
            </a:r>
            <a:r>
              <a:rPr lang="en-US">
                <a:solidFill>
                  <a:schemeClr val="accent1"/>
                </a:solidFill>
                <a:latin typeface="Consolas" panose="020B0609020204030204" pitchFamily="49" charset="0"/>
              </a:rPr>
              <a:t>=True </a:t>
            </a:r>
            <a:r>
              <a:rPr lang="en-US"/>
              <a:t>will also provide us with a tuple containing information about the version, features, number of samples</a:t>
            </a:r>
          </a:p>
          <a:p>
            <a:pPr marL="457200" lvl="1" indent="0">
              <a:buNone/>
            </a:pPr>
            <a:r>
              <a:rPr lang="en-US"/>
              <a:t>We will use this information a bit below and we will store it in </a:t>
            </a:r>
            <a:r>
              <a:rPr lang="en-US" err="1">
                <a:solidFill>
                  <a:schemeClr val="accent1"/>
                </a:solidFill>
                <a:latin typeface="Consolas" panose="020B0609020204030204" pitchFamily="49" charset="0"/>
              </a:rPr>
              <a:t>mnist_info</a:t>
            </a:r>
            <a:endParaRPr lang="en-US">
              <a:solidFill>
                <a:schemeClr val="accent1"/>
              </a:solidFill>
              <a:latin typeface="Consolas" panose="020B0609020204030204" pitchFamily="49" charset="0"/>
            </a:endParaRPr>
          </a:p>
          <a:p>
            <a:pPr marL="457200" lvl="1" indent="0">
              <a:buNone/>
            </a:pPr>
            <a:endParaRPr lang="en-US" sz="600">
              <a:solidFill>
                <a:schemeClr val="accent1"/>
              </a:solidFill>
              <a:latin typeface="Consolas" panose="020B0609020204030204" pitchFamily="49" charset="0"/>
            </a:endParaRPr>
          </a:p>
          <a:p>
            <a:pPr marL="0" indent="0">
              <a:buNone/>
            </a:pPr>
            <a:r>
              <a:rPr lang="en-US" err="1">
                <a:solidFill>
                  <a:schemeClr val="accent1"/>
                </a:solidFill>
                <a:latin typeface="Consolas" panose="020B0609020204030204" pitchFamily="49" charset="0"/>
              </a:rPr>
              <a:t>as_supervised</a:t>
            </a:r>
            <a:r>
              <a:rPr lang="en-US">
                <a:solidFill>
                  <a:schemeClr val="accent1"/>
                </a:solidFill>
                <a:latin typeface="Consolas" panose="020B0609020204030204" pitchFamily="49" charset="0"/>
              </a:rPr>
              <a:t>=True </a:t>
            </a:r>
            <a:r>
              <a:rPr lang="en-US"/>
              <a:t>will load the dataset in a 2-tuple structure (input, target) </a:t>
            </a:r>
          </a:p>
          <a:p>
            <a:pPr marL="457200" lvl="1" indent="0">
              <a:buNone/>
            </a:pPr>
            <a:r>
              <a:rPr lang="en-US"/>
              <a:t>Alternatively, </a:t>
            </a:r>
            <a:r>
              <a:rPr lang="en-US" err="1">
                <a:solidFill>
                  <a:schemeClr val="accent1"/>
                </a:solidFill>
                <a:latin typeface="Consolas" panose="020B0609020204030204" pitchFamily="49" charset="0"/>
              </a:rPr>
              <a:t>as_supervised</a:t>
            </a:r>
            <a:r>
              <a:rPr lang="en-US">
                <a:solidFill>
                  <a:schemeClr val="accent1"/>
                </a:solidFill>
                <a:latin typeface="Consolas" panose="020B0609020204030204" pitchFamily="49" charset="0"/>
              </a:rPr>
              <a:t>=False</a:t>
            </a:r>
            <a:r>
              <a:rPr lang="en-US"/>
              <a:t>, would return a dictionary</a:t>
            </a:r>
          </a:p>
          <a:p>
            <a:pPr marL="457200" lvl="1" indent="0">
              <a:buNone/>
            </a:pPr>
            <a:r>
              <a:rPr lang="en-US"/>
              <a:t>But obviously, we prefer to have our inputs and targets separated </a:t>
            </a:r>
          </a:p>
          <a:p>
            <a:endParaRPr lang="en-GB"/>
          </a:p>
        </p:txBody>
      </p:sp>
      <p:sp>
        <p:nvSpPr>
          <p:cNvPr id="3" name="Title 2">
            <a:extLst>
              <a:ext uri="{FF2B5EF4-FFF2-40B4-BE49-F238E27FC236}">
                <a16:creationId xmlns:a16="http://schemas.microsoft.com/office/drawing/2014/main" id="{69E73B3F-833B-4A19-85E7-C0F452B2460E}"/>
              </a:ext>
            </a:extLst>
          </p:cNvPr>
          <p:cNvSpPr>
            <a:spLocks noGrp="1"/>
          </p:cNvSpPr>
          <p:nvPr>
            <p:ph type="title"/>
          </p:nvPr>
        </p:nvSpPr>
        <p:spPr/>
        <p:txBody>
          <a:bodyPr/>
          <a:lstStyle/>
          <a:p>
            <a:r>
              <a:rPr lang="en-US"/>
              <a:t>Loading and preprocessing of the data</a:t>
            </a:r>
            <a:endParaRPr lang="en-GB"/>
          </a:p>
        </p:txBody>
      </p:sp>
      <p:pic>
        <p:nvPicPr>
          <p:cNvPr id="7" name="Picture 6">
            <a:extLst>
              <a:ext uri="{FF2B5EF4-FFF2-40B4-BE49-F238E27FC236}">
                <a16:creationId xmlns:a16="http://schemas.microsoft.com/office/drawing/2014/main" id="{A41DF283-13A2-4230-83CA-88BFC4F1A84D}"/>
              </a:ext>
            </a:extLst>
          </p:cNvPr>
          <p:cNvPicPr>
            <a:picLocks noChangeAspect="1"/>
          </p:cNvPicPr>
          <p:nvPr/>
        </p:nvPicPr>
        <p:blipFill>
          <a:blip r:embed="rId3"/>
          <a:stretch>
            <a:fillRect/>
          </a:stretch>
        </p:blipFill>
        <p:spPr>
          <a:xfrm>
            <a:off x="511763" y="2656840"/>
            <a:ext cx="11168474" cy="538480"/>
          </a:xfrm>
          <a:prstGeom prst="rect">
            <a:avLst/>
          </a:prstGeom>
        </p:spPr>
      </p:pic>
    </p:spTree>
    <p:extLst>
      <p:ext uri="{BB962C8B-B14F-4D97-AF65-F5344CB8AC3E}">
        <p14:creationId xmlns:p14="http://schemas.microsoft.com/office/powerpoint/2010/main" val="74806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5"/>
                <a:ext cx="10515600" cy="4351338"/>
              </a:xfrm>
            </p:spPr>
            <p:txBody>
              <a:bodyPr>
                <a:normAutofit/>
              </a:bodyPr>
              <a:lstStyle/>
              <a:p>
                <a:pPr marL="0" indent="0">
                  <a:buNone/>
                </a:pPr>
                <a:endParaRPr lang="en-GB"/>
              </a:p>
              <a:p>
                <a:pPr marL="0" indent="0">
                  <a:buNone/>
                </a:pPr>
                <a:endParaRPr lang="en-GB" sz="600"/>
              </a:p>
              <a:p>
                <a:pPr marL="0" indent="0">
                  <a:buNone/>
                </a:pPr>
                <a14:m>
                  <m:oMathPara xmlns:m="http://schemas.openxmlformats.org/officeDocument/2006/math">
                    <m:oMathParaPr>
                      <m:jc m:val="centerGroup"/>
                    </m:oMathParaPr>
                    <m:oMath xmlns:m="http://schemas.openxmlformats.org/officeDocument/2006/math">
                      <m:r>
                        <a:rPr lang="en-US" sz="3500" i="1">
                          <a:latin typeface="Cambria Math" panose="02040503050406030204" pitchFamily="18" charset="0"/>
                        </a:rPr>
                        <m:t>𝑓</m:t>
                      </m:r>
                      <m:d>
                        <m:dPr>
                          <m:ctrlPr>
                            <a:rPr lang="en-US" sz="3500" i="1">
                              <a:latin typeface="Cambria Math" panose="02040503050406030204" pitchFamily="18" charset="0"/>
                            </a:rPr>
                          </m:ctrlPr>
                        </m:dPr>
                        <m:e>
                          <m:r>
                            <a:rPr lang="en-US" sz="3500" i="1">
                              <a:latin typeface="Cambria Math" panose="02040503050406030204" pitchFamily="18" charset="0"/>
                            </a:rPr>
                            <m:t>𝑥</m:t>
                          </m:r>
                        </m:e>
                      </m:d>
                      <m:r>
                        <a:rPr lang="en-US" sz="3500" i="1">
                          <a:latin typeface="Cambria Math" panose="02040503050406030204" pitchFamily="18" charset="0"/>
                        </a:rPr>
                        <m:t>=</m:t>
                      </m:r>
                      <m:r>
                        <a:rPr lang="en-US" sz="3500" b="0" i="1" smtClean="0">
                          <a:latin typeface="Cambria Math" panose="02040503050406030204" pitchFamily="18" charset="0"/>
                        </a:rPr>
                        <m:t>𝑥</m:t>
                      </m:r>
                      <m:r>
                        <a:rPr lang="en-US" sz="3500" b="1" i="1" smtClean="0">
                          <a:solidFill>
                            <a:srgbClr val="FF0000"/>
                          </a:solidFill>
                          <a:latin typeface="Cambria Math" panose="02040503050406030204" pitchFamily="18" charset="0"/>
                        </a:rPr>
                        <m:t>𝒘</m:t>
                      </m:r>
                      <m:r>
                        <a:rPr lang="en-US" sz="3500" i="1">
                          <a:latin typeface="Cambria Math" panose="02040503050406030204" pitchFamily="18" charset="0"/>
                        </a:rPr>
                        <m:t>+</m:t>
                      </m:r>
                      <m:r>
                        <a:rPr lang="en-US" sz="3500" b="1" i="1" smtClean="0">
                          <a:solidFill>
                            <a:srgbClr val="FF0000"/>
                          </a:solidFill>
                          <a:latin typeface="Cambria Math" panose="02040503050406030204" pitchFamily="18" charset="0"/>
                        </a:rPr>
                        <m:t>𝒃</m:t>
                      </m:r>
                      <m:r>
                        <a:rPr lang="en-US" sz="3500" i="1">
                          <a:latin typeface="Cambria Math" panose="02040503050406030204" pitchFamily="18" charset="0"/>
                        </a:rPr>
                        <m:t> </m:t>
                      </m:r>
                    </m:oMath>
                  </m:oMathPara>
                </a14:m>
                <a:endParaRPr lang="en-US" sz="3500"/>
              </a:p>
              <a:p>
                <a:pPr marL="457200" lvl="1" indent="0">
                  <a:buNone/>
                </a:pPr>
                <a:endParaRPr lang="en-US" sz="3500"/>
              </a:p>
              <a:p>
                <a:r>
                  <a:rPr lang="en-US"/>
                  <a:t>In fact, </a:t>
                </a:r>
                <a14:m>
                  <m:oMath xmlns:m="http://schemas.openxmlformats.org/officeDocument/2006/math">
                    <m:r>
                      <a:rPr lang="en-US" b="1" i="1" dirty="0" smtClean="0">
                        <a:latin typeface="Cambria Math" panose="02040503050406030204" pitchFamily="18" charset="0"/>
                      </a:rPr>
                      <m:t>𝒘</m:t>
                    </m:r>
                  </m:oMath>
                </a14:m>
                <a:r>
                  <a:rPr lang="en-US"/>
                  <a:t> and </a:t>
                </a:r>
                <a14:m>
                  <m:oMath xmlns:m="http://schemas.openxmlformats.org/officeDocument/2006/math">
                    <m:r>
                      <a:rPr lang="en-US" b="1" i="1" smtClean="0">
                        <a:latin typeface="Cambria Math" panose="02040503050406030204" pitchFamily="18" charset="0"/>
                      </a:rPr>
                      <m:t>𝒙</m:t>
                    </m:r>
                  </m:oMath>
                </a14:m>
                <a:r>
                  <a:rPr lang="en-US" b="1"/>
                  <a:t> </a:t>
                </a:r>
                <a:r>
                  <a:rPr lang="en-US"/>
                  <a:t>are actually </a:t>
                </a:r>
                <a:r>
                  <a:rPr lang="en-US" b="1"/>
                  <a:t>vectors</a:t>
                </a:r>
                <a:r>
                  <a:rPr lang="en-US"/>
                  <a:t> </a:t>
                </a:r>
              </a:p>
              <a:p>
                <a:pPr marL="457200" lvl="1" indent="0">
                  <a:buNone/>
                </a:pPr>
                <a14:m>
                  <m:oMath xmlns:m="http://schemas.openxmlformats.org/officeDocument/2006/math">
                    <m:r>
                      <a:rPr lang="en-US" i="1" dirty="0" smtClean="0">
                        <a:latin typeface="Cambria Math" panose="02040503050406030204" pitchFamily="18" charset="0"/>
                      </a:rPr>
                      <m:t>𝑥</m:t>
                    </m:r>
                  </m:oMath>
                </a14:m>
                <a:r>
                  <a:rPr lang="en-US"/>
                  <a:t> is </a:t>
                </a:r>
                <a:r>
                  <a:rPr lang="en-US" b="1"/>
                  <a:t>1-by-2 vector</a:t>
                </a:r>
              </a:p>
              <a:p>
                <a:pPr marL="457200" lvl="1" indent="0">
                  <a:buNone/>
                </a:pPr>
                <a14:m>
                  <m:oMath xmlns:m="http://schemas.openxmlformats.org/officeDocument/2006/math">
                    <m:r>
                      <a:rPr lang="en-US" b="0" i="1" dirty="0" smtClean="0">
                        <a:latin typeface="Cambria Math" panose="02040503050406030204" pitchFamily="18" charset="0"/>
                      </a:rPr>
                      <m:t>𝑤</m:t>
                    </m:r>
                  </m:oMath>
                </a14:m>
                <a:r>
                  <a:rPr lang="en-US"/>
                  <a:t> is </a:t>
                </a:r>
                <a:r>
                  <a:rPr lang="en-US" b="1"/>
                  <a:t>2-by-1 vector</a:t>
                </a:r>
              </a:p>
              <a:p>
                <a:pPr marL="457200" lvl="1" indent="0">
                  <a:buNone/>
                </a:pPr>
                <a14:m>
                  <m:oMath xmlns:m="http://schemas.openxmlformats.org/officeDocument/2006/math">
                    <m:r>
                      <a:rPr lang="en-US" b="0" i="1" smtClean="0">
                        <a:latin typeface="Cambria Math" panose="02040503050406030204" pitchFamily="18" charset="0"/>
                      </a:rPr>
                      <m:t>𝑏</m:t>
                    </m:r>
                  </m:oMath>
                </a14:m>
                <a:r>
                  <a:rPr lang="en-US" b="1"/>
                  <a:t> </a:t>
                </a:r>
                <a:r>
                  <a:rPr lang="en-US"/>
                  <a:t>is</a:t>
                </a:r>
                <a:r>
                  <a:rPr lang="en-US" b="1"/>
                  <a:t> 1-by-1 vector</a:t>
                </a:r>
              </a:p>
              <a:p>
                <a:pPr>
                  <a:buFont typeface="Wingdings" panose="05000000000000000000" pitchFamily="2" charset="2"/>
                  <a:buChar char="Ø"/>
                </a:pPr>
                <a:endParaRPr lang="en-GB"/>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2B56EA8-9BEC-4636-B25A-63144848B5D3}"/>
              </a:ext>
            </a:extLst>
          </p:cNvPr>
          <p:cNvSpPr/>
          <p:nvPr/>
        </p:nvSpPr>
        <p:spPr>
          <a:xfrm>
            <a:off x="10223090" y="4443771"/>
            <a:ext cx="988141" cy="18779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A23EC408-CF33-46AD-8AFF-E550AE6E5CB2}"/>
              </a:ext>
            </a:extLst>
          </p:cNvPr>
          <p:cNvCxnSpPr>
            <a:cxnSpLocks/>
            <a:stCxn id="4" idx="1"/>
            <a:endCxn id="4" idx="3"/>
          </p:cNvCxnSpPr>
          <p:nvPr/>
        </p:nvCxnSpPr>
        <p:spPr>
          <a:xfrm>
            <a:off x="10223090" y="5382752"/>
            <a:ext cx="988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47BB3C1-6989-4E59-8850-66D9EBAB7FB9}"/>
              </a:ext>
            </a:extLst>
          </p:cNvPr>
          <p:cNvSpPr/>
          <p:nvPr/>
        </p:nvSpPr>
        <p:spPr>
          <a:xfrm>
            <a:off x="7458996" y="4458110"/>
            <a:ext cx="2225778" cy="924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A1908A1C-FAFE-46E0-B421-9884B58676ED}"/>
              </a:ext>
            </a:extLst>
          </p:cNvPr>
          <p:cNvCxnSpPr>
            <a:cxnSpLocks/>
            <a:stCxn id="7" idx="2"/>
            <a:endCxn id="7" idx="0"/>
          </p:cNvCxnSpPr>
          <p:nvPr/>
        </p:nvCxnSpPr>
        <p:spPr>
          <a:xfrm flipV="1">
            <a:off x="8571885" y="4458110"/>
            <a:ext cx="0" cy="924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DF050AB-2BF2-432F-A09B-EAB91BA09077}"/>
                  </a:ext>
                </a:extLst>
              </p:cNvPr>
              <p:cNvSpPr txBox="1"/>
              <p:nvPr/>
            </p:nvSpPr>
            <p:spPr>
              <a:xfrm>
                <a:off x="8149097" y="3893982"/>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i="1" dirty="0" smtClean="0">
                          <a:latin typeface="Cambria Math" panose="02040503050406030204" pitchFamily="18" charset="0"/>
                        </a:rPr>
                        <m:t>𝑥</m:t>
                      </m:r>
                    </m:oMath>
                  </m:oMathPara>
                </a14:m>
                <a:endParaRPr lang="en-GB" sz="2500"/>
              </a:p>
            </p:txBody>
          </p:sp>
        </mc:Choice>
        <mc:Fallback>
          <p:sp>
            <p:nvSpPr>
              <p:cNvPr id="14" name="TextBox 13">
                <a:extLst>
                  <a:ext uri="{FF2B5EF4-FFF2-40B4-BE49-F238E27FC236}">
                    <a16:creationId xmlns:a16="http://schemas.microsoft.com/office/drawing/2014/main" id="{7DF050AB-2BF2-432F-A09B-EAB91BA09077}"/>
                  </a:ext>
                </a:extLst>
              </p:cNvPr>
              <p:cNvSpPr txBox="1">
                <a:spLocks noRot="1" noChangeAspect="1" noMove="1" noResize="1" noEditPoints="1" noAdjustHandles="1" noChangeArrowheads="1" noChangeShapeType="1" noTextEdit="1"/>
              </p:cNvSpPr>
              <p:nvPr/>
            </p:nvSpPr>
            <p:spPr>
              <a:xfrm>
                <a:off x="8149097" y="3893982"/>
                <a:ext cx="845575"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EEE6D76-C304-48D4-AC47-1FF335326031}"/>
                  </a:ext>
                </a:extLst>
              </p:cNvPr>
              <p:cNvSpPr txBox="1"/>
              <p:nvPr/>
            </p:nvSpPr>
            <p:spPr>
              <a:xfrm>
                <a:off x="10294372" y="3894390"/>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0" i="1" dirty="0" smtClean="0">
                          <a:latin typeface="Cambria Math" panose="02040503050406030204" pitchFamily="18" charset="0"/>
                        </a:rPr>
                        <m:t>𝑤</m:t>
                      </m:r>
                    </m:oMath>
                  </m:oMathPara>
                </a14:m>
                <a:endParaRPr lang="en-GB" sz="2500"/>
              </a:p>
            </p:txBody>
          </p:sp>
        </mc:Choice>
        <mc:Fallback>
          <p:sp>
            <p:nvSpPr>
              <p:cNvPr id="15" name="TextBox 14">
                <a:extLst>
                  <a:ext uri="{FF2B5EF4-FFF2-40B4-BE49-F238E27FC236}">
                    <a16:creationId xmlns:a16="http://schemas.microsoft.com/office/drawing/2014/main" id="{7EEE6D76-C304-48D4-AC47-1FF335326031}"/>
                  </a:ext>
                </a:extLst>
              </p:cNvPr>
              <p:cNvSpPr txBox="1">
                <a:spLocks noRot="1" noChangeAspect="1" noMove="1" noResize="1" noEditPoints="1" noAdjustHandles="1" noChangeArrowheads="1" noChangeShapeType="1" noTextEdit="1"/>
              </p:cNvSpPr>
              <p:nvPr/>
            </p:nvSpPr>
            <p:spPr>
              <a:xfrm>
                <a:off x="10294372" y="3894390"/>
                <a:ext cx="845575" cy="47705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702786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F718351-8A28-4AEB-9A92-7E922D1A53A5}"/>
              </a:ext>
            </a:extLst>
          </p:cNvPr>
          <p:cNvSpPr>
            <a:spLocks noGrp="1"/>
          </p:cNvSpPr>
          <p:nvPr>
            <p:ph idx="1"/>
          </p:nvPr>
        </p:nvSpPr>
        <p:spPr/>
        <p:txBody>
          <a:bodyPr/>
          <a:lstStyle/>
          <a:p>
            <a:endParaRPr lang="en-US"/>
          </a:p>
          <a:p>
            <a:endParaRPr lang="en-GB"/>
          </a:p>
        </p:txBody>
      </p:sp>
      <p:sp>
        <p:nvSpPr>
          <p:cNvPr id="6" name="Subtitle 5">
            <a:extLst>
              <a:ext uri="{FF2B5EF4-FFF2-40B4-BE49-F238E27FC236}">
                <a16:creationId xmlns:a16="http://schemas.microsoft.com/office/drawing/2014/main" id="{ADF582D2-C21B-4626-BD0F-B6CFC0E552E6}"/>
              </a:ext>
            </a:extLst>
          </p:cNvPr>
          <p:cNvSpPr>
            <a:spLocks noGrp="1"/>
          </p:cNvSpPr>
          <p:nvPr>
            <p:ph type="subTitle" idx="4294967295"/>
          </p:nvPr>
        </p:nvSpPr>
        <p:spPr>
          <a:xfrm>
            <a:off x="965200" y="3840480"/>
            <a:ext cx="10210800" cy="2946400"/>
          </a:xfrm>
        </p:spPr>
        <p:txBody>
          <a:bodyPr>
            <a:normAutofit/>
          </a:bodyPr>
          <a:lstStyle/>
          <a:p>
            <a:r>
              <a:rPr lang="en-US"/>
              <a:t>The </a:t>
            </a:r>
            <a:r>
              <a:rPr lang="en-US" err="1">
                <a:solidFill>
                  <a:schemeClr val="accent1"/>
                </a:solidFill>
                <a:latin typeface="Consolas" panose="020B0609020204030204" pitchFamily="49" charset="0"/>
              </a:rPr>
              <a:t>with_info</a:t>
            </a:r>
            <a:r>
              <a:rPr lang="en-US">
                <a:solidFill>
                  <a:schemeClr val="accent1"/>
                </a:solidFill>
                <a:latin typeface="Consolas" panose="020B0609020204030204" pitchFamily="49" charset="0"/>
              </a:rPr>
              <a:t> </a:t>
            </a:r>
            <a:r>
              <a:rPr lang="en-US"/>
              <a:t>parameter set to </a:t>
            </a:r>
            <a:r>
              <a:rPr lang="en-US">
                <a:solidFill>
                  <a:schemeClr val="accent1"/>
                </a:solidFill>
                <a:latin typeface="Consolas" panose="020B0609020204030204" pitchFamily="49" charset="0"/>
              </a:rPr>
              <a:t>True</a:t>
            </a:r>
            <a:r>
              <a:rPr lang="en-US"/>
              <a:t>  will store the additional info in the variable </a:t>
            </a:r>
            <a:r>
              <a:rPr lang="en-US" err="1">
                <a:solidFill>
                  <a:schemeClr val="accent1"/>
                </a:solidFill>
                <a:latin typeface="Consolas" panose="020B0609020204030204" pitchFamily="49" charset="0"/>
              </a:rPr>
              <a:t>mnist_info</a:t>
            </a:r>
            <a:endParaRPr lang="en-US">
              <a:solidFill>
                <a:schemeClr val="accent1"/>
              </a:solidFill>
              <a:latin typeface="Consolas" panose="020B0609020204030204" pitchFamily="49" charset="0"/>
            </a:endParaRPr>
          </a:p>
          <a:p>
            <a:pPr marL="0" indent="0">
              <a:buNone/>
            </a:pPr>
            <a:endParaRPr lang="en-US">
              <a:solidFill>
                <a:schemeClr val="accent1"/>
              </a:solidFill>
              <a:latin typeface="Consolas" panose="020B0609020204030204" pitchFamily="49" charset="0"/>
            </a:endParaRPr>
          </a:p>
          <a:p>
            <a:pPr marL="0" indent="0">
              <a:buNone/>
            </a:pPr>
            <a:r>
              <a:rPr lang="en-US"/>
              <a:t>The code without the parameter would look like this:</a:t>
            </a:r>
          </a:p>
          <a:p>
            <a:pPr marL="0" indent="0">
              <a:buNone/>
            </a:pPr>
            <a:endParaRPr lang="en-US"/>
          </a:p>
          <a:p>
            <a:endParaRPr lang="en-US"/>
          </a:p>
          <a:p>
            <a:pPr marL="0" indent="0">
              <a:buNone/>
            </a:pPr>
            <a:endParaRPr lang="en-US">
              <a:solidFill>
                <a:schemeClr val="accent1"/>
              </a:solidFill>
              <a:latin typeface="Consolas" panose="020B0609020204030204" pitchFamily="49" charset="0"/>
            </a:endParaRPr>
          </a:p>
          <a:p>
            <a:endParaRPr lang="en-GB"/>
          </a:p>
        </p:txBody>
      </p:sp>
      <p:sp>
        <p:nvSpPr>
          <p:cNvPr id="3" name="Title 2">
            <a:extLst>
              <a:ext uri="{FF2B5EF4-FFF2-40B4-BE49-F238E27FC236}">
                <a16:creationId xmlns:a16="http://schemas.microsoft.com/office/drawing/2014/main" id="{69E73B3F-833B-4A19-85E7-C0F452B2460E}"/>
              </a:ext>
            </a:extLst>
          </p:cNvPr>
          <p:cNvSpPr>
            <a:spLocks noGrp="1"/>
          </p:cNvSpPr>
          <p:nvPr>
            <p:ph type="title"/>
          </p:nvPr>
        </p:nvSpPr>
        <p:spPr/>
        <p:txBody>
          <a:bodyPr/>
          <a:lstStyle/>
          <a:p>
            <a:r>
              <a:rPr lang="en-US"/>
              <a:t>Loading and preprocessing of the data</a:t>
            </a:r>
            <a:endParaRPr lang="en-GB"/>
          </a:p>
        </p:txBody>
      </p:sp>
      <p:pic>
        <p:nvPicPr>
          <p:cNvPr id="7" name="Picture 6">
            <a:extLst>
              <a:ext uri="{FF2B5EF4-FFF2-40B4-BE49-F238E27FC236}">
                <a16:creationId xmlns:a16="http://schemas.microsoft.com/office/drawing/2014/main" id="{A41DF283-13A2-4230-83CA-88BFC4F1A84D}"/>
              </a:ext>
            </a:extLst>
          </p:cNvPr>
          <p:cNvPicPr>
            <a:picLocks noChangeAspect="1"/>
          </p:cNvPicPr>
          <p:nvPr/>
        </p:nvPicPr>
        <p:blipFill>
          <a:blip r:embed="rId3"/>
          <a:stretch>
            <a:fillRect/>
          </a:stretch>
        </p:blipFill>
        <p:spPr>
          <a:xfrm>
            <a:off x="511763" y="2656840"/>
            <a:ext cx="11168474" cy="538480"/>
          </a:xfrm>
          <a:prstGeom prst="rect">
            <a:avLst/>
          </a:prstGeom>
        </p:spPr>
      </p:pic>
      <p:sp>
        <p:nvSpPr>
          <p:cNvPr id="2" name="Rectangle: Rounded Corners 1">
            <a:extLst>
              <a:ext uri="{FF2B5EF4-FFF2-40B4-BE49-F238E27FC236}">
                <a16:creationId xmlns:a16="http://schemas.microsoft.com/office/drawing/2014/main" id="{41ECBEA2-3C89-4758-966D-935CDB605056}"/>
              </a:ext>
            </a:extLst>
          </p:cNvPr>
          <p:cNvSpPr/>
          <p:nvPr/>
        </p:nvSpPr>
        <p:spPr>
          <a:xfrm>
            <a:off x="7071360" y="2521903"/>
            <a:ext cx="2001520" cy="769937"/>
          </a:xfrm>
          <a:prstGeom prst="roundRect">
            <a:avLst/>
          </a:prstGeom>
          <a:solidFill>
            <a:schemeClr val="accent5">
              <a:alpha val="38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FFCA16EE-BC26-49E8-8810-684AE1F68C04}"/>
              </a:ext>
            </a:extLst>
          </p:cNvPr>
          <p:cNvSpPr/>
          <p:nvPr/>
        </p:nvSpPr>
        <p:spPr>
          <a:xfrm>
            <a:off x="2448560" y="2521903"/>
            <a:ext cx="1442720" cy="769937"/>
          </a:xfrm>
          <a:prstGeom prst="roundRect">
            <a:avLst/>
          </a:prstGeom>
          <a:solidFill>
            <a:schemeClr val="accent5">
              <a:alpha val="38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DEEDC409-DD4B-43ED-B215-F13E2448B85B}"/>
              </a:ext>
            </a:extLst>
          </p:cNvPr>
          <p:cNvPicPr>
            <a:picLocks noChangeAspect="1"/>
          </p:cNvPicPr>
          <p:nvPr/>
        </p:nvPicPr>
        <p:blipFill>
          <a:blip r:embed="rId4"/>
          <a:stretch>
            <a:fillRect/>
          </a:stretch>
        </p:blipFill>
        <p:spPr>
          <a:xfrm>
            <a:off x="2379662" y="5938996"/>
            <a:ext cx="7381875" cy="542925"/>
          </a:xfrm>
          <a:prstGeom prst="rect">
            <a:avLst/>
          </a:prstGeom>
        </p:spPr>
      </p:pic>
    </p:spTree>
    <p:extLst>
      <p:ext uri="{BB962C8B-B14F-4D97-AF65-F5344CB8AC3E}">
        <p14:creationId xmlns:p14="http://schemas.microsoft.com/office/powerpoint/2010/main" val="27326720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9250-8D90-490E-AC56-9AB2E48A822E}"/>
              </a:ext>
            </a:extLst>
          </p:cNvPr>
          <p:cNvSpPr>
            <a:spLocks noGrp="1"/>
          </p:cNvSpPr>
          <p:nvPr>
            <p:ph type="title"/>
          </p:nvPr>
        </p:nvSpPr>
        <p:spPr/>
        <p:txBody>
          <a:bodyPr/>
          <a:lstStyle/>
          <a:p>
            <a:r>
              <a:rPr lang="en-US"/>
              <a:t>Training, Validation, and Testing set</a:t>
            </a:r>
            <a:endParaRPr lang="en-GB"/>
          </a:p>
        </p:txBody>
      </p:sp>
      <p:sp>
        <p:nvSpPr>
          <p:cNvPr id="3" name="Content Placeholder 2">
            <a:extLst>
              <a:ext uri="{FF2B5EF4-FFF2-40B4-BE49-F238E27FC236}">
                <a16:creationId xmlns:a16="http://schemas.microsoft.com/office/drawing/2014/main" id="{26E24E3A-F678-42E4-B91E-BB7C2440CD59}"/>
              </a:ext>
            </a:extLst>
          </p:cNvPr>
          <p:cNvSpPr>
            <a:spLocks noGrp="1"/>
          </p:cNvSpPr>
          <p:nvPr>
            <p:ph idx="1"/>
          </p:nvPr>
        </p:nvSpPr>
        <p:spPr/>
        <p:txBody>
          <a:bodyPr/>
          <a:lstStyle/>
          <a:p>
            <a:r>
              <a:rPr lang="en-US"/>
              <a:t>Once we have loaded the dataset, we can easily extract the training and testing dataset with the built references</a:t>
            </a:r>
          </a:p>
          <a:p>
            <a:endParaRPr lang="en-US"/>
          </a:p>
          <a:p>
            <a:endParaRPr lang="en-US"/>
          </a:p>
          <a:p>
            <a:pPr lvl="1"/>
            <a:endParaRPr lang="en-US"/>
          </a:p>
          <a:p>
            <a:pPr lvl="1"/>
            <a:r>
              <a:rPr lang="en-US"/>
              <a:t>Note that </a:t>
            </a:r>
            <a:r>
              <a:rPr lang="en-US">
                <a:solidFill>
                  <a:srgbClr val="C00000"/>
                </a:solidFill>
              </a:rPr>
              <a:t>there is no Validation set</a:t>
            </a:r>
            <a:r>
              <a:rPr lang="en-US"/>
              <a:t>, in fact, TensorFlow datasets have usually </a:t>
            </a:r>
            <a:r>
              <a:rPr lang="en-US">
                <a:solidFill>
                  <a:srgbClr val="00B050"/>
                </a:solidFill>
              </a:rPr>
              <a:t>only the Training and Test sets</a:t>
            </a:r>
            <a:endParaRPr lang="en-GB">
              <a:solidFill>
                <a:srgbClr val="00B050"/>
              </a:solidFill>
            </a:endParaRPr>
          </a:p>
        </p:txBody>
      </p:sp>
      <p:pic>
        <p:nvPicPr>
          <p:cNvPr id="4" name="Picture 3">
            <a:extLst>
              <a:ext uri="{FF2B5EF4-FFF2-40B4-BE49-F238E27FC236}">
                <a16:creationId xmlns:a16="http://schemas.microsoft.com/office/drawing/2014/main" id="{223F32DB-316E-4309-AA6E-265635FE53A5}"/>
              </a:ext>
            </a:extLst>
          </p:cNvPr>
          <p:cNvPicPr>
            <a:picLocks noChangeAspect="1"/>
          </p:cNvPicPr>
          <p:nvPr/>
        </p:nvPicPr>
        <p:blipFill>
          <a:blip r:embed="rId2"/>
          <a:stretch>
            <a:fillRect/>
          </a:stretch>
        </p:blipFill>
        <p:spPr>
          <a:xfrm>
            <a:off x="838200" y="4740275"/>
            <a:ext cx="10515600" cy="1752600"/>
          </a:xfrm>
          <a:prstGeom prst="rect">
            <a:avLst/>
          </a:prstGeom>
        </p:spPr>
      </p:pic>
      <p:pic>
        <p:nvPicPr>
          <p:cNvPr id="5" name="Picture 4">
            <a:extLst>
              <a:ext uri="{FF2B5EF4-FFF2-40B4-BE49-F238E27FC236}">
                <a16:creationId xmlns:a16="http://schemas.microsoft.com/office/drawing/2014/main" id="{8FD42864-B6C3-4A1D-805D-527E9B339F53}"/>
              </a:ext>
            </a:extLst>
          </p:cNvPr>
          <p:cNvPicPr>
            <a:picLocks noChangeAspect="1"/>
          </p:cNvPicPr>
          <p:nvPr/>
        </p:nvPicPr>
        <p:blipFill>
          <a:blip r:embed="rId3"/>
          <a:stretch>
            <a:fillRect/>
          </a:stretch>
        </p:blipFill>
        <p:spPr>
          <a:xfrm>
            <a:off x="413818" y="2893060"/>
            <a:ext cx="11364364" cy="535940"/>
          </a:xfrm>
          <a:prstGeom prst="rect">
            <a:avLst/>
          </a:prstGeom>
        </p:spPr>
      </p:pic>
    </p:spTree>
    <p:extLst>
      <p:ext uri="{BB962C8B-B14F-4D97-AF65-F5344CB8AC3E}">
        <p14:creationId xmlns:p14="http://schemas.microsoft.com/office/powerpoint/2010/main" val="129077618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9250-8D90-490E-AC56-9AB2E48A822E}"/>
              </a:ext>
            </a:extLst>
          </p:cNvPr>
          <p:cNvSpPr>
            <a:spLocks noGrp="1"/>
          </p:cNvSpPr>
          <p:nvPr>
            <p:ph type="title"/>
          </p:nvPr>
        </p:nvSpPr>
        <p:spPr/>
        <p:txBody>
          <a:bodyPr/>
          <a:lstStyle/>
          <a:p>
            <a:r>
              <a:rPr lang="en-US"/>
              <a:t>Training, Validation, and Testing set</a:t>
            </a:r>
            <a:endParaRPr lang="en-GB"/>
          </a:p>
        </p:txBody>
      </p:sp>
      <p:sp>
        <p:nvSpPr>
          <p:cNvPr id="3" name="Content Placeholder 2">
            <a:extLst>
              <a:ext uri="{FF2B5EF4-FFF2-40B4-BE49-F238E27FC236}">
                <a16:creationId xmlns:a16="http://schemas.microsoft.com/office/drawing/2014/main" id="{26E24E3A-F678-42E4-B91E-BB7C2440CD59}"/>
              </a:ext>
            </a:extLst>
          </p:cNvPr>
          <p:cNvSpPr>
            <a:spLocks noGrp="1"/>
          </p:cNvSpPr>
          <p:nvPr>
            <p:ph idx="1"/>
          </p:nvPr>
        </p:nvSpPr>
        <p:spPr/>
        <p:txBody>
          <a:bodyPr/>
          <a:lstStyle/>
          <a:p>
            <a:r>
              <a:rPr lang="en-US"/>
              <a:t>We start by defining the </a:t>
            </a:r>
            <a:r>
              <a:rPr lang="en-US">
                <a:solidFill>
                  <a:srgbClr val="7030A0"/>
                </a:solidFill>
              </a:rPr>
              <a:t>number of validation samples as a % of the train samples</a:t>
            </a:r>
          </a:p>
          <a:p>
            <a:pPr marL="457200" lvl="1" indent="0">
              <a:buNone/>
            </a:pPr>
            <a:r>
              <a:rPr lang="en-US"/>
              <a:t>This is also where we make use of </a:t>
            </a:r>
            <a:r>
              <a:rPr lang="en-US" err="1">
                <a:solidFill>
                  <a:srgbClr val="0070C0"/>
                </a:solidFill>
                <a:latin typeface="Consolas" panose="020B0609020204030204" pitchFamily="49" charset="0"/>
              </a:rPr>
              <a:t>mnist_info</a:t>
            </a:r>
            <a:r>
              <a:rPr lang="en-US">
                <a:solidFill>
                  <a:srgbClr val="0070C0"/>
                </a:solidFill>
                <a:latin typeface="Consolas" panose="020B0609020204030204" pitchFamily="49" charset="0"/>
              </a:rPr>
              <a:t> </a:t>
            </a:r>
          </a:p>
          <a:p>
            <a:pPr marL="914400" lvl="2" indent="0">
              <a:buNone/>
            </a:pPr>
            <a:r>
              <a:rPr lang="en-US">
                <a:latin typeface="Consolas" panose="020B0609020204030204" pitchFamily="49" charset="0"/>
              </a:rPr>
              <a:t>W</a:t>
            </a:r>
            <a:r>
              <a:rPr lang="en-US"/>
              <a:t>e don't have to count the observations ourselves! </a:t>
            </a:r>
          </a:p>
          <a:p>
            <a:pPr marL="914400" lvl="2" indent="0">
              <a:buNone/>
            </a:pPr>
            <a:endParaRPr lang="en-US"/>
          </a:p>
          <a:p>
            <a:pPr marL="914400" lvl="2" indent="0">
              <a:buNone/>
            </a:pPr>
            <a:endParaRPr lang="en-US"/>
          </a:p>
          <a:p>
            <a:pPr marL="914400" lvl="2" indent="0">
              <a:buNone/>
            </a:pPr>
            <a:endParaRPr lang="en-US"/>
          </a:p>
          <a:p>
            <a:pPr marL="914400" lvl="2" indent="0">
              <a:buNone/>
            </a:pPr>
            <a:endParaRPr lang="en-US"/>
          </a:p>
          <a:p>
            <a:pPr marL="457200" lvl="1" indent="0">
              <a:buNone/>
            </a:pPr>
            <a:r>
              <a:rPr lang="en-US"/>
              <a:t>Let's </a:t>
            </a:r>
            <a:r>
              <a:rPr lang="en-US">
                <a:solidFill>
                  <a:srgbClr val="7030A0"/>
                </a:solidFill>
              </a:rPr>
              <a:t>cast this number to an </a:t>
            </a:r>
            <a:r>
              <a:rPr lang="en-US" u="sng">
                <a:solidFill>
                  <a:srgbClr val="7030A0"/>
                </a:solidFill>
              </a:rPr>
              <a:t>integer</a:t>
            </a:r>
            <a:r>
              <a:rPr lang="en-US"/>
              <a:t>, because as a float it could cause an error along the way</a:t>
            </a:r>
            <a:endParaRPr lang="en-GB"/>
          </a:p>
        </p:txBody>
      </p:sp>
      <p:pic>
        <p:nvPicPr>
          <p:cNvPr id="6" name="Picture 5">
            <a:extLst>
              <a:ext uri="{FF2B5EF4-FFF2-40B4-BE49-F238E27FC236}">
                <a16:creationId xmlns:a16="http://schemas.microsoft.com/office/drawing/2014/main" id="{5DC60F17-7CDB-4638-9A47-BEA1F7B3F84A}"/>
              </a:ext>
            </a:extLst>
          </p:cNvPr>
          <p:cNvPicPr>
            <a:picLocks noChangeAspect="1"/>
          </p:cNvPicPr>
          <p:nvPr/>
        </p:nvPicPr>
        <p:blipFill>
          <a:blip r:embed="rId2"/>
          <a:stretch>
            <a:fillRect/>
          </a:stretch>
        </p:blipFill>
        <p:spPr>
          <a:xfrm>
            <a:off x="549573" y="3792458"/>
            <a:ext cx="11092850" cy="417671"/>
          </a:xfrm>
          <a:prstGeom prst="rect">
            <a:avLst/>
          </a:prstGeom>
        </p:spPr>
      </p:pic>
      <p:pic>
        <p:nvPicPr>
          <p:cNvPr id="7" name="Picture 6">
            <a:extLst>
              <a:ext uri="{FF2B5EF4-FFF2-40B4-BE49-F238E27FC236}">
                <a16:creationId xmlns:a16="http://schemas.microsoft.com/office/drawing/2014/main" id="{60AEF1C5-7F3C-499D-87C3-AE5E5C744E61}"/>
              </a:ext>
            </a:extLst>
          </p:cNvPr>
          <p:cNvPicPr>
            <a:picLocks noChangeAspect="1"/>
          </p:cNvPicPr>
          <p:nvPr/>
        </p:nvPicPr>
        <p:blipFill>
          <a:blip r:embed="rId3"/>
          <a:stretch>
            <a:fillRect/>
          </a:stretch>
        </p:blipFill>
        <p:spPr>
          <a:xfrm>
            <a:off x="594501" y="5759292"/>
            <a:ext cx="11002994" cy="417670"/>
          </a:xfrm>
          <a:prstGeom prst="rect">
            <a:avLst/>
          </a:prstGeom>
        </p:spPr>
      </p:pic>
    </p:spTree>
    <p:extLst>
      <p:ext uri="{BB962C8B-B14F-4D97-AF65-F5344CB8AC3E}">
        <p14:creationId xmlns:p14="http://schemas.microsoft.com/office/powerpoint/2010/main" val="184824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9250-8D90-490E-AC56-9AB2E48A822E}"/>
              </a:ext>
            </a:extLst>
          </p:cNvPr>
          <p:cNvSpPr>
            <a:spLocks noGrp="1"/>
          </p:cNvSpPr>
          <p:nvPr>
            <p:ph type="title"/>
          </p:nvPr>
        </p:nvSpPr>
        <p:spPr/>
        <p:txBody>
          <a:bodyPr/>
          <a:lstStyle/>
          <a:p>
            <a:r>
              <a:rPr lang="en-US"/>
              <a:t>Training, Validation, and Testing set</a:t>
            </a:r>
            <a:endParaRPr lang="en-GB"/>
          </a:p>
        </p:txBody>
      </p:sp>
      <p:sp>
        <p:nvSpPr>
          <p:cNvPr id="3" name="Content Placeholder 2">
            <a:extLst>
              <a:ext uri="{FF2B5EF4-FFF2-40B4-BE49-F238E27FC236}">
                <a16:creationId xmlns:a16="http://schemas.microsoft.com/office/drawing/2014/main" id="{26E24E3A-F678-42E4-B91E-BB7C2440CD59}"/>
              </a:ext>
            </a:extLst>
          </p:cNvPr>
          <p:cNvSpPr>
            <a:spLocks noGrp="1"/>
          </p:cNvSpPr>
          <p:nvPr>
            <p:ph idx="1"/>
          </p:nvPr>
        </p:nvSpPr>
        <p:spPr/>
        <p:txBody>
          <a:bodyPr/>
          <a:lstStyle/>
          <a:p>
            <a:endParaRPr lang="en-US"/>
          </a:p>
          <a:p>
            <a:r>
              <a:rPr lang="en-US"/>
              <a:t>Let's also </a:t>
            </a:r>
            <a:r>
              <a:rPr lang="en-US">
                <a:solidFill>
                  <a:srgbClr val="7030A0"/>
                </a:solidFill>
              </a:rPr>
              <a:t>store the number of test samples in a dedicated variable </a:t>
            </a:r>
            <a:r>
              <a:rPr lang="en-US"/>
              <a:t>instead of using the </a:t>
            </a:r>
            <a:r>
              <a:rPr lang="en-US" err="1">
                <a:solidFill>
                  <a:schemeClr val="accent1"/>
                </a:solidFill>
                <a:latin typeface="Consolas" panose="020B0609020204030204" pitchFamily="49" charset="0"/>
              </a:rPr>
              <a:t>mnist_info</a:t>
            </a:r>
            <a:r>
              <a:rPr lang="en-US">
                <a:solidFill>
                  <a:schemeClr val="accent1"/>
                </a:solidFill>
                <a:latin typeface="Consolas" panose="020B0609020204030204" pitchFamily="49" charset="0"/>
              </a:rPr>
              <a:t> </a:t>
            </a:r>
            <a:r>
              <a:rPr lang="en-US"/>
              <a:t>one</a:t>
            </a:r>
            <a:endParaRPr lang="en-GB"/>
          </a:p>
        </p:txBody>
      </p:sp>
      <p:pic>
        <p:nvPicPr>
          <p:cNvPr id="4" name="Picture 3">
            <a:extLst>
              <a:ext uri="{FF2B5EF4-FFF2-40B4-BE49-F238E27FC236}">
                <a16:creationId xmlns:a16="http://schemas.microsoft.com/office/drawing/2014/main" id="{3666D34D-E9DE-427E-AB29-41A50916872D}"/>
              </a:ext>
            </a:extLst>
          </p:cNvPr>
          <p:cNvPicPr>
            <a:picLocks noChangeAspect="1"/>
          </p:cNvPicPr>
          <p:nvPr/>
        </p:nvPicPr>
        <p:blipFill>
          <a:blip r:embed="rId2"/>
          <a:stretch>
            <a:fillRect/>
          </a:stretch>
        </p:blipFill>
        <p:spPr>
          <a:xfrm>
            <a:off x="1904873" y="3657759"/>
            <a:ext cx="8382254" cy="687070"/>
          </a:xfrm>
          <a:prstGeom prst="rect">
            <a:avLst/>
          </a:prstGeom>
        </p:spPr>
      </p:pic>
    </p:spTree>
    <p:extLst>
      <p:ext uri="{BB962C8B-B14F-4D97-AF65-F5344CB8AC3E}">
        <p14:creationId xmlns:p14="http://schemas.microsoft.com/office/powerpoint/2010/main" val="119350411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9250-8D90-490E-AC56-9AB2E48A822E}"/>
              </a:ext>
            </a:extLst>
          </p:cNvPr>
          <p:cNvSpPr>
            <a:spLocks noGrp="1"/>
          </p:cNvSpPr>
          <p:nvPr>
            <p:ph type="title"/>
          </p:nvPr>
        </p:nvSpPr>
        <p:spPr/>
        <p:txBody>
          <a:bodyPr/>
          <a:lstStyle/>
          <a:p>
            <a:r>
              <a:rPr lang="en-US"/>
              <a:t>Training, Validation, and Testing set</a:t>
            </a:r>
            <a:endParaRPr lang="en-GB"/>
          </a:p>
        </p:txBody>
      </p:sp>
      <p:sp>
        <p:nvSpPr>
          <p:cNvPr id="3" name="Content Placeholder 2">
            <a:extLst>
              <a:ext uri="{FF2B5EF4-FFF2-40B4-BE49-F238E27FC236}">
                <a16:creationId xmlns:a16="http://schemas.microsoft.com/office/drawing/2014/main" id="{26E24E3A-F678-42E4-B91E-BB7C2440CD59}"/>
              </a:ext>
            </a:extLst>
          </p:cNvPr>
          <p:cNvSpPr>
            <a:spLocks noGrp="1"/>
          </p:cNvSpPr>
          <p:nvPr>
            <p:ph idx="1"/>
          </p:nvPr>
        </p:nvSpPr>
        <p:spPr/>
        <p:txBody>
          <a:bodyPr/>
          <a:lstStyle/>
          <a:p>
            <a:pPr marL="0" indent="0">
              <a:buNone/>
            </a:pPr>
            <a:r>
              <a:rPr lang="en-US" u="sng"/>
              <a:t>Preprocessing</a:t>
            </a:r>
            <a:r>
              <a:rPr lang="en-US"/>
              <a:t>:</a:t>
            </a:r>
          </a:p>
          <a:p>
            <a:pPr marL="0" indent="0">
              <a:buNone/>
            </a:pPr>
            <a:r>
              <a:rPr lang="en-US"/>
              <a:t>Normally, we would like to scale our data in some way to make the result more numerically stable</a:t>
            </a:r>
          </a:p>
          <a:p>
            <a:pPr marL="0" indent="0">
              <a:buNone/>
            </a:pPr>
            <a:endParaRPr lang="en-US"/>
          </a:p>
          <a:p>
            <a:r>
              <a:rPr lang="en-US"/>
              <a:t>In this case we will simply prefer to have </a:t>
            </a:r>
            <a:r>
              <a:rPr lang="en-US">
                <a:solidFill>
                  <a:srgbClr val="7030A0"/>
                </a:solidFill>
              </a:rPr>
              <a:t>inputs between 0 and 1</a:t>
            </a:r>
          </a:p>
          <a:p>
            <a:endParaRPr lang="en-US"/>
          </a:p>
        </p:txBody>
      </p:sp>
    </p:spTree>
    <p:extLst>
      <p:ext uri="{BB962C8B-B14F-4D97-AF65-F5344CB8AC3E}">
        <p14:creationId xmlns:p14="http://schemas.microsoft.com/office/powerpoint/2010/main" val="124659110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9250-8D90-490E-AC56-9AB2E48A822E}"/>
              </a:ext>
            </a:extLst>
          </p:cNvPr>
          <p:cNvSpPr>
            <a:spLocks noGrp="1"/>
          </p:cNvSpPr>
          <p:nvPr>
            <p:ph type="title"/>
          </p:nvPr>
        </p:nvSpPr>
        <p:spPr/>
        <p:txBody>
          <a:bodyPr/>
          <a:lstStyle/>
          <a:p>
            <a:r>
              <a:rPr lang="en-US"/>
              <a:t>Training, Validation, and Testing set</a:t>
            </a:r>
            <a:endParaRPr lang="en-GB"/>
          </a:p>
        </p:txBody>
      </p:sp>
      <p:sp>
        <p:nvSpPr>
          <p:cNvPr id="3" name="Content Placeholder 2">
            <a:extLst>
              <a:ext uri="{FF2B5EF4-FFF2-40B4-BE49-F238E27FC236}">
                <a16:creationId xmlns:a16="http://schemas.microsoft.com/office/drawing/2014/main" id="{26E24E3A-F678-42E4-B91E-BB7C2440CD59}"/>
              </a:ext>
            </a:extLst>
          </p:cNvPr>
          <p:cNvSpPr>
            <a:spLocks noGrp="1"/>
          </p:cNvSpPr>
          <p:nvPr>
            <p:ph idx="1"/>
          </p:nvPr>
        </p:nvSpPr>
        <p:spPr/>
        <p:txBody>
          <a:bodyPr/>
          <a:lstStyle/>
          <a:p>
            <a:pPr marL="0" indent="0">
              <a:buNone/>
            </a:pPr>
            <a:r>
              <a:rPr lang="en-US" u="sng"/>
              <a:t>Preprocessing</a:t>
            </a:r>
            <a:r>
              <a:rPr lang="en-US"/>
              <a:t>:</a:t>
            </a:r>
          </a:p>
          <a:p>
            <a:r>
              <a:rPr lang="en-US"/>
              <a:t>Let's define a function called: </a:t>
            </a:r>
            <a:r>
              <a:rPr lang="en-US">
                <a:solidFill>
                  <a:schemeClr val="accent1"/>
                </a:solidFill>
                <a:latin typeface="Consolas" panose="020B0609020204030204" pitchFamily="49" charset="0"/>
              </a:rPr>
              <a:t>scale</a:t>
            </a:r>
            <a:r>
              <a:rPr lang="en-US"/>
              <a:t>, that will take an MNIST image and its label</a:t>
            </a:r>
            <a:endParaRPr lang="en-GB"/>
          </a:p>
        </p:txBody>
      </p:sp>
      <p:pic>
        <p:nvPicPr>
          <p:cNvPr id="4" name="Picture 3">
            <a:extLst>
              <a:ext uri="{FF2B5EF4-FFF2-40B4-BE49-F238E27FC236}">
                <a16:creationId xmlns:a16="http://schemas.microsoft.com/office/drawing/2014/main" id="{5CEB41A0-8B94-4663-B65D-90D5C4CAFC6B}"/>
              </a:ext>
            </a:extLst>
          </p:cNvPr>
          <p:cNvPicPr>
            <a:picLocks noChangeAspect="1"/>
          </p:cNvPicPr>
          <p:nvPr/>
        </p:nvPicPr>
        <p:blipFill>
          <a:blip r:embed="rId3"/>
          <a:stretch>
            <a:fillRect/>
          </a:stretch>
        </p:blipFill>
        <p:spPr>
          <a:xfrm>
            <a:off x="3178425" y="3429000"/>
            <a:ext cx="5835150" cy="1379855"/>
          </a:xfrm>
          <a:prstGeom prst="rect">
            <a:avLst/>
          </a:prstGeom>
        </p:spPr>
      </p:pic>
      <p:sp>
        <p:nvSpPr>
          <p:cNvPr id="5" name="Rectangle 4">
            <a:extLst>
              <a:ext uri="{FF2B5EF4-FFF2-40B4-BE49-F238E27FC236}">
                <a16:creationId xmlns:a16="http://schemas.microsoft.com/office/drawing/2014/main" id="{86271562-5B10-45C8-A454-3F76E841FBE3}"/>
              </a:ext>
            </a:extLst>
          </p:cNvPr>
          <p:cNvSpPr/>
          <p:nvPr/>
        </p:nvSpPr>
        <p:spPr>
          <a:xfrm>
            <a:off x="1422400" y="5247283"/>
            <a:ext cx="10104120" cy="1107996"/>
          </a:xfrm>
          <a:prstGeom prst="rect">
            <a:avLst/>
          </a:prstGeom>
        </p:spPr>
        <p:txBody>
          <a:bodyPr wrap="square">
            <a:spAutoFit/>
          </a:bodyPr>
          <a:lstStyle/>
          <a:p>
            <a:pPr algn="just"/>
            <a:r>
              <a:rPr lang="en-GB" sz="2200"/>
              <a:t>We make sure the value is a float, and since the possible values for the inputs are 0 to 255 (256 different shades of grey), we divide each element by 255, so we would get the desired result -&gt; all elements will be between 0 and 1 </a:t>
            </a:r>
          </a:p>
        </p:txBody>
      </p:sp>
    </p:spTree>
    <p:extLst>
      <p:ext uri="{BB962C8B-B14F-4D97-AF65-F5344CB8AC3E}">
        <p14:creationId xmlns:p14="http://schemas.microsoft.com/office/powerpoint/2010/main" val="83036171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9250-8D90-490E-AC56-9AB2E48A822E}"/>
              </a:ext>
            </a:extLst>
          </p:cNvPr>
          <p:cNvSpPr>
            <a:spLocks noGrp="1"/>
          </p:cNvSpPr>
          <p:nvPr>
            <p:ph type="title"/>
          </p:nvPr>
        </p:nvSpPr>
        <p:spPr/>
        <p:txBody>
          <a:bodyPr/>
          <a:lstStyle/>
          <a:p>
            <a:r>
              <a:rPr lang="en-US"/>
              <a:t>Training, Validation, and Testing set</a:t>
            </a:r>
            <a:endParaRPr lang="en-GB"/>
          </a:p>
        </p:txBody>
      </p:sp>
      <p:sp>
        <p:nvSpPr>
          <p:cNvPr id="3" name="Content Placeholder 2">
            <a:extLst>
              <a:ext uri="{FF2B5EF4-FFF2-40B4-BE49-F238E27FC236}">
                <a16:creationId xmlns:a16="http://schemas.microsoft.com/office/drawing/2014/main" id="{26E24E3A-F678-42E4-B91E-BB7C2440CD59}"/>
              </a:ext>
            </a:extLst>
          </p:cNvPr>
          <p:cNvSpPr>
            <a:spLocks noGrp="1"/>
          </p:cNvSpPr>
          <p:nvPr>
            <p:ph idx="1"/>
          </p:nvPr>
        </p:nvSpPr>
        <p:spPr/>
        <p:txBody>
          <a:bodyPr>
            <a:normAutofit/>
          </a:bodyPr>
          <a:lstStyle/>
          <a:p>
            <a:r>
              <a:rPr lang="en-US"/>
              <a:t>The method </a:t>
            </a:r>
            <a:r>
              <a:rPr lang="en-US">
                <a:solidFill>
                  <a:schemeClr val="accent1"/>
                </a:solidFill>
                <a:latin typeface="Consolas" panose="020B0609020204030204" pitchFamily="49" charset="0"/>
              </a:rPr>
              <a:t>.map() </a:t>
            </a:r>
            <a:r>
              <a:rPr lang="en-US"/>
              <a:t>allows us </a:t>
            </a:r>
            <a:r>
              <a:rPr lang="en-US">
                <a:solidFill>
                  <a:srgbClr val="7030A0"/>
                </a:solidFill>
              </a:rPr>
              <a:t>to apply a custom transformation to a given dataset</a:t>
            </a:r>
          </a:p>
          <a:p>
            <a:r>
              <a:rPr lang="en-US"/>
              <a:t>We have already decided that we will get the validation data from </a:t>
            </a:r>
            <a:r>
              <a:rPr lang="en-US" err="1">
                <a:solidFill>
                  <a:schemeClr val="accent1"/>
                </a:solidFill>
                <a:latin typeface="Consolas" panose="020B0609020204030204" pitchFamily="49" charset="0"/>
              </a:rPr>
              <a:t>mnist_train</a:t>
            </a:r>
            <a:r>
              <a:rPr lang="en-US"/>
              <a:t>, so, finally, </a:t>
            </a:r>
            <a:r>
              <a:rPr lang="en-US">
                <a:solidFill>
                  <a:srgbClr val="7030A0"/>
                </a:solidFill>
              </a:rPr>
              <a:t>we scale and batch the </a:t>
            </a:r>
            <a:r>
              <a:rPr lang="en-US" u="sng">
                <a:solidFill>
                  <a:srgbClr val="7030A0"/>
                </a:solidFill>
              </a:rPr>
              <a:t>test data</a:t>
            </a:r>
            <a:r>
              <a:rPr lang="en-US">
                <a:solidFill>
                  <a:srgbClr val="7030A0"/>
                </a:solidFill>
              </a:rPr>
              <a:t> too</a:t>
            </a:r>
          </a:p>
          <a:p>
            <a:pPr marL="457200" lvl="1" indent="0">
              <a:buNone/>
            </a:pPr>
            <a:r>
              <a:rPr lang="en-US"/>
              <a:t>We scale it so it has the same magnitude as the train and validation</a:t>
            </a:r>
          </a:p>
          <a:p>
            <a:pPr marL="457200" lvl="1" indent="0">
              <a:buNone/>
            </a:pPr>
            <a:endParaRPr lang="en-US"/>
          </a:p>
          <a:p>
            <a:pPr marL="457200" lvl="1" indent="0">
              <a:buNone/>
            </a:pPr>
            <a:r>
              <a:rPr lang="en-US">
                <a:highlight>
                  <a:srgbClr val="FFFF00"/>
                </a:highlight>
              </a:rPr>
              <a:t>There is </a:t>
            </a:r>
            <a:r>
              <a:rPr lang="en-US" u="sng">
                <a:highlight>
                  <a:srgbClr val="FFFF00"/>
                </a:highlight>
              </a:rPr>
              <a:t>no need to shuffle the test data</a:t>
            </a:r>
            <a:r>
              <a:rPr lang="en-US">
                <a:highlight>
                  <a:srgbClr val="FFFF00"/>
                </a:highlight>
              </a:rPr>
              <a:t>, because we won't be training on it</a:t>
            </a:r>
          </a:p>
          <a:p>
            <a:pPr lvl="1"/>
            <a:r>
              <a:rPr lang="en-US"/>
              <a:t>There would be a single batch, equal to the size of the test data</a:t>
            </a:r>
            <a:endParaRPr lang="en-GB"/>
          </a:p>
        </p:txBody>
      </p:sp>
      <p:pic>
        <p:nvPicPr>
          <p:cNvPr id="6" name="Picture 5">
            <a:extLst>
              <a:ext uri="{FF2B5EF4-FFF2-40B4-BE49-F238E27FC236}">
                <a16:creationId xmlns:a16="http://schemas.microsoft.com/office/drawing/2014/main" id="{B05B6F0F-9089-4858-8514-E15019414698}"/>
              </a:ext>
            </a:extLst>
          </p:cNvPr>
          <p:cNvPicPr>
            <a:picLocks noChangeAspect="1"/>
          </p:cNvPicPr>
          <p:nvPr/>
        </p:nvPicPr>
        <p:blipFill>
          <a:blip r:embed="rId3"/>
          <a:stretch>
            <a:fillRect/>
          </a:stretch>
        </p:blipFill>
        <p:spPr>
          <a:xfrm>
            <a:off x="1710038" y="5508626"/>
            <a:ext cx="8771923" cy="668337"/>
          </a:xfrm>
          <a:prstGeom prst="rect">
            <a:avLst/>
          </a:prstGeom>
        </p:spPr>
      </p:pic>
    </p:spTree>
    <p:extLst>
      <p:ext uri="{BB962C8B-B14F-4D97-AF65-F5344CB8AC3E}">
        <p14:creationId xmlns:p14="http://schemas.microsoft.com/office/powerpoint/2010/main" val="385185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D1848-9EE2-4BA5-897F-87B842C723D0}"/>
              </a:ext>
            </a:extLst>
          </p:cNvPr>
          <p:cNvPicPr>
            <a:picLocks noChangeAspect="1"/>
          </p:cNvPicPr>
          <p:nvPr/>
        </p:nvPicPr>
        <p:blipFill>
          <a:blip r:embed="rId2"/>
          <a:stretch>
            <a:fillRect/>
          </a:stretch>
        </p:blipFill>
        <p:spPr>
          <a:xfrm>
            <a:off x="709612" y="657225"/>
            <a:ext cx="10772775" cy="5543550"/>
          </a:xfrm>
          <a:prstGeom prst="rect">
            <a:avLst/>
          </a:prstGeom>
        </p:spPr>
      </p:pic>
    </p:spTree>
    <p:extLst>
      <p:ext uri="{BB962C8B-B14F-4D97-AF65-F5344CB8AC3E}">
        <p14:creationId xmlns:p14="http://schemas.microsoft.com/office/powerpoint/2010/main" val="21789159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9D33-BBFE-4213-921A-B1236FC0A8F4}"/>
              </a:ext>
            </a:extLst>
          </p:cNvPr>
          <p:cNvSpPr>
            <a:spLocks noGrp="1"/>
          </p:cNvSpPr>
          <p:nvPr>
            <p:ph type="title"/>
          </p:nvPr>
        </p:nvSpPr>
        <p:spPr/>
        <p:txBody>
          <a:bodyPr/>
          <a:lstStyle/>
          <a:p>
            <a:r>
              <a:rPr lang="en-US"/>
              <a:t>Shuffling the data</a:t>
            </a:r>
            <a:endParaRPr lang="en-GB"/>
          </a:p>
        </p:txBody>
      </p:sp>
      <p:sp>
        <p:nvSpPr>
          <p:cNvPr id="3" name="Content Placeholder 2">
            <a:extLst>
              <a:ext uri="{FF2B5EF4-FFF2-40B4-BE49-F238E27FC236}">
                <a16:creationId xmlns:a16="http://schemas.microsoft.com/office/drawing/2014/main" id="{4DF2D601-7631-4A89-9031-0F89E06CB3DC}"/>
              </a:ext>
            </a:extLst>
          </p:cNvPr>
          <p:cNvSpPr>
            <a:spLocks noGrp="1"/>
          </p:cNvSpPr>
          <p:nvPr>
            <p:ph idx="1"/>
          </p:nvPr>
        </p:nvSpPr>
        <p:spPr>
          <a:xfrm>
            <a:off x="838200" y="1724024"/>
            <a:ext cx="8793480" cy="4778375"/>
          </a:xfrm>
        </p:spPr>
        <p:txBody>
          <a:bodyPr>
            <a:normAutofit/>
          </a:bodyPr>
          <a:lstStyle/>
          <a:p>
            <a:pPr marL="0" indent="0">
              <a:buNone/>
            </a:pPr>
            <a:r>
              <a:rPr lang="en-US"/>
              <a:t>Why is shuffling a necessary step?</a:t>
            </a:r>
          </a:p>
          <a:p>
            <a:endParaRPr lang="en-US"/>
          </a:p>
          <a:p>
            <a:r>
              <a:rPr lang="en-US"/>
              <a:t>We don’t know if the targets (labels) are shuffled, or they are sorted</a:t>
            </a:r>
          </a:p>
          <a:p>
            <a:endParaRPr lang="en-US"/>
          </a:p>
          <a:p>
            <a:r>
              <a:rPr lang="en-US"/>
              <a:t>It could happen that entire batches could contain only one type of target</a:t>
            </a:r>
          </a:p>
          <a:p>
            <a:pPr marL="457200" lvl="1" indent="0">
              <a:buNone/>
            </a:pPr>
            <a:r>
              <a:rPr lang="en-US"/>
              <a:t>We need to spread them as much randomly as possible</a:t>
            </a:r>
          </a:p>
          <a:p>
            <a:endParaRPr lang="en-US"/>
          </a:p>
          <a:p>
            <a:endParaRPr lang="en-US"/>
          </a:p>
        </p:txBody>
      </p:sp>
      <p:pic>
        <p:nvPicPr>
          <p:cNvPr id="5" name="Picture 4">
            <a:extLst>
              <a:ext uri="{FF2B5EF4-FFF2-40B4-BE49-F238E27FC236}">
                <a16:creationId xmlns:a16="http://schemas.microsoft.com/office/drawing/2014/main" id="{10CEFC39-DE56-4410-AE8B-3BE0FEB49713}"/>
              </a:ext>
            </a:extLst>
          </p:cNvPr>
          <p:cNvPicPr>
            <a:picLocks noChangeAspect="1"/>
          </p:cNvPicPr>
          <p:nvPr/>
        </p:nvPicPr>
        <p:blipFill>
          <a:blip r:embed="rId2"/>
          <a:stretch>
            <a:fillRect/>
          </a:stretch>
        </p:blipFill>
        <p:spPr>
          <a:xfrm>
            <a:off x="9873297" y="309562"/>
            <a:ext cx="1914525" cy="6238875"/>
          </a:xfrm>
          <a:prstGeom prst="rect">
            <a:avLst/>
          </a:prstGeom>
        </p:spPr>
      </p:pic>
    </p:spTree>
    <p:extLst>
      <p:ext uri="{BB962C8B-B14F-4D97-AF65-F5344CB8AC3E}">
        <p14:creationId xmlns:p14="http://schemas.microsoft.com/office/powerpoint/2010/main" val="9988890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9D33-BBFE-4213-921A-B1236FC0A8F4}"/>
              </a:ext>
            </a:extLst>
          </p:cNvPr>
          <p:cNvSpPr>
            <a:spLocks noGrp="1"/>
          </p:cNvSpPr>
          <p:nvPr>
            <p:ph type="title"/>
          </p:nvPr>
        </p:nvSpPr>
        <p:spPr/>
        <p:txBody>
          <a:bodyPr/>
          <a:lstStyle/>
          <a:p>
            <a:r>
              <a:rPr lang="en-US"/>
              <a:t>Shuffling the data</a:t>
            </a:r>
            <a:endParaRPr lang="en-GB"/>
          </a:p>
        </p:txBody>
      </p:sp>
      <p:sp>
        <p:nvSpPr>
          <p:cNvPr id="3" name="Content Placeholder 2">
            <a:extLst>
              <a:ext uri="{FF2B5EF4-FFF2-40B4-BE49-F238E27FC236}">
                <a16:creationId xmlns:a16="http://schemas.microsoft.com/office/drawing/2014/main" id="{4DF2D601-7631-4A89-9031-0F89E06CB3DC}"/>
              </a:ext>
            </a:extLst>
          </p:cNvPr>
          <p:cNvSpPr>
            <a:spLocks noGrp="1"/>
          </p:cNvSpPr>
          <p:nvPr>
            <p:ph idx="1"/>
          </p:nvPr>
        </p:nvSpPr>
        <p:spPr>
          <a:xfrm>
            <a:off x="838200" y="1724024"/>
            <a:ext cx="10515600" cy="4778375"/>
          </a:xfrm>
        </p:spPr>
        <p:txBody>
          <a:bodyPr>
            <a:normAutofit fontScale="77500" lnSpcReduction="20000"/>
          </a:bodyPr>
          <a:lstStyle/>
          <a:p>
            <a:pPr marL="0" indent="0">
              <a:buNone/>
            </a:pPr>
            <a:r>
              <a:rPr lang="en-US"/>
              <a:t>We will now shuffle the data and prepare the Validation set</a:t>
            </a:r>
          </a:p>
          <a:p>
            <a:r>
              <a:rPr lang="en-US"/>
              <a:t>Luckily for us, there is a </a:t>
            </a:r>
            <a:r>
              <a:rPr lang="en-US">
                <a:solidFill>
                  <a:schemeClr val="accent1"/>
                </a:solidFill>
                <a:latin typeface="Consolas" panose="020B0609020204030204" pitchFamily="49" charset="0"/>
              </a:rPr>
              <a:t>shuffle</a:t>
            </a:r>
            <a:r>
              <a:rPr lang="en-US"/>
              <a:t> method readily available and we just need to specify the buffer size</a:t>
            </a:r>
            <a:endParaRPr lang="en-GB"/>
          </a:p>
          <a:p>
            <a:endParaRPr lang="en-US"/>
          </a:p>
          <a:p>
            <a:endParaRPr lang="en-US"/>
          </a:p>
          <a:p>
            <a:endParaRPr lang="en-US"/>
          </a:p>
          <a:p>
            <a:endParaRPr lang="en-US"/>
          </a:p>
          <a:p>
            <a:r>
              <a:rPr lang="en-US"/>
              <a:t>The </a:t>
            </a:r>
            <a:r>
              <a:rPr lang="en-US">
                <a:solidFill>
                  <a:schemeClr val="accent1"/>
                </a:solidFill>
                <a:latin typeface="Consolas" panose="020B0609020204030204" pitchFamily="49" charset="0"/>
              </a:rPr>
              <a:t>BUFFER_SIZE</a:t>
            </a:r>
            <a:r>
              <a:rPr lang="en-US">
                <a:solidFill>
                  <a:schemeClr val="accent1"/>
                </a:solidFill>
              </a:rPr>
              <a:t> </a:t>
            </a:r>
            <a:r>
              <a:rPr lang="en-US"/>
              <a:t>parameter is here for cases </a:t>
            </a:r>
            <a:r>
              <a:rPr lang="en-US">
                <a:solidFill>
                  <a:srgbClr val="7030A0"/>
                </a:solidFill>
              </a:rPr>
              <a:t>when we're dealing with enormous datasets</a:t>
            </a:r>
          </a:p>
          <a:p>
            <a:pPr marL="457200" lvl="1" indent="0">
              <a:buNone/>
            </a:pPr>
            <a:r>
              <a:rPr lang="en-US"/>
              <a:t>We would not be able to shuffle the whole dataset at once because </a:t>
            </a:r>
            <a:r>
              <a:rPr lang="en-US">
                <a:solidFill>
                  <a:srgbClr val="C00000"/>
                </a:solidFill>
              </a:rPr>
              <a:t>we could not fit it all in memory</a:t>
            </a:r>
          </a:p>
          <a:p>
            <a:pPr lvl="1"/>
            <a:r>
              <a:rPr lang="en-US"/>
              <a:t>Instead, TF would only store </a:t>
            </a:r>
            <a:r>
              <a:rPr lang="en-US">
                <a:solidFill>
                  <a:schemeClr val="accent1"/>
                </a:solidFill>
                <a:latin typeface="Consolas" panose="020B0609020204030204" pitchFamily="49" charset="0"/>
              </a:rPr>
              <a:t>BUFFER_SIZE</a:t>
            </a:r>
            <a:r>
              <a:rPr lang="en-US">
                <a:solidFill>
                  <a:schemeClr val="accent1"/>
                </a:solidFill>
              </a:rPr>
              <a:t> </a:t>
            </a:r>
            <a:r>
              <a:rPr lang="en-US"/>
              <a:t>samples in memory at a time and shuffles them</a:t>
            </a:r>
          </a:p>
          <a:p>
            <a:pPr lvl="1"/>
            <a:endParaRPr lang="en-US"/>
          </a:p>
          <a:p>
            <a:pPr lvl="1">
              <a:buFont typeface="Wingdings" panose="05000000000000000000" pitchFamily="2" charset="2"/>
              <a:buChar char="§"/>
            </a:pPr>
            <a:r>
              <a:rPr lang="en-US"/>
              <a:t> If </a:t>
            </a:r>
            <a:r>
              <a:rPr lang="en-US">
                <a:solidFill>
                  <a:schemeClr val="accent1"/>
                </a:solidFill>
                <a:latin typeface="Consolas" panose="020B0609020204030204" pitchFamily="49" charset="0"/>
              </a:rPr>
              <a:t>BUFFER_SIZE</a:t>
            </a:r>
            <a:r>
              <a:rPr lang="en-US"/>
              <a:t>=1 =&gt; no shuffling will actually happen</a:t>
            </a:r>
          </a:p>
          <a:p>
            <a:pPr lvl="1">
              <a:buFont typeface="Wingdings" panose="05000000000000000000" pitchFamily="2" charset="2"/>
              <a:buChar char="§"/>
            </a:pPr>
            <a:r>
              <a:rPr lang="en-US"/>
              <a:t> If </a:t>
            </a:r>
            <a:r>
              <a:rPr lang="en-US">
                <a:solidFill>
                  <a:schemeClr val="accent1"/>
                </a:solidFill>
                <a:latin typeface="Consolas" panose="020B0609020204030204" pitchFamily="49" charset="0"/>
              </a:rPr>
              <a:t>BUFFER_SIZE</a:t>
            </a:r>
            <a:r>
              <a:rPr lang="en-US">
                <a:solidFill>
                  <a:schemeClr val="accent1"/>
                </a:solidFill>
              </a:rPr>
              <a:t> </a:t>
            </a:r>
            <a:r>
              <a:rPr lang="en-US"/>
              <a:t>&gt;= num samples =&gt; shuffling is uniform and at once</a:t>
            </a:r>
          </a:p>
          <a:p>
            <a:pPr lvl="1">
              <a:buFont typeface="Wingdings" panose="05000000000000000000" pitchFamily="2" charset="2"/>
              <a:buChar char="§"/>
            </a:pPr>
            <a:r>
              <a:rPr lang="en-US"/>
              <a:t> </a:t>
            </a:r>
            <a:r>
              <a:rPr lang="en-US">
                <a:solidFill>
                  <a:schemeClr val="accent1"/>
                </a:solidFill>
                <a:latin typeface="Consolas" panose="020B0609020204030204" pitchFamily="49" charset="0"/>
              </a:rPr>
              <a:t>BUFFER_SIZE</a:t>
            </a:r>
            <a:r>
              <a:rPr lang="en-US">
                <a:solidFill>
                  <a:schemeClr val="accent1"/>
                </a:solidFill>
              </a:rPr>
              <a:t> </a:t>
            </a:r>
            <a:r>
              <a:rPr lang="en-US"/>
              <a:t>in between 1 and the num samples, then we would have a computational optimization to approximate uniform shuffling</a:t>
            </a:r>
          </a:p>
          <a:p>
            <a:endParaRPr lang="en-US"/>
          </a:p>
        </p:txBody>
      </p:sp>
      <p:pic>
        <p:nvPicPr>
          <p:cNvPr id="4" name="Picture 3">
            <a:extLst>
              <a:ext uri="{FF2B5EF4-FFF2-40B4-BE49-F238E27FC236}">
                <a16:creationId xmlns:a16="http://schemas.microsoft.com/office/drawing/2014/main" id="{4E46F7F9-3D45-4033-86BD-7A805C3DF174}"/>
              </a:ext>
            </a:extLst>
          </p:cNvPr>
          <p:cNvPicPr>
            <a:picLocks noChangeAspect="1"/>
          </p:cNvPicPr>
          <p:nvPr/>
        </p:nvPicPr>
        <p:blipFill>
          <a:blip r:embed="rId2"/>
          <a:stretch>
            <a:fillRect/>
          </a:stretch>
        </p:blipFill>
        <p:spPr>
          <a:xfrm>
            <a:off x="566737" y="2933065"/>
            <a:ext cx="11058525" cy="666750"/>
          </a:xfrm>
          <a:prstGeom prst="rect">
            <a:avLst/>
          </a:prstGeom>
        </p:spPr>
      </p:pic>
    </p:spTree>
    <p:extLst>
      <p:ext uri="{BB962C8B-B14F-4D97-AF65-F5344CB8AC3E}">
        <p14:creationId xmlns:p14="http://schemas.microsoft.com/office/powerpoint/2010/main" val="3442950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5"/>
                <a:ext cx="10515600" cy="4351338"/>
              </a:xfrm>
            </p:spPr>
            <p:txBody>
              <a:bodyPr>
                <a:normAutofit/>
              </a:bodyPr>
              <a:lstStyle/>
              <a:p>
                <a:pPr marL="0" indent="0">
                  <a:buNone/>
                </a:pPr>
                <a:endParaRPr lang="en-GB"/>
              </a:p>
              <a:p>
                <a:pPr marL="0" indent="0">
                  <a:buNone/>
                </a:pPr>
                <a:endParaRPr lang="en-GB" sz="600"/>
              </a:p>
              <a:p>
                <a:pPr marL="0" indent="0">
                  <a:buNone/>
                </a:pPr>
                <a14:m>
                  <m:oMathPara xmlns:m="http://schemas.openxmlformats.org/officeDocument/2006/math">
                    <m:oMathParaPr>
                      <m:jc m:val="centerGroup"/>
                    </m:oMathParaPr>
                    <m:oMath xmlns:m="http://schemas.openxmlformats.org/officeDocument/2006/math">
                      <m:r>
                        <a:rPr lang="en-US" sz="3500" i="1">
                          <a:latin typeface="Cambria Math" panose="02040503050406030204" pitchFamily="18" charset="0"/>
                        </a:rPr>
                        <m:t>𝑓</m:t>
                      </m:r>
                      <m:d>
                        <m:dPr>
                          <m:ctrlPr>
                            <a:rPr lang="en-US" sz="3500" i="1">
                              <a:latin typeface="Cambria Math" panose="02040503050406030204" pitchFamily="18" charset="0"/>
                            </a:rPr>
                          </m:ctrlPr>
                        </m:dPr>
                        <m:e>
                          <m:r>
                            <a:rPr lang="en-US" sz="3500" i="1">
                              <a:latin typeface="Cambria Math" panose="02040503050406030204" pitchFamily="18" charset="0"/>
                            </a:rPr>
                            <m:t>𝑥</m:t>
                          </m:r>
                        </m:e>
                      </m:d>
                      <m:r>
                        <a:rPr lang="en-US" sz="3500" i="1">
                          <a:latin typeface="Cambria Math" panose="02040503050406030204" pitchFamily="18" charset="0"/>
                        </a:rPr>
                        <m:t>=</m:t>
                      </m:r>
                      <m:r>
                        <a:rPr lang="en-US" sz="3500" b="0" i="1" smtClean="0">
                          <a:latin typeface="Cambria Math" panose="02040503050406030204" pitchFamily="18" charset="0"/>
                        </a:rPr>
                        <m:t>𝑥</m:t>
                      </m:r>
                      <m:r>
                        <a:rPr lang="en-US" sz="3500" b="1" i="1" smtClean="0">
                          <a:solidFill>
                            <a:srgbClr val="FF0000"/>
                          </a:solidFill>
                          <a:latin typeface="Cambria Math" panose="02040503050406030204" pitchFamily="18" charset="0"/>
                        </a:rPr>
                        <m:t>𝒘</m:t>
                      </m:r>
                      <m:r>
                        <a:rPr lang="en-US" sz="3500" i="1">
                          <a:latin typeface="Cambria Math" panose="02040503050406030204" pitchFamily="18" charset="0"/>
                        </a:rPr>
                        <m:t>+</m:t>
                      </m:r>
                      <m:r>
                        <a:rPr lang="en-US" sz="3500" b="1" i="1" smtClean="0">
                          <a:solidFill>
                            <a:srgbClr val="FF0000"/>
                          </a:solidFill>
                          <a:latin typeface="Cambria Math" panose="02040503050406030204" pitchFamily="18" charset="0"/>
                        </a:rPr>
                        <m:t>𝒃</m:t>
                      </m:r>
                      <m:r>
                        <a:rPr lang="en-US" sz="3500" i="1">
                          <a:latin typeface="Cambria Math" panose="02040503050406030204" pitchFamily="18" charset="0"/>
                        </a:rPr>
                        <m:t> </m:t>
                      </m:r>
                    </m:oMath>
                  </m:oMathPara>
                </a14:m>
                <a:endParaRPr lang="en-US" sz="3500"/>
              </a:p>
              <a:p>
                <a:pPr marL="457200" lvl="1" indent="0">
                  <a:buNone/>
                </a:pPr>
                <a:endParaRPr lang="en-US" sz="3500"/>
              </a:p>
              <a:p>
                <a:pPr>
                  <a:buFont typeface="Wingdings" panose="05000000000000000000" pitchFamily="2" charset="2"/>
                  <a:buChar char="Ø"/>
                </a:pPr>
                <a:endParaRPr lang="en-GB"/>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2B56EA8-9BEC-4636-B25A-63144848B5D3}"/>
              </a:ext>
            </a:extLst>
          </p:cNvPr>
          <p:cNvSpPr/>
          <p:nvPr/>
        </p:nvSpPr>
        <p:spPr>
          <a:xfrm>
            <a:off x="5906729" y="4443771"/>
            <a:ext cx="988141" cy="18779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A23EC408-CF33-46AD-8AFF-E550AE6E5CB2}"/>
              </a:ext>
            </a:extLst>
          </p:cNvPr>
          <p:cNvCxnSpPr>
            <a:cxnSpLocks/>
            <a:stCxn id="4" idx="1"/>
            <a:endCxn id="4" idx="3"/>
          </p:cNvCxnSpPr>
          <p:nvPr/>
        </p:nvCxnSpPr>
        <p:spPr>
          <a:xfrm>
            <a:off x="5906729" y="5382752"/>
            <a:ext cx="988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47BB3C1-6989-4E59-8850-66D9EBAB7FB9}"/>
              </a:ext>
            </a:extLst>
          </p:cNvPr>
          <p:cNvSpPr/>
          <p:nvPr/>
        </p:nvSpPr>
        <p:spPr>
          <a:xfrm>
            <a:off x="2424879" y="4458110"/>
            <a:ext cx="2225778" cy="924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A1908A1C-FAFE-46E0-B421-9884B58676ED}"/>
              </a:ext>
            </a:extLst>
          </p:cNvPr>
          <p:cNvCxnSpPr>
            <a:cxnSpLocks/>
            <a:stCxn id="7" idx="2"/>
            <a:endCxn id="7" idx="0"/>
          </p:cNvCxnSpPr>
          <p:nvPr/>
        </p:nvCxnSpPr>
        <p:spPr>
          <a:xfrm flipV="1">
            <a:off x="3537768" y="4458110"/>
            <a:ext cx="0" cy="924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DF050AB-2BF2-432F-A09B-EAB91BA09077}"/>
                  </a:ext>
                </a:extLst>
              </p:cNvPr>
              <p:cNvSpPr txBox="1"/>
              <p:nvPr/>
            </p:nvSpPr>
            <p:spPr>
              <a:xfrm>
                <a:off x="3114980" y="3893982"/>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i="1" dirty="0" smtClean="0">
                          <a:latin typeface="Cambria Math" panose="02040503050406030204" pitchFamily="18" charset="0"/>
                        </a:rPr>
                        <m:t>𝑥</m:t>
                      </m:r>
                    </m:oMath>
                  </m:oMathPara>
                </a14:m>
                <a:endParaRPr lang="en-GB" sz="2500"/>
              </a:p>
            </p:txBody>
          </p:sp>
        </mc:Choice>
        <mc:Fallback>
          <p:sp>
            <p:nvSpPr>
              <p:cNvPr id="14" name="TextBox 13">
                <a:extLst>
                  <a:ext uri="{FF2B5EF4-FFF2-40B4-BE49-F238E27FC236}">
                    <a16:creationId xmlns:a16="http://schemas.microsoft.com/office/drawing/2014/main" id="{7DF050AB-2BF2-432F-A09B-EAB91BA09077}"/>
                  </a:ext>
                </a:extLst>
              </p:cNvPr>
              <p:cNvSpPr txBox="1">
                <a:spLocks noRot="1" noChangeAspect="1" noMove="1" noResize="1" noEditPoints="1" noAdjustHandles="1" noChangeArrowheads="1" noChangeShapeType="1" noTextEdit="1"/>
              </p:cNvSpPr>
              <p:nvPr/>
            </p:nvSpPr>
            <p:spPr>
              <a:xfrm>
                <a:off x="3114980" y="3893982"/>
                <a:ext cx="845575"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EEE6D76-C304-48D4-AC47-1FF335326031}"/>
                  </a:ext>
                </a:extLst>
              </p:cNvPr>
              <p:cNvSpPr txBox="1"/>
              <p:nvPr/>
            </p:nvSpPr>
            <p:spPr>
              <a:xfrm>
                <a:off x="5978011" y="3894390"/>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0" i="1" dirty="0" smtClean="0">
                          <a:latin typeface="Cambria Math" panose="02040503050406030204" pitchFamily="18" charset="0"/>
                        </a:rPr>
                        <m:t>𝑤</m:t>
                      </m:r>
                    </m:oMath>
                  </m:oMathPara>
                </a14:m>
                <a:endParaRPr lang="en-GB" sz="2500"/>
              </a:p>
            </p:txBody>
          </p:sp>
        </mc:Choice>
        <mc:Fallback>
          <p:sp>
            <p:nvSpPr>
              <p:cNvPr id="15" name="TextBox 14">
                <a:extLst>
                  <a:ext uri="{FF2B5EF4-FFF2-40B4-BE49-F238E27FC236}">
                    <a16:creationId xmlns:a16="http://schemas.microsoft.com/office/drawing/2014/main" id="{7EEE6D76-C304-48D4-AC47-1FF335326031}"/>
                  </a:ext>
                </a:extLst>
              </p:cNvPr>
              <p:cNvSpPr txBox="1">
                <a:spLocks noRot="1" noChangeAspect="1" noMove="1" noResize="1" noEditPoints="1" noAdjustHandles="1" noChangeArrowheads="1" noChangeShapeType="1" noTextEdit="1"/>
              </p:cNvSpPr>
              <p:nvPr/>
            </p:nvSpPr>
            <p:spPr>
              <a:xfrm>
                <a:off x="5978011" y="3894390"/>
                <a:ext cx="845575" cy="477054"/>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D808A70-1D99-4CAE-A625-CC0580BD465B}"/>
              </a:ext>
            </a:extLst>
          </p:cNvPr>
          <p:cNvSpPr txBox="1"/>
          <p:nvPr/>
        </p:nvSpPr>
        <p:spPr>
          <a:xfrm>
            <a:off x="4820579" y="4612556"/>
            <a:ext cx="845575" cy="477054"/>
          </a:xfrm>
          <a:prstGeom prst="rect">
            <a:avLst/>
          </a:prstGeom>
          <a:noFill/>
        </p:spPr>
        <p:txBody>
          <a:bodyPr wrap="square" rtlCol="0">
            <a:spAutoFit/>
          </a:bodyPr>
          <a:lstStyle/>
          <a:p>
            <a:pPr algn="ctr"/>
            <a:r>
              <a:rPr lang="en-US" sz="2500"/>
              <a:t>.</a:t>
            </a:r>
            <a:endParaRPr lang="en-GB" sz="250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433CFE8-BC9A-4444-A930-852019169DFC}"/>
                  </a:ext>
                </a:extLst>
              </p:cNvPr>
              <p:cNvSpPr txBox="1"/>
              <p:nvPr/>
            </p:nvSpPr>
            <p:spPr>
              <a:xfrm>
                <a:off x="7305367" y="4612556"/>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0" i="1" dirty="0" smtClean="0">
                          <a:latin typeface="Cambria Math" panose="02040503050406030204" pitchFamily="18" charset="0"/>
                        </a:rPr>
                        <m:t>=</m:t>
                      </m:r>
                    </m:oMath>
                  </m:oMathPara>
                </a14:m>
                <a:endParaRPr lang="en-GB" sz="2500"/>
              </a:p>
            </p:txBody>
          </p:sp>
        </mc:Choice>
        <mc:Fallback>
          <p:sp>
            <p:nvSpPr>
              <p:cNvPr id="11" name="TextBox 10">
                <a:extLst>
                  <a:ext uri="{FF2B5EF4-FFF2-40B4-BE49-F238E27FC236}">
                    <a16:creationId xmlns:a16="http://schemas.microsoft.com/office/drawing/2014/main" id="{5433CFE8-BC9A-4444-A930-852019169DFC}"/>
                  </a:ext>
                </a:extLst>
              </p:cNvPr>
              <p:cNvSpPr txBox="1">
                <a:spLocks noRot="1" noChangeAspect="1" noMove="1" noResize="1" noEditPoints="1" noAdjustHandles="1" noChangeArrowheads="1" noChangeShapeType="1" noTextEdit="1"/>
              </p:cNvSpPr>
              <p:nvPr/>
            </p:nvSpPr>
            <p:spPr>
              <a:xfrm>
                <a:off x="7305367" y="4612556"/>
                <a:ext cx="845575" cy="477054"/>
              </a:xfrm>
              <a:prstGeom prst="rect">
                <a:avLst/>
              </a:prstGeom>
              <a:blipFill>
                <a:blip r:embed="rId5"/>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C110AAB2-DA26-4866-954F-E66D1F437F84}"/>
              </a:ext>
            </a:extLst>
          </p:cNvPr>
          <p:cNvSpPr/>
          <p:nvPr/>
        </p:nvSpPr>
        <p:spPr>
          <a:xfrm>
            <a:off x="8284906" y="4458111"/>
            <a:ext cx="988141" cy="924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E8FDE90-96F5-4621-81D5-41C882ED6638}"/>
              </a:ext>
            </a:extLst>
          </p:cNvPr>
          <p:cNvSpPr/>
          <p:nvPr/>
        </p:nvSpPr>
        <p:spPr>
          <a:xfrm>
            <a:off x="3142274" y="5469826"/>
            <a:ext cx="790986" cy="369332"/>
          </a:xfrm>
          <a:prstGeom prst="rect">
            <a:avLst/>
          </a:prstGeom>
        </p:spPr>
        <p:txBody>
          <a:bodyPr wrap="none">
            <a:spAutoFit/>
          </a:bodyPr>
          <a:lstStyle/>
          <a:p>
            <a:r>
              <a:rPr lang="en-US" b="1"/>
              <a:t>1-by-2</a:t>
            </a:r>
            <a:endParaRPr lang="en-GB"/>
          </a:p>
        </p:txBody>
      </p:sp>
      <p:sp>
        <p:nvSpPr>
          <p:cNvPr id="9" name="Rectangle 8">
            <a:extLst>
              <a:ext uri="{FF2B5EF4-FFF2-40B4-BE49-F238E27FC236}">
                <a16:creationId xmlns:a16="http://schemas.microsoft.com/office/drawing/2014/main" id="{20635D9D-4A29-40EA-A817-369041F7A454}"/>
              </a:ext>
            </a:extLst>
          </p:cNvPr>
          <p:cNvSpPr/>
          <p:nvPr/>
        </p:nvSpPr>
        <p:spPr>
          <a:xfrm>
            <a:off x="6005305" y="6389402"/>
            <a:ext cx="790986" cy="369332"/>
          </a:xfrm>
          <a:prstGeom prst="rect">
            <a:avLst/>
          </a:prstGeom>
        </p:spPr>
        <p:txBody>
          <a:bodyPr wrap="none">
            <a:spAutoFit/>
          </a:bodyPr>
          <a:lstStyle/>
          <a:p>
            <a:r>
              <a:rPr lang="en-US" b="1"/>
              <a:t>2-by-1</a:t>
            </a:r>
            <a:endParaRPr lang="en-GB"/>
          </a:p>
        </p:txBody>
      </p:sp>
      <p:sp>
        <p:nvSpPr>
          <p:cNvPr id="17" name="Rectangle 16">
            <a:extLst>
              <a:ext uri="{FF2B5EF4-FFF2-40B4-BE49-F238E27FC236}">
                <a16:creationId xmlns:a16="http://schemas.microsoft.com/office/drawing/2014/main" id="{2B53EBAD-CF20-4397-8077-6CFD7D2B8EA1}"/>
              </a:ext>
            </a:extLst>
          </p:cNvPr>
          <p:cNvSpPr/>
          <p:nvPr/>
        </p:nvSpPr>
        <p:spPr>
          <a:xfrm>
            <a:off x="8383483" y="5469826"/>
            <a:ext cx="790986" cy="369332"/>
          </a:xfrm>
          <a:prstGeom prst="rect">
            <a:avLst/>
          </a:prstGeom>
        </p:spPr>
        <p:txBody>
          <a:bodyPr wrap="none">
            <a:spAutoFit/>
          </a:bodyPr>
          <a:lstStyle/>
          <a:p>
            <a:r>
              <a:rPr lang="en-US" b="1"/>
              <a:t>1-by-1</a:t>
            </a:r>
            <a:endParaRPr lang="en-GB"/>
          </a:p>
        </p:txBody>
      </p:sp>
      <p:sp>
        <p:nvSpPr>
          <p:cNvPr id="13" name="Left Brace 12">
            <a:extLst>
              <a:ext uri="{FF2B5EF4-FFF2-40B4-BE49-F238E27FC236}">
                <a16:creationId xmlns:a16="http://schemas.microsoft.com/office/drawing/2014/main" id="{87ECAFDC-8DEB-40CE-845D-0C9E39A99001}"/>
              </a:ext>
            </a:extLst>
          </p:cNvPr>
          <p:cNvSpPr/>
          <p:nvPr/>
        </p:nvSpPr>
        <p:spPr>
          <a:xfrm rot="5400000">
            <a:off x="5192534" y="-7682"/>
            <a:ext cx="1278394" cy="7383294"/>
          </a:xfrm>
          <a:prstGeom prst="leftBrace">
            <a:avLst>
              <a:gd name="adj1" fmla="val 8333"/>
              <a:gd name="adj2" fmla="val 4275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316128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9D33-BBFE-4213-921A-B1236FC0A8F4}"/>
              </a:ext>
            </a:extLst>
          </p:cNvPr>
          <p:cNvSpPr>
            <a:spLocks noGrp="1"/>
          </p:cNvSpPr>
          <p:nvPr>
            <p:ph type="title"/>
          </p:nvPr>
        </p:nvSpPr>
        <p:spPr/>
        <p:txBody>
          <a:bodyPr/>
          <a:lstStyle/>
          <a:p>
            <a:r>
              <a:rPr lang="en-US"/>
              <a:t>Shuffling the data</a:t>
            </a:r>
            <a:endParaRPr lang="en-GB"/>
          </a:p>
        </p:txBody>
      </p:sp>
      <p:sp>
        <p:nvSpPr>
          <p:cNvPr id="3" name="Content Placeholder 2">
            <a:extLst>
              <a:ext uri="{FF2B5EF4-FFF2-40B4-BE49-F238E27FC236}">
                <a16:creationId xmlns:a16="http://schemas.microsoft.com/office/drawing/2014/main" id="{4DF2D601-7631-4A89-9031-0F89E06CB3DC}"/>
              </a:ext>
            </a:extLst>
          </p:cNvPr>
          <p:cNvSpPr>
            <a:spLocks noGrp="1"/>
          </p:cNvSpPr>
          <p:nvPr>
            <p:ph idx="1"/>
          </p:nvPr>
        </p:nvSpPr>
        <p:spPr>
          <a:xfrm>
            <a:off x="838200" y="1724024"/>
            <a:ext cx="10515600" cy="4961256"/>
          </a:xfrm>
        </p:spPr>
        <p:txBody>
          <a:bodyPr>
            <a:normAutofit/>
          </a:bodyPr>
          <a:lstStyle/>
          <a:p>
            <a:r>
              <a:rPr lang="en-US"/>
              <a:t>Once we have scaled and shuffled the data, we can proceed to actually </a:t>
            </a:r>
            <a:r>
              <a:rPr lang="en-US">
                <a:solidFill>
                  <a:srgbClr val="7030A0"/>
                </a:solidFill>
              </a:rPr>
              <a:t>extracting the train and validation</a:t>
            </a:r>
          </a:p>
          <a:p>
            <a:pPr marL="457200" lvl="1" indent="0">
              <a:buNone/>
            </a:pPr>
            <a:r>
              <a:rPr lang="en-US"/>
              <a:t>Our validation data would be equal to 10% of the training set, which we've already calculated</a:t>
            </a:r>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lvl="1">
              <a:buFont typeface="Wingdings" panose="05000000000000000000" pitchFamily="2" charset="2"/>
              <a:buChar char="§"/>
            </a:pPr>
            <a:r>
              <a:rPr lang="en-US"/>
              <a:t>We use the </a:t>
            </a:r>
            <a:r>
              <a:rPr lang="en-US">
                <a:solidFill>
                  <a:schemeClr val="accent1"/>
                </a:solidFill>
                <a:latin typeface="Consolas" panose="020B0609020204030204" pitchFamily="49" charset="0"/>
              </a:rPr>
              <a:t>take() </a:t>
            </a:r>
            <a:r>
              <a:rPr lang="en-US"/>
              <a:t>method to take that many samples</a:t>
            </a:r>
          </a:p>
          <a:p>
            <a:pPr lvl="1">
              <a:buFont typeface="Wingdings" panose="05000000000000000000" pitchFamily="2" charset="2"/>
              <a:buChar char="§"/>
            </a:pPr>
            <a:r>
              <a:rPr lang="en-US"/>
              <a:t>Similarly, the </a:t>
            </a:r>
            <a:r>
              <a:rPr lang="en-US" err="1">
                <a:solidFill>
                  <a:schemeClr val="accent1"/>
                </a:solidFill>
                <a:latin typeface="Consolas" panose="020B0609020204030204" pitchFamily="49" charset="0"/>
              </a:rPr>
              <a:t>train_data</a:t>
            </a:r>
            <a:r>
              <a:rPr lang="en-US">
                <a:solidFill>
                  <a:schemeClr val="accent1"/>
                </a:solidFill>
                <a:latin typeface="Consolas" panose="020B0609020204030204" pitchFamily="49" charset="0"/>
              </a:rPr>
              <a:t> </a:t>
            </a:r>
            <a:r>
              <a:rPr lang="en-US"/>
              <a:t>is everything else, so we </a:t>
            </a:r>
            <a:r>
              <a:rPr lang="en-US">
                <a:solidFill>
                  <a:srgbClr val="0070C0"/>
                </a:solidFill>
                <a:latin typeface="Consolas" panose="020B0609020204030204" pitchFamily="49" charset="0"/>
              </a:rPr>
              <a:t>skip</a:t>
            </a:r>
            <a:r>
              <a:rPr lang="en-US"/>
              <a:t> as many samples as there are in the validation dataset</a:t>
            </a:r>
          </a:p>
        </p:txBody>
      </p:sp>
      <p:pic>
        <p:nvPicPr>
          <p:cNvPr id="5" name="Picture 4">
            <a:extLst>
              <a:ext uri="{FF2B5EF4-FFF2-40B4-BE49-F238E27FC236}">
                <a16:creationId xmlns:a16="http://schemas.microsoft.com/office/drawing/2014/main" id="{F7CFAE3E-2DD7-4930-AE36-62E73EEE2ACF}"/>
              </a:ext>
            </a:extLst>
          </p:cNvPr>
          <p:cNvPicPr>
            <a:picLocks noChangeAspect="1"/>
          </p:cNvPicPr>
          <p:nvPr/>
        </p:nvPicPr>
        <p:blipFill>
          <a:blip r:embed="rId2"/>
          <a:stretch>
            <a:fillRect/>
          </a:stretch>
        </p:blipFill>
        <p:spPr>
          <a:xfrm>
            <a:off x="1147762" y="3429000"/>
            <a:ext cx="9896475" cy="628650"/>
          </a:xfrm>
          <a:prstGeom prst="rect">
            <a:avLst/>
          </a:prstGeom>
        </p:spPr>
      </p:pic>
    </p:spTree>
    <p:extLst>
      <p:ext uri="{BB962C8B-B14F-4D97-AF65-F5344CB8AC3E}">
        <p14:creationId xmlns:p14="http://schemas.microsoft.com/office/powerpoint/2010/main" val="24141572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9D33-BBFE-4213-921A-B1236FC0A8F4}"/>
              </a:ext>
            </a:extLst>
          </p:cNvPr>
          <p:cNvSpPr>
            <a:spLocks noGrp="1"/>
          </p:cNvSpPr>
          <p:nvPr>
            <p:ph type="title"/>
          </p:nvPr>
        </p:nvSpPr>
        <p:spPr/>
        <p:txBody>
          <a:bodyPr/>
          <a:lstStyle/>
          <a:p>
            <a:r>
              <a:rPr lang="en-US"/>
              <a:t>Shuffling the data</a:t>
            </a:r>
            <a:endParaRPr lang="en-GB"/>
          </a:p>
        </p:txBody>
      </p:sp>
      <p:sp>
        <p:nvSpPr>
          <p:cNvPr id="3" name="Content Placeholder 2">
            <a:extLst>
              <a:ext uri="{FF2B5EF4-FFF2-40B4-BE49-F238E27FC236}">
                <a16:creationId xmlns:a16="http://schemas.microsoft.com/office/drawing/2014/main" id="{4DF2D601-7631-4A89-9031-0F89E06CB3DC}"/>
              </a:ext>
            </a:extLst>
          </p:cNvPr>
          <p:cNvSpPr>
            <a:spLocks noGrp="1"/>
          </p:cNvSpPr>
          <p:nvPr>
            <p:ph idx="1"/>
          </p:nvPr>
        </p:nvSpPr>
        <p:spPr>
          <a:xfrm>
            <a:off x="838200" y="1724024"/>
            <a:ext cx="10515600" cy="4961256"/>
          </a:xfrm>
        </p:spPr>
        <p:txBody>
          <a:bodyPr>
            <a:normAutofit/>
          </a:bodyPr>
          <a:lstStyle/>
          <a:p>
            <a:r>
              <a:rPr lang="en-US"/>
              <a:t>We can also take advantage of the occasion to </a:t>
            </a:r>
            <a:r>
              <a:rPr lang="en-US">
                <a:solidFill>
                  <a:srgbClr val="7030A0"/>
                </a:solidFill>
              </a:rPr>
              <a:t>batch the train data</a:t>
            </a:r>
          </a:p>
          <a:p>
            <a:pPr marL="457200" lvl="1" indent="0">
              <a:buNone/>
            </a:pPr>
            <a:r>
              <a:rPr lang="en-US"/>
              <a:t>This would be very helpful when we train, as we would be able to iterate over the different batches</a:t>
            </a:r>
          </a:p>
          <a:p>
            <a:endParaRPr lang="en-US"/>
          </a:p>
          <a:p>
            <a:endParaRPr lang="en-US"/>
          </a:p>
          <a:p>
            <a:endParaRPr lang="en-US"/>
          </a:p>
          <a:p>
            <a:endParaRPr lang="en-US"/>
          </a:p>
          <a:p>
            <a:pPr marL="0" indent="0">
              <a:buNone/>
            </a:pPr>
            <a:endParaRPr lang="en-US"/>
          </a:p>
        </p:txBody>
      </p:sp>
      <p:pic>
        <p:nvPicPr>
          <p:cNvPr id="4" name="Picture 3">
            <a:extLst>
              <a:ext uri="{FF2B5EF4-FFF2-40B4-BE49-F238E27FC236}">
                <a16:creationId xmlns:a16="http://schemas.microsoft.com/office/drawing/2014/main" id="{B9E6FB5A-E753-465D-8056-D9CD103835DB}"/>
              </a:ext>
            </a:extLst>
          </p:cNvPr>
          <p:cNvPicPr>
            <a:picLocks noChangeAspect="1"/>
          </p:cNvPicPr>
          <p:nvPr/>
        </p:nvPicPr>
        <p:blipFill>
          <a:blip r:embed="rId3"/>
          <a:stretch>
            <a:fillRect/>
          </a:stretch>
        </p:blipFill>
        <p:spPr>
          <a:xfrm>
            <a:off x="1245921" y="3429000"/>
            <a:ext cx="9700157" cy="1567816"/>
          </a:xfrm>
          <a:prstGeom prst="rect">
            <a:avLst/>
          </a:prstGeom>
        </p:spPr>
      </p:pic>
      <p:sp>
        <p:nvSpPr>
          <p:cNvPr id="6" name="Rectangle 5">
            <a:extLst>
              <a:ext uri="{FF2B5EF4-FFF2-40B4-BE49-F238E27FC236}">
                <a16:creationId xmlns:a16="http://schemas.microsoft.com/office/drawing/2014/main" id="{550BBFBB-C7C6-452B-956D-F3D896A2173F}"/>
              </a:ext>
            </a:extLst>
          </p:cNvPr>
          <p:cNvSpPr/>
          <p:nvPr/>
        </p:nvSpPr>
        <p:spPr>
          <a:xfrm>
            <a:off x="1737360" y="5517882"/>
            <a:ext cx="475488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a:t>
            </a:r>
            <a:r>
              <a:rPr lang="en-US">
                <a:solidFill>
                  <a:schemeClr val="accent1"/>
                </a:solidFill>
                <a:latin typeface="Consolas" panose="020B0609020204030204" pitchFamily="49" charset="0"/>
              </a:rPr>
              <a:t>batch</a:t>
            </a:r>
            <a:r>
              <a:rPr lang="en-US"/>
              <a:t> would obviously split the data in batches</a:t>
            </a:r>
            <a:endParaRPr lang="en-GB"/>
          </a:p>
        </p:txBody>
      </p:sp>
      <p:sp>
        <p:nvSpPr>
          <p:cNvPr id="7" name="Arrow: Right 6">
            <a:extLst>
              <a:ext uri="{FF2B5EF4-FFF2-40B4-BE49-F238E27FC236}">
                <a16:creationId xmlns:a16="http://schemas.microsoft.com/office/drawing/2014/main" id="{BC32621F-AA51-4CB3-8FA4-F7E5286C7E60}"/>
              </a:ext>
            </a:extLst>
          </p:cNvPr>
          <p:cNvSpPr/>
          <p:nvPr/>
        </p:nvSpPr>
        <p:spPr>
          <a:xfrm>
            <a:off x="629920" y="3830320"/>
            <a:ext cx="538480" cy="2336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84065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9D33-BBFE-4213-921A-B1236FC0A8F4}"/>
              </a:ext>
            </a:extLst>
          </p:cNvPr>
          <p:cNvSpPr>
            <a:spLocks noGrp="1"/>
          </p:cNvSpPr>
          <p:nvPr>
            <p:ph type="title"/>
          </p:nvPr>
        </p:nvSpPr>
        <p:spPr/>
        <p:txBody>
          <a:bodyPr/>
          <a:lstStyle/>
          <a:p>
            <a:r>
              <a:rPr lang="en-US"/>
              <a:t>Shuffling the data</a:t>
            </a:r>
            <a:endParaRPr lang="en-GB"/>
          </a:p>
        </p:txBody>
      </p:sp>
      <p:sp>
        <p:nvSpPr>
          <p:cNvPr id="3" name="Content Placeholder 2">
            <a:extLst>
              <a:ext uri="{FF2B5EF4-FFF2-40B4-BE49-F238E27FC236}">
                <a16:creationId xmlns:a16="http://schemas.microsoft.com/office/drawing/2014/main" id="{4DF2D601-7631-4A89-9031-0F89E06CB3DC}"/>
              </a:ext>
            </a:extLst>
          </p:cNvPr>
          <p:cNvSpPr>
            <a:spLocks noGrp="1"/>
          </p:cNvSpPr>
          <p:nvPr>
            <p:ph idx="1"/>
          </p:nvPr>
        </p:nvSpPr>
        <p:spPr>
          <a:xfrm>
            <a:off x="838200" y="1724024"/>
            <a:ext cx="10515600" cy="4961256"/>
          </a:xfrm>
        </p:spPr>
        <p:txBody>
          <a:bodyPr>
            <a:normAutofit/>
          </a:bodyPr>
          <a:lstStyle/>
          <a:p>
            <a:r>
              <a:rPr lang="en-US"/>
              <a:t>We can also take advantage of the occasion to </a:t>
            </a:r>
            <a:r>
              <a:rPr lang="en-US">
                <a:solidFill>
                  <a:srgbClr val="7030A0"/>
                </a:solidFill>
              </a:rPr>
              <a:t>batch the train data</a:t>
            </a:r>
          </a:p>
          <a:p>
            <a:pPr marL="457200" lvl="1" indent="0">
              <a:buNone/>
            </a:pPr>
            <a:r>
              <a:rPr lang="en-US"/>
              <a:t>This would be very helpful when we train, as we would be able to iterate over the different batches</a:t>
            </a:r>
          </a:p>
          <a:p>
            <a:endParaRPr lang="en-US"/>
          </a:p>
          <a:p>
            <a:endParaRPr lang="en-US"/>
          </a:p>
          <a:p>
            <a:endParaRPr lang="en-US"/>
          </a:p>
          <a:p>
            <a:endParaRPr lang="en-US"/>
          </a:p>
          <a:p>
            <a:pPr marL="0" indent="0">
              <a:buNone/>
            </a:pPr>
            <a:endParaRPr lang="en-US"/>
          </a:p>
        </p:txBody>
      </p:sp>
      <p:pic>
        <p:nvPicPr>
          <p:cNvPr id="4" name="Picture 3">
            <a:extLst>
              <a:ext uri="{FF2B5EF4-FFF2-40B4-BE49-F238E27FC236}">
                <a16:creationId xmlns:a16="http://schemas.microsoft.com/office/drawing/2014/main" id="{B9E6FB5A-E753-465D-8056-D9CD103835DB}"/>
              </a:ext>
            </a:extLst>
          </p:cNvPr>
          <p:cNvPicPr>
            <a:picLocks noChangeAspect="1"/>
          </p:cNvPicPr>
          <p:nvPr/>
        </p:nvPicPr>
        <p:blipFill>
          <a:blip r:embed="rId3"/>
          <a:stretch>
            <a:fillRect/>
          </a:stretch>
        </p:blipFill>
        <p:spPr>
          <a:xfrm>
            <a:off x="1245921" y="3429000"/>
            <a:ext cx="9700157" cy="1567816"/>
          </a:xfrm>
          <a:prstGeom prst="rect">
            <a:avLst/>
          </a:prstGeom>
        </p:spPr>
      </p:pic>
      <p:sp>
        <p:nvSpPr>
          <p:cNvPr id="6" name="Rectangle 5">
            <a:extLst>
              <a:ext uri="{FF2B5EF4-FFF2-40B4-BE49-F238E27FC236}">
                <a16:creationId xmlns:a16="http://schemas.microsoft.com/office/drawing/2014/main" id="{550BBFBB-C7C6-452B-956D-F3D896A2173F}"/>
              </a:ext>
            </a:extLst>
          </p:cNvPr>
          <p:cNvSpPr/>
          <p:nvPr/>
        </p:nvSpPr>
        <p:spPr>
          <a:xfrm>
            <a:off x="1737360" y="5517882"/>
            <a:ext cx="9208718"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 Validation set </a:t>
            </a:r>
            <a:r>
              <a:rPr lang="en-US">
                <a:solidFill>
                  <a:srgbClr val="7030A0"/>
                </a:solidFill>
              </a:rPr>
              <a:t>doesn’t need to be split in batches</a:t>
            </a:r>
            <a:r>
              <a:rPr lang="en-US"/>
              <a:t> because is not costly to do a forward step</a:t>
            </a:r>
          </a:p>
          <a:p>
            <a:r>
              <a:rPr lang="en-US"/>
              <a:t>However, </a:t>
            </a:r>
            <a:r>
              <a:rPr lang="en-US" b="1" u="sng"/>
              <a:t>we need to batch it anyway</a:t>
            </a:r>
            <a:r>
              <a:rPr lang="en-US"/>
              <a:t>, because </a:t>
            </a:r>
            <a:r>
              <a:rPr lang="en-US">
                <a:solidFill>
                  <a:schemeClr val="accent2"/>
                </a:solidFill>
              </a:rPr>
              <a:t>the model expects data in batches</a:t>
            </a:r>
          </a:p>
          <a:p>
            <a:r>
              <a:rPr lang="en-US"/>
              <a:t>So, </a:t>
            </a:r>
            <a:r>
              <a:rPr lang="en-US">
                <a:solidFill>
                  <a:srgbClr val="7030A0"/>
                </a:solidFill>
              </a:rPr>
              <a:t>we split it in a single batch</a:t>
            </a:r>
            <a:r>
              <a:rPr lang="en-US"/>
              <a:t> that contains all the Validation samples</a:t>
            </a:r>
          </a:p>
        </p:txBody>
      </p:sp>
      <p:sp>
        <p:nvSpPr>
          <p:cNvPr id="7" name="Arrow: Right 6">
            <a:extLst>
              <a:ext uri="{FF2B5EF4-FFF2-40B4-BE49-F238E27FC236}">
                <a16:creationId xmlns:a16="http://schemas.microsoft.com/office/drawing/2014/main" id="{BC32621F-AA51-4CB3-8FA4-F7E5286C7E60}"/>
              </a:ext>
            </a:extLst>
          </p:cNvPr>
          <p:cNvSpPr/>
          <p:nvPr/>
        </p:nvSpPr>
        <p:spPr>
          <a:xfrm>
            <a:off x="629920" y="4104640"/>
            <a:ext cx="538480" cy="2336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0509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9D33-BBFE-4213-921A-B1236FC0A8F4}"/>
              </a:ext>
            </a:extLst>
          </p:cNvPr>
          <p:cNvSpPr>
            <a:spLocks noGrp="1"/>
          </p:cNvSpPr>
          <p:nvPr>
            <p:ph type="title"/>
          </p:nvPr>
        </p:nvSpPr>
        <p:spPr/>
        <p:txBody>
          <a:bodyPr/>
          <a:lstStyle/>
          <a:p>
            <a:r>
              <a:rPr lang="en-US"/>
              <a:t>Shuffling the data</a:t>
            </a:r>
            <a:endParaRPr lang="en-GB"/>
          </a:p>
        </p:txBody>
      </p:sp>
      <p:sp>
        <p:nvSpPr>
          <p:cNvPr id="3" name="Content Placeholder 2">
            <a:extLst>
              <a:ext uri="{FF2B5EF4-FFF2-40B4-BE49-F238E27FC236}">
                <a16:creationId xmlns:a16="http://schemas.microsoft.com/office/drawing/2014/main" id="{4DF2D601-7631-4A89-9031-0F89E06CB3DC}"/>
              </a:ext>
            </a:extLst>
          </p:cNvPr>
          <p:cNvSpPr>
            <a:spLocks noGrp="1"/>
          </p:cNvSpPr>
          <p:nvPr>
            <p:ph idx="1"/>
          </p:nvPr>
        </p:nvSpPr>
        <p:spPr>
          <a:xfrm>
            <a:off x="838200" y="1724024"/>
            <a:ext cx="10515600" cy="4961256"/>
          </a:xfrm>
        </p:spPr>
        <p:txBody>
          <a:bodyPr>
            <a:normAutofit/>
          </a:bodyPr>
          <a:lstStyle/>
          <a:p>
            <a:r>
              <a:rPr lang="en-US"/>
              <a:t>We can also take advantage of the occasion to </a:t>
            </a:r>
            <a:r>
              <a:rPr lang="en-US">
                <a:solidFill>
                  <a:srgbClr val="7030A0"/>
                </a:solidFill>
              </a:rPr>
              <a:t>batch the train data</a:t>
            </a:r>
          </a:p>
          <a:p>
            <a:pPr marL="457200" lvl="1" indent="0">
              <a:buNone/>
            </a:pPr>
            <a:r>
              <a:rPr lang="en-US"/>
              <a:t>This would be very helpful when we train, as we would be able to iterate over the different batches</a:t>
            </a:r>
          </a:p>
          <a:p>
            <a:endParaRPr lang="en-US"/>
          </a:p>
          <a:p>
            <a:endParaRPr lang="en-US"/>
          </a:p>
          <a:p>
            <a:endParaRPr lang="en-US"/>
          </a:p>
          <a:p>
            <a:endParaRPr lang="en-US"/>
          </a:p>
          <a:p>
            <a:pPr marL="0" indent="0">
              <a:buNone/>
            </a:pPr>
            <a:endParaRPr lang="en-US"/>
          </a:p>
        </p:txBody>
      </p:sp>
      <p:pic>
        <p:nvPicPr>
          <p:cNvPr id="4" name="Picture 3">
            <a:extLst>
              <a:ext uri="{FF2B5EF4-FFF2-40B4-BE49-F238E27FC236}">
                <a16:creationId xmlns:a16="http://schemas.microsoft.com/office/drawing/2014/main" id="{B9E6FB5A-E753-465D-8056-D9CD103835DB}"/>
              </a:ext>
            </a:extLst>
          </p:cNvPr>
          <p:cNvPicPr>
            <a:picLocks noChangeAspect="1"/>
          </p:cNvPicPr>
          <p:nvPr/>
        </p:nvPicPr>
        <p:blipFill>
          <a:blip r:embed="rId3"/>
          <a:stretch>
            <a:fillRect/>
          </a:stretch>
        </p:blipFill>
        <p:spPr>
          <a:xfrm>
            <a:off x="1245921" y="3429000"/>
            <a:ext cx="9700157" cy="1567816"/>
          </a:xfrm>
          <a:prstGeom prst="rect">
            <a:avLst/>
          </a:prstGeom>
        </p:spPr>
      </p:pic>
      <p:sp>
        <p:nvSpPr>
          <p:cNvPr id="6" name="Rectangle 5">
            <a:extLst>
              <a:ext uri="{FF2B5EF4-FFF2-40B4-BE49-F238E27FC236}">
                <a16:creationId xmlns:a16="http://schemas.microsoft.com/office/drawing/2014/main" id="{550BBFBB-C7C6-452B-956D-F3D896A2173F}"/>
              </a:ext>
            </a:extLst>
          </p:cNvPr>
          <p:cNvSpPr/>
          <p:nvPr/>
        </p:nvSpPr>
        <p:spPr>
          <a:xfrm>
            <a:off x="1737360" y="5517882"/>
            <a:ext cx="578104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Even the </a:t>
            </a:r>
            <a:r>
              <a:rPr lang="en-US">
                <a:solidFill>
                  <a:srgbClr val="7030A0"/>
                </a:solidFill>
              </a:rPr>
              <a:t>Test set doesn’t need to be split in batches</a:t>
            </a:r>
          </a:p>
          <a:p>
            <a:r>
              <a:rPr lang="en-US"/>
              <a:t>So, we’ll follow the same approach as for the Validation set</a:t>
            </a:r>
          </a:p>
        </p:txBody>
      </p:sp>
      <p:sp>
        <p:nvSpPr>
          <p:cNvPr id="7" name="Arrow: Right 6">
            <a:extLst>
              <a:ext uri="{FF2B5EF4-FFF2-40B4-BE49-F238E27FC236}">
                <a16:creationId xmlns:a16="http://schemas.microsoft.com/office/drawing/2014/main" id="{BC32621F-AA51-4CB3-8FA4-F7E5286C7E60}"/>
              </a:ext>
            </a:extLst>
          </p:cNvPr>
          <p:cNvSpPr/>
          <p:nvPr/>
        </p:nvSpPr>
        <p:spPr>
          <a:xfrm>
            <a:off x="629920" y="4399280"/>
            <a:ext cx="538480" cy="2336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5814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9D33-BBFE-4213-921A-B1236FC0A8F4}"/>
              </a:ext>
            </a:extLst>
          </p:cNvPr>
          <p:cNvSpPr>
            <a:spLocks noGrp="1"/>
          </p:cNvSpPr>
          <p:nvPr>
            <p:ph type="title"/>
          </p:nvPr>
        </p:nvSpPr>
        <p:spPr/>
        <p:txBody>
          <a:bodyPr/>
          <a:lstStyle/>
          <a:p>
            <a:r>
              <a:rPr lang="en-US"/>
              <a:t>Shuffling the data</a:t>
            </a:r>
            <a:endParaRPr lang="en-GB"/>
          </a:p>
        </p:txBody>
      </p:sp>
      <p:sp>
        <p:nvSpPr>
          <p:cNvPr id="3" name="Content Placeholder 2">
            <a:extLst>
              <a:ext uri="{FF2B5EF4-FFF2-40B4-BE49-F238E27FC236}">
                <a16:creationId xmlns:a16="http://schemas.microsoft.com/office/drawing/2014/main" id="{4DF2D601-7631-4A89-9031-0F89E06CB3DC}"/>
              </a:ext>
            </a:extLst>
          </p:cNvPr>
          <p:cNvSpPr>
            <a:spLocks noGrp="1"/>
          </p:cNvSpPr>
          <p:nvPr>
            <p:ph idx="1"/>
          </p:nvPr>
        </p:nvSpPr>
        <p:spPr>
          <a:xfrm>
            <a:off x="838200" y="1724024"/>
            <a:ext cx="10515600" cy="4961256"/>
          </a:xfrm>
        </p:spPr>
        <p:txBody>
          <a:bodyPr>
            <a:normAutofit/>
          </a:bodyPr>
          <a:lstStyle/>
          <a:p>
            <a:r>
              <a:rPr lang="en-US"/>
              <a:t>We can also take advantage of the occasion to </a:t>
            </a:r>
            <a:r>
              <a:rPr lang="en-US">
                <a:solidFill>
                  <a:srgbClr val="7030A0"/>
                </a:solidFill>
              </a:rPr>
              <a:t>batch the train data</a:t>
            </a:r>
          </a:p>
          <a:p>
            <a:pPr marL="457200" lvl="1" indent="0">
              <a:buNone/>
            </a:pPr>
            <a:r>
              <a:rPr lang="en-US"/>
              <a:t>This would be very helpful when we train, as we would be able to iterate over the different batches</a:t>
            </a:r>
          </a:p>
          <a:p>
            <a:endParaRPr lang="en-US"/>
          </a:p>
          <a:p>
            <a:endParaRPr lang="en-US"/>
          </a:p>
          <a:p>
            <a:endParaRPr lang="en-US"/>
          </a:p>
          <a:p>
            <a:endParaRPr lang="en-US"/>
          </a:p>
          <a:p>
            <a:endParaRPr lang="en-US"/>
          </a:p>
        </p:txBody>
      </p:sp>
      <p:pic>
        <p:nvPicPr>
          <p:cNvPr id="4" name="Picture 3">
            <a:extLst>
              <a:ext uri="{FF2B5EF4-FFF2-40B4-BE49-F238E27FC236}">
                <a16:creationId xmlns:a16="http://schemas.microsoft.com/office/drawing/2014/main" id="{B9E6FB5A-E753-465D-8056-D9CD103835DB}"/>
              </a:ext>
            </a:extLst>
          </p:cNvPr>
          <p:cNvPicPr>
            <a:picLocks noChangeAspect="1"/>
          </p:cNvPicPr>
          <p:nvPr/>
        </p:nvPicPr>
        <p:blipFill>
          <a:blip r:embed="rId3"/>
          <a:stretch>
            <a:fillRect/>
          </a:stretch>
        </p:blipFill>
        <p:spPr>
          <a:xfrm>
            <a:off x="1245921" y="3429000"/>
            <a:ext cx="9700157" cy="1567816"/>
          </a:xfrm>
          <a:prstGeom prst="rect">
            <a:avLst/>
          </a:prstGeom>
        </p:spPr>
      </p:pic>
      <p:sp>
        <p:nvSpPr>
          <p:cNvPr id="6" name="Rectangle 5">
            <a:extLst>
              <a:ext uri="{FF2B5EF4-FFF2-40B4-BE49-F238E27FC236}">
                <a16:creationId xmlns:a16="http://schemas.microsoft.com/office/drawing/2014/main" id="{550BBFBB-C7C6-452B-956D-F3D896A2173F}"/>
              </a:ext>
            </a:extLst>
          </p:cNvPr>
          <p:cNvSpPr/>
          <p:nvPr/>
        </p:nvSpPr>
        <p:spPr>
          <a:xfrm>
            <a:off x="2204720" y="5517882"/>
            <a:ext cx="667512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err="1">
                <a:solidFill>
                  <a:schemeClr val="accent1"/>
                </a:solidFill>
                <a:latin typeface="Consolas" panose="020B0609020204030204" pitchFamily="49" charset="0"/>
              </a:rPr>
              <a:t>iter</a:t>
            </a:r>
            <a:r>
              <a:rPr lang="en-US"/>
              <a:t> creates an </a:t>
            </a:r>
            <a:r>
              <a:rPr lang="en-US" b="1"/>
              <a:t>iterator</a:t>
            </a:r>
            <a:r>
              <a:rPr lang="en-US"/>
              <a:t>, and </a:t>
            </a:r>
            <a:r>
              <a:rPr lang="en-US">
                <a:solidFill>
                  <a:schemeClr val="accent1"/>
                </a:solidFill>
                <a:latin typeface="Consolas" panose="020B0609020204030204" pitchFamily="49" charset="0"/>
              </a:rPr>
              <a:t>next</a:t>
            </a:r>
            <a:r>
              <a:rPr lang="en-US"/>
              <a:t> takes the next batch </a:t>
            </a:r>
          </a:p>
          <a:p>
            <a:r>
              <a:rPr lang="en-US"/>
              <a:t>In fact, with </a:t>
            </a:r>
            <a:r>
              <a:rPr lang="en-US" err="1">
                <a:solidFill>
                  <a:schemeClr val="accent1"/>
                </a:solidFill>
                <a:latin typeface="Consolas" panose="020B0609020204030204" pitchFamily="49" charset="0"/>
              </a:rPr>
              <a:t>as_supervized</a:t>
            </a:r>
            <a:r>
              <a:rPr lang="en-US">
                <a:solidFill>
                  <a:schemeClr val="accent1"/>
                </a:solidFill>
                <a:latin typeface="Consolas" panose="020B0609020204030204" pitchFamily="49" charset="0"/>
              </a:rPr>
              <a:t>=True</a:t>
            </a:r>
            <a:r>
              <a:rPr lang="en-US"/>
              <a:t> we've got a 2-tuple structure</a:t>
            </a:r>
          </a:p>
          <a:p>
            <a:r>
              <a:rPr lang="en-US"/>
              <a:t>Because it’s only one batch, it would load the inputs and the targets</a:t>
            </a:r>
          </a:p>
        </p:txBody>
      </p:sp>
      <p:sp>
        <p:nvSpPr>
          <p:cNvPr id="7" name="Arrow: Right 6">
            <a:extLst>
              <a:ext uri="{FF2B5EF4-FFF2-40B4-BE49-F238E27FC236}">
                <a16:creationId xmlns:a16="http://schemas.microsoft.com/office/drawing/2014/main" id="{3D3E386D-FAE2-42BB-88D9-1955E192C137}"/>
              </a:ext>
            </a:extLst>
          </p:cNvPr>
          <p:cNvSpPr/>
          <p:nvPr/>
        </p:nvSpPr>
        <p:spPr>
          <a:xfrm>
            <a:off x="629920" y="4693920"/>
            <a:ext cx="538480" cy="2336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8251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6C7454-137F-48EF-9E8F-0C14E02819D2}"/>
              </a:ext>
            </a:extLst>
          </p:cNvPr>
          <p:cNvPicPr>
            <a:picLocks noChangeAspect="1"/>
          </p:cNvPicPr>
          <p:nvPr/>
        </p:nvPicPr>
        <p:blipFill>
          <a:blip r:embed="rId2"/>
          <a:stretch>
            <a:fillRect/>
          </a:stretch>
        </p:blipFill>
        <p:spPr>
          <a:xfrm>
            <a:off x="640989" y="0"/>
            <a:ext cx="10910022" cy="6858000"/>
          </a:xfrm>
          <a:prstGeom prst="rect">
            <a:avLst/>
          </a:prstGeom>
        </p:spPr>
      </p:pic>
    </p:spTree>
    <p:extLst>
      <p:ext uri="{BB962C8B-B14F-4D97-AF65-F5344CB8AC3E}">
        <p14:creationId xmlns:p14="http://schemas.microsoft.com/office/powerpoint/2010/main" val="618051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CB62-9675-47A6-BE04-F950F16C6FBB}"/>
              </a:ext>
            </a:extLst>
          </p:cNvPr>
          <p:cNvSpPr>
            <a:spLocks noGrp="1"/>
          </p:cNvSpPr>
          <p:nvPr>
            <p:ph type="title"/>
          </p:nvPr>
        </p:nvSpPr>
        <p:spPr/>
        <p:txBody>
          <a:bodyPr/>
          <a:lstStyle/>
          <a:p>
            <a:r>
              <a:rPr lang="en-US"/>
              <a:t>The Model</a:t>
            </a:r>
            <a:endParaRPr lang="en-GB"/>
          </a:p>
        </p:txBody>
      </p:sp>
      <p:sp>
        <p:nvSpPr>
          <p:cNvPr id="3" name="Content Placeholder 2">
            <a:extLst>
              <a:ext uri="{FF2B5EF4-FFF2-40B4-BE49-F238E27FC236}">
                <a16:creationId xmlns:a16="http://schemas.microsoft.com/office/drawing/2014/main" id="{84FBCDF1-0A51-4EA0-82F7-3D28003AF379}"/>
              </a:ext>
            </a:extLst>
          </p:cNvPr>
          <p:cNvSpPr>
            <a:spLocks noGrp="1"/>
          </p:cNvSpPr>
          <p:nvPr>
            <p:ph idx="1"/>
          </p:nvPr>
        </p:nvSpPr>
        <p:spPr>
          <a:xfrm>
            <a:off x="838200" y="1690688"/>
            <a:ext cx="10515600" cy="4486275"/>
          </a:xfrm>
        </p:spPr>
        <p:txBody>
          <a:bodyPr/>
          <a:lstStyle/>
          <a:p>
            <a:r>
              <a:rPr lang="en-US"/>
              <a:t>We want to build something that looks like this.</a:t>
            </a:r>
          </a:p>
          <a:p>
            <a:pPr marL="457200" lvl="1" indent="0">
              <a:buNone/>
            </a:pPr>
            <a:r>
              <a:rPr lang="en-US"/>
              <a:t>The Width and Depth may not be optimal… more testing should be done to increase the accuracy</a:t>
            </a:r>
            <a:endParaRPr lang="en-GB"/>
          </a:p>
        </p:txBody>
      </p:sp>
      <p:pic>
        <p:nvPicPr>
          <p:cNvPr id="4" name="Picture 3">
            <a:extLst>
              <a:ext uri="{FF2B5EF4-FFF2-40B4-BE49-F238E27FC236}">
                <a16:creationId xmlns:a16="http://schemas.microsoft.com/office/drawing/2014/main" id="{56059358-D9D9-47B8-887A-9949AFDB6CE6}"/>
              </a:ext>
            </a:extLst>
          </p:cNvPr>
          <p:cNvPicPr>
            <a:picLocks noChangeAspect="1"/>
          </p:cNvPicPr>
          <p:nvPr/>
        </p:nvPicPr>
        <p:blipFill>
          <a:blip r:embed="rId2"/>
          <a:stretch>
            <a:fillRect/>
          </a:stretch>
        </p:blipFill>
        <p:spPr>
          <a:xfrm>
            <a:off x="3815842" y="3051109"/>
            <a:ext cx="4352925" cy="3667125"/>
          </a:xfrm>
          <a:prstGeom prst="rect">
            <a:avLst/>
          </a:prstGeom>
        </p:spPr>
      </p:pic>
    </p:spTree>
    <p:extLst>
      <p:ext uri="{BB962C8B-B14F-4D97-AF65-F5344CB8AC3E}">
        <p14:creationId xmlns:p14="http://schemas.microsoft.com/office/powerpoint/2010/main" val="38457689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D0E9-9281-484F-AECA-28A3EF91014A}"/>
              </a:ext>
            </a:extLst>
          </p:cNvPr>
          <p:cNvSpPr>
            <a:spLocks noGrp="1"/>
          </p:cNvSpPr>
          <p:nvPr>
            <p:ph type="title"/>
          </p:nvPr>
        </p:nvSpPr>
        <p:spPr/>
        <p:txBody>
          <a:bodyPr/>
          <a:lstStyle/>
          <a:p>
            <a:r>
              <a:rPr lang="en-US"/>
              <a:t>The Model</a:t>
            </a:r>
            <a:endParaRPr lang="en-GB"/>
          </a:p>
        </p:txBody>
      </p:sp>
      <p:sp>
        <p:nvSpPr>
          <p:cNvPr id="3" name="Content Placeholder 2">
            <a:extLst>
              <a:ext uri="{FF2B5EF4-FFF2-40B4-BE49-F238E27FC236}">
                <a16:creationId xmlns:a16="http://schemas.microsoft.com/office/drawing/2014/main" id="{9A7B602F-A85B-4521-B6CA-F475E37BADC2}"/>
              </a:ext>
            </a:extLst>
          </p:cNvPr>
          <p:cNvSpPr>
            <a:spLocks noGrp="1"/>
          </p:cNvSpPr>
          <p:nvPr>
            <p:ph idx="1"/>
          </p:nvPr>
        </p:nvSpPr>
        <p:spPr>
          <a:xfrm>
            <a:off x="838200" y="5039360"/>
            <a:ext cx="10515600" cy="1584959"/>
          </a:xfrm>
        </p:spPr>
        <p:txBody>
          <a:bodyPr/>
          <a:lstStyle/>
          <a:p>
            <a:r>
              <a:rPr lang="en-US"/>
              <a:t>Use same hidden layer size for both hidden layers</a:t>
            </a:r>
          </a:p>
          <a:p>
            <a:pPr marL="457200" lvl="1" indent="0">
              <a:buNone/>
            </a:pPr>
            <a:r>
              <a:rPr lang="en-US"/>
              <a:t>Not a necessity, you can have different widths and could be better</a:t>
            </a:r>
            <a:endParaRPr lang="en-GB"/>
          </a:p>
        </p:txBody>
      </p:sp>
      <p:pic>
        <p:nvPicPr>
          <p:cNvPr id="4" name="Picture 3">
            <a:extLst>
              <a:ext uri="{FF2B5EF4-FFF2-40B4-BE49-F238E27FC236}">
                <a16:creationId xmlns:a16="http://schemas.microsoft.com/office/drawing/2014/main" id="{055C2F2C-ADC2-4F46-A782-9044544B12A0}"/>
              </a:ext>
            </a:extLst>
          </p:cNvPr>
          <p:cNvPicPr>
            <a:picLocks noChangeAspect="1"/>
          </p:cNvPicPr>
          <p:nvPr/>
        </p:nvPicPr>
        <p:blipFill>
          <a:blip r:embed="rId2"/>
          <a:stretch>
            <a:fillRect/>
          </a:stretch>
        </p:blipFill>
        <p:spPr>
          <a:xfrm>
            <a:off x="990600" y="1690688"/>
            <a:ext cx="10210800" cy="2943225"/>
          </a:xfrm>
          <a:prstGeom prst="rect">
            <a:avLst/>
          </a:prstGeom>
        </p:spPr>
      </p:pic>
      <p:sp>
        <p:nvSpPr>
          <p:cNvPr id="5" name="Arrow: Right 4">
            <a:extLst>
              <a:ext uri="{FF2B5EF4-FFF2-40B4-BE49-F238E27FC236}">
                <a16:creationId xmlns:a16="http://schemas.microsoft.com/office/drawing/2014/main" id="{1DFA5661-755A-4103-967D-1CE897024E12}"/>
              </a:ext>
            </a:extLst>
          </p:cNvPr>
          <p:cNvSpPr/>
          <p:nvPr/>
        </p:nvSpPr>
        <p:spPr>
          <a:xfrm flipV="1">
            <a:off x="304800" y="2137728"/>
            <a:ext cx="660400" cy="3352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03086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D0E9-9281-484F-AECA-28A3EF91014A}"/>
              </a:ext>
            </a:extLst>
          </p:cNvPr>
          <p:cNvSpPr>
            <a:spLocks noGrp="1"/>
          </p:cNvSpPr>
          <p:nvPr>
            <p:ph type="title"/>
          </p:nvPr>
        </p:nvSpPr>
        <p:spPr/>
        <p:txBody>
          <a:bodyPr/>
          <a:lstStyle/>
          <a:p>
            <a:r>
              <a:rPr lang="en-US"/>
              <a:t>The Model</a:t>
            </a:r>
            <a:endParaRPr lang="en-GB"/>
          </a:p>
        </p:txBody>
      </p:sp>
      <p:sp>
        <p:nvSpPr>
          <p:cNvPr id="3" name="Content Placeholder 2">
            <a:extLst>
              <a:ext uri="{FF2B5EF4-FFF2-40B4-BE49-F238E27FC236}">
                <a16:creationId xmlns:a16="http://schemas.microsoft.com/office/drawing/2014/main" id="{9A7B602F-A85B-4521-B6CA-F475E37BADC2}"/>
              </a:ext>
            </a:extLst>
          </p:cNvPr>
          <p:cNvSpPr>
            <a:spLocks noGrp="1"/>
          </p:cNvSpPr>
          <p:nvPr>
            <p:ph idx="1"/>
          </p:nvPr>
        </p:nvSpPr>
        <p:spPr>
          <a:xfrm>
            <a:off x="838200" y="5039360"/>
            <a:ext cx="10515600" cy="1584959"/>
          </a:xfrm>
        </p:spPr>
        <p:txBody>
          <a:bodyPr/>
          <a:lstStyle/>
          <a:p>
            <a:r>
              <a:rPr lang="en-US"/>
              <a:t>The first layer (the input layer)</a:t>
            </a:r>
          </a:p>
          <a:p>
            <a:pPr marL="457200" lvl="1" indent="0">
              <a:buNone/>
            </a:pPr>
            <a:r>
              <a:rPr lang="en-US"/>
              <a:t>Each observation is 28x28x1 pixels, therefore it is a tensor of rank 3</a:t>
            </a:r>
            <a:endParaRPr lang="en-GB"/>
          </a:p>
        </p:txBody>
      </p:sp>
      <p:pic>
        <p:nvPicPr>
          <p:cNvPr id="4" name="Picture 3">
            <a:extLst>
              <a:ext uri="{FF2B5EF4-FFF2-40B4-BE49-F238E27FC236}">
                <a16:creationId xmlns:a16="http://schemas.microsoft.com/office/drawing/2014/main" id="{055C2F2C-ADC2-4F46-A782-9044544B12A0}"/>
              </a:ext>
            </a:extLst>
          </p:cNvPr>
          <p:cNvPicPr>
            <a:picLocks noChangeAspect="1"/>
          </p:cNvPicPr>
          <p:nvPr/>
        </p:nvPicPr>
        <p:blipFill>
          <a:blip r:embed="rId2"/>
          <a:stretch>
            <a:fillRect/>
          </a:stretch>
        </p:blipFill>
        <p:spPr>
          <a:xfrm>
            <a:off x="990600" y="1690688"/>
            <a:ext cx="10210800" cy="2943225"/>
          </a:xfrm>
          <a:prstGeom prst="rect">
            <a:avLst/>
          </a:prstGeom>
        </p:spPr>
      </p:pic>
      <p:sp>
        <p:nvSpPr>
          <p:cNvPr id="5" name="Arrow: Right 4">
            <a:extLst>
              <a:ext uri="{FF2B5EF4-FFF2-40B4-BE49-F238E27FC236}">
                <a16:creationId xmlns:a16="http://schemas.microsoft.com/office/drawing/2014/main" id="{1DFA5661-755A-4103-967D-1CE897024E12}"/>
              </a:ext>
            </a:extLst>
          </p:cNvPr>
          <p:cNvSpPr/>
          <p:nvPr/>
        </p:nvSpPr>
        <p:spPr>
          <a:xfrm flipV="1">
            <a:off x="304800" y="2869248"/>
            <a:ext cx="660400" cy="3352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8660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D0E9-9281-484F-AECA-28A3EF91014A}"/>
              </a:ext>
            </a:extLst>
          </p:cNvPr>
          <p:cNvSpPr>
            <a:spLocks noGrp="1"/>
          </p:cNvSpPr>
          <p:nvPr>
            <p:ph type="title"/>
          </p:nvPr>
        </p:nvSpPr>
        <p:spPr/>
        <p:txBody>
          <a:bodyPr/>
          <a:lstStyle/>
          <a:p>
            <a:r>
              <a:rPr lang="en-US"/>
              <a:t>The Model</a:t>
            </a:r>
            <a:endParaRPr lang="en-GB"/>
          </a:p>
        </p:txBody>
      </p:sp>
      <p:sp>
        <p:nvSpPr>
          <p:cNvPr id="3" name="Content Placeholder 2">
            <a:extLst>
              <a:ext uri="{FF2B5EF4-FFF2-40B4-BE49-F238E27FC236}">
                <a16:creationId xmlns:a16="http://schemas.microsoft.com/office/drawing/2014/main" id="{9A7B602F-A85B-4521-B6CA-F475E37BADC2}"/>
              </a:ext>
            </a:extLst>
          </p:cNvPr>
          <p:cNvSpPr>
            <a:spLocks noGrp="1"/>
          </p:cNvSpPr>
          <p:nvPr>
            <p:ph idx="1"/>
          </p:nvPr>
        </p:nvSpPr>
        <p:spPr>
          <a:xfrm>
            <a:off x="838200" y="5039360"/>
            <a:ext cx="10515600" cy="1584959"/>
          </a:xfrm>
        </p:spPr>
        <p:txBody>
          <a:bodyPr>
            <a:normAutofit fontScale="85000" lnSpcReduction="20000"/>
          </a:bodyPr>
          <a:lstStyle/>
          <a:p>
            <a:r>
              <a:rPr lang="en-US"/>
              <a:t>Since we don't know CNNs yet, we don't know how to feed such input into our net, so </a:t>
            </a:r>
            <a:r>
              <a:rPr lang="en-US">
                <a:solidFill>
                  <a:schemeClr val="accent2"/>
                </a:solidFill>
              </a:rPr>
              <a:t>we must flatten the images into a vector</a:t>
            </a:r>
          </a:p>
          <a:p>
            <a:r>
              <a:rPr lang="en-US"/>
              <a:t>There is a convenient method </a:t>
            </a:r>
            <a:r>
              <a:rPr lang="en-US">
                <a:solidFill>
                  <a:schemeClr val="accent1"/>
                </a:solidFill>
                <a:latin typeface="Consolas" panose="020B0609020204030204" pitchFamily="49" charset="0"/>
              </a:rPr>
              <a:t>Flatten</a:t>
            </a:r>
            <a:r>
              <a:rPr lang="en-US"/>
              <a:t> that simply takes our 28x28x1 tensor and orders it into a 784x1 vector</a:t>
            </a:r>
          </a:p>
          <a:p>
            <a:pPr marL="457200" lvl="1" indent="0">
              <a:buNone/>
            </a:pPr>
            <a:r>
              <a:rPr lang="en-US"/>
              <a:t>This allows us to actually create a feed forward neural network</a:t>
            </a:r>
            <a:endParaRPr lang="en-GB"/>
          </a:p>
        </p:txBody>
      </p:sp>
      <p:pic>
        <p:nvPicPr>
          <p:cNvPr id="4" name="Picture 3">
            <a:extLst>
              <a:ext uri="{FF2B5EF4-FFF2-40B4-BE49-F238E27FC236}">
                <a16:creationId xmlns:a16="http://schemas.microsoft.com/office/drawing/2014/main" id="{055C2F2C-ADC2-4F46-A782-9044544B12A0}"/>
              </a:ext>
            </a:extLst>
          </p:cNvPr>
          <p:cNvPicPr>
            <a:picLocks noChangeAspect="1"/>
          </p:cNvPicPr>
          <p:nvPr/>
        </p:nvPicPr>
        <p:blipFill>
          <a:blip r:embed="rId2"/>
          <a:stretch>
            <a:fillRect/>
          </a:stretch>
        </p:blipFill>
        <p:spPr>
          <a:xfrm>
            <a:off x="990600" y="1690688"/>
            <a:ext cx="10210800" cy="2943225"/>
          </a:xfrm>
          <a:prstGeom prst="rect">
            <a:avLst/>
          </a:prstGeom>
        </p:spPr>
      </p:pic>
      <p:sp>
        <p:nvSpPr>
          <p:cNvPr id="6" name="Arrow: Right 5">
            <a:extLst>
              <a:ext uri="{FF2B5EF4-FFF2-40B4-BE49-F238E27FC236}">
                <a16:creationId xmlns:a16="http://schemas.microsoft.com/office/drawing/2014/main" id="{32616DFF-3269-451C-8EC5-3185942034BD}"/>
              </a:ext>
            </a:extLst>
          </p:cNvPr>
          <p:cNvSpPr/>
          <p:nvPr/>
        </p:nvSpPr>
        <p:spPr>
          <a:xfrm flipV="1">
            <a:off x="304800" y="2869248"/>
            <a:ext cx="660400" cy="3352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88484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5"/>
                <a:ext cx="10515600" cy="4351338"/>
              </a:xfrm>
            </p:spPr>
            <p:txBody>
              <a:bodyPr>
                <a:normAutofit/>
              </a:bodyPr>
              <a:lstStyle/>
              <a:p>
                <a:pPr marL="0" indent="0">
                  <a:buNone/>
                </a:pPr>
                <a:endParaRPr lang="en-GB"/>
              </a:p>
              <a:p>
                <a:pPr marL="0" indent="0">
                  <a:buNone/>
                </a:pPr>
                <a:endParaRPr lang="en-GB" sz="600"/>
              </a:p>
              <a:p>
                <a:pPr marL="0" indent="0">
                  <a:buNone/>
                </a:pPr>
                <a14:m>
                  <m:oMathPara xmlns:m="http://schemas.openxmlformats.org/officeDocument/2006/math">
                    <m:oMathParaPr>
                      <m:jc m:val="centerGroup"/>
                    </m:oMathParaPr>
                    <m:oMath xmlns:m="http://schemas.openxmlformats.org/officeDocument/2006/math">
                      <m:r>
                        <a:rPr lang="en-US" sz="3500" b="0" i="1" smtClean="0">
                          <a:latin typeface="Cambria Math" panose="02040503050406030204" pitchFamily="18" charset="0"/>
                        </a:rPr>
                        <m:t>𝑓</m:t>
                      </m:r>
                      <m:d>
                        <m:dPr>
                          <m:ctrlPr>
                            <a:rPr lang="en-US" sz="3500" b="0" i="1" smtClean="0">
                              <a:latin typeface="Cambria Math" panose="02040503050406030204" pitchFamily="18" charset="0"/>
                            </a:rPr>
                          </m:ctrlPr>
                        </m:dPr>
                        <m:e>
                          <m:r>
                            <a:rPr lang="en-US" sz="3500" b="0" i="1" smtClean="0">
                              <a:latin typeface="Cambria Math" panose="02040503050406030204" pitchFamily="18" charset="0"/>
                            </a:rPr>
                            <m:t>𝑥</m:t>
                          </m:r>
                        </m:e>
                      </m:d>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𝑤</m:t>
                          </m:r>
                        </m:e>
                        <m:sub>
                          <m:r>
                            <a:rPr lang="en-US" sz="3500" b="0" i="1" smtClean="0">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2</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𝑤</m:t>
                          </m:r>
                        </m:e>
                        <m:sub>
                          <m:r>
                            <a:rPr lang="en-US" sz="3500" b="0" i="1" smtClean="0">
                              <a:latin typeface="Cambria Math" panose="02040503050406030204" pitchFamily="18" charset="0"/>
                            </a:rPr>
                            <m:t>2</m:t>
                          </m:r>
                        </m:sub>
                      </m:sSub>
                      <m:r>
                        <a:rPr lang="en-US" sz="3500" b="0" i="1" smtClean="0">
                          <a:latin typeface="Cambria Math" panose="02040503050406030204" pitchFamily="18" charset="0"/>
                        </a:rPr>
                        <m:t>+</m:t>
                      </m:r>
                      <m:r>
                        <a:rPr lang="en-US" sz="3500" b="0" i="1" smtClean="0">
                          <a:latin typeface="Cambria Math" panose="02040503050406030204" pitchFamily="18" charset="0"/>
                        </a:rPr>
                        <m:t>𝑏</m:t>
                      </m:r>
                    </m:oMath>
                  </m:oMathPara>
                </a14:m>
                <a:endParaRPr lang="en-GB" sz="3500"/>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2B56EA8-9BEC-4636-B25A-63144848B5D3}"/>
              </a:ext>
            </a:extLst>
          </p:cNvPr>
          <p:cNvSpPr/>
          <p:nvPr/>
        </p:nvSpPr>
        <p:spPr>
          <a:xfrm>
            <a:off x="5906729" y="4443771"/>
            <a:ext cx="988141" cy="18779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A23EC408-CF33-46AD-8AFF-E550AE6E5CB2}"/>
              </a:ext>
            </a:extLst>
          </p:cNvPr>
          <p:cNvCxnSpPr>
            <a:cxnSpLocks/>
            <a:stCxn id="4" idx="1"/>
            <a:endCxn id="4" idx="3"/>
          </p:cNvCxnSpPr>
          <p:nvPr/>
        </p:nvCxnSpPr>
        <p:spPr>
          <a:xfrm>
            <a:off x="5906729" y="5382752"/>
            <a:ext cx="988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47BB3C1-6989-4E59-8850-66D9EBAB7FB9}"/>
              </a:ext>
            </a:extLst>
          </p:cNvPr>
          <p:cNvSpPr/>
          <p:nvPr/>
        </p:nvSpPr>
        <p:spPr>
          <a:xfrm>
            <a:off x="2424879" y="4458110"/>
            <a:ext cx="2225778" cy="924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A1908A1C-FAFE-46E0-B421-9884B58676ED}"/>
              </a:ext>
            </a:extLst>
          </p:cNvPr>
          <p:cNvCxnSpPr>
            <a:cxnSpLocks/>
            <a:stCxn id="7" idx="2"/>
            <a:endCxn id="7" idx="0"/>
          </p:cNvCxnSpPr>
          <p:nvPr/>
        </p:nvCxnSpPr>
        <p:spPr>
          <a:xfrm flipV="1">
            <a:off x="3537768" y="4458110"/>
            <a:ext cx="0" cy="924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DF050AB-2BF2-432F-A09B-EAB91BA09077}"/>
                  </a:ext>
                </a:extLst>
              </p:cNvPr>
              <p:cNvSpPr txBox="1"/>
              <p:nvPr/>
            </p:nvSpPr>
            <p:spPr>
              <a:xfrm>
                <a:off x="3114980" y="3893982"/>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i="1" dirty="0" smtClean="0">
                          <a:latin typeface="Cambria Math" panose="02040503050406030204" pitchFamily="18" charset="0"/>
                        </a:rPr>
                        <m:t>𝑥</m:t>
                      </m:r>
                    </m:oMath>
                  </m:oMathPara>
                </a14:m>
                <a:endParaRPr lang="en-GB" sz="2500"/>
              </a:p>
            </p:txBody>
          </p:sp>
        </mc:Choice>
        <mc:Fallback>
          <p:sp>
            <p:nvSpPr>
              <p:cNvPr id="14" name="TextBox 13">
                <a:extLst>
                  <a:ext uri="{FF2B5EF4-FFF2-40B4-BE49-F238E27FC236}">
                    <a16:creationId xmlns:a16="http://schemas.microsoft.com/office/drawing/2014/main" id="{7DF050AB-2BF2-432F-A09B-EAB91BA09077}"/>
                  </a:ext>
                </a:extLst>
              </p:cNvPr>
              <p:cNvSpPr txBox="1">
                <a:spLocks noRot="1" noChangeAspect="1" noMove="1" noResize="1" noEditPoints="1" noAdjustHandles="1" noChangeArrowheads="1" noChangeShapeType="1" noTextEdit="1"/>
              </p:cNvSpPr>
              <p:nvPr/>
            </p:nvSpPr>
            <p:spPr>
              <a:xfrm>
                <a:off x="3114980" y="3893982"/>
                <a:ext cx="845575"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EEE6D76-C304-48D4-AC47-1FF335326031}"/>
                  </a:ext>
                </a:extLst>
              </p:cNvPr>
              <p:cNvSpPr txBox="1"/>
              <p:nvPr/>
            </p:nvSpPr>
            <p:spPr>
              <a:xfrm>
                <a:off x="5978011" y="3894390"/>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0" i="1" dirty="0" smtClean="0">
                          <a:latin typeface="Cambria Math" panose="02040503050406030204" pitchFamily="18" charset="0"/>
                        </a:rPr>
                        <m:t>𝑤</m:t>
                      </m:r>
                    </m:oMath>
                  </m:oMathPara>
                </a14:m>
                <a:endParaRPr lang="en-GB" sz="2500"/>
              </a:p>
            </p:txBody>
          </p:sp>
        </mc:Choice>
        <mc:Fallback>
          <p:sp>
            <p:nvSpPr>
              <p:cNvPr id="15" name="TextBox 14">
                <a:extLst>
                  <a:ext uri="{FF2B5EF4-FFF2-40B4-BE49-F238E27FC236}">
                    <a16:creationId xmlns:a16="http://schemas.microsoft.com/office/drawing/2014/main" id="{7EEE6D76-C304-48D4-AC47-1FF335326031}"/>
                  </a:ext>
                </a:extLst>
              </p:cNvPr>
              <p:cNvSpPr txBox="1">
                <a:spLocks noRot="1" noChangeAspect="1" noMove="1" noResize="1" noEditPoints="1" noAdjustHandles="1" noChangeArrowheads="1" noChangeShapeType="1" noTextEdit="1"/>
              </p:cNvSpPr>
              <p:nvPr/>
            </p:nvSpPr>
            <p:spPr>
              <a:xfrm>
                <a:off x="5978011" y="3894390"/>
                <a:ext cx="845575"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D808A70-1D99-4CAE-A625-CC0580BD465B}"/>
                  </a:ext>
                </a:extLst>
              </p:cNvPr>
              <p:cNvSpPr txBox="1"/>
              <p:nvPr/>
            </p:nvSpPr>
            <p:spPr>
              <a:xfrm>
                <a:off x="4849762" y="4612556"/>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0" i="1" dirty="0" smtClean="0">
                          <a:latin typeface="Cambria Math" panose="02040503050406030204" pitchFamily="18" charset="0"/>
                        </a:rPr>
                        <m:t>.</m:t>
                      </m:r>
                    </m:oMath>
                  </m:oMathPara>
                </a14:m>
                <a:endParaRPr lang="en-GB" sz="2500"/>
              </a:p>
            </p:txBody>
          </p:sp>
        </mc:Choice>
        <mc:Fallback>
          <p:sp>
            <p:nvSpPr>
              <p:cNvPr id="10" name="TextBox 9">
                <a:extLst>
                  <a:ext uri="{FF2B5EF4-FFF2-40B4-BE49-F238E27FC236}">
                    <a16:creationId xmlns:a16="http://schemas.microsoft.com/office/drawing/2014/main" id="{7D808A70-1D99-4CAE-A625-CC0580BD465B}"/>
                  </a:ext>
                </a:extLst>
              </p:cNvPr>
              <p:cNvSpPr txBox="1">
                <a:spLocks noRot="1" noChangeAspect="1" noMove="1" noResize="1" noEditPoints="1" noAdjustHandles="1" noChangeArrowheads="1" noChangeShapeType="1" noTextEdit="1"/>
              </p:cNvSpPr>
              <p:nvPr/>
            </p:nvSpPr>
            <p:spPr>
              <a:xfrm>
                <a:off x="4849762" y="4612556"/>
                <a:ext cx="845575" cy="4770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433CFE8-BC9A-4444-A930-852019169DFC}"/>
                  </a:ext>
                </a:extLst>
              </p:cNvPr>
              <p:cNvSpPr txBox="1"/>
              <p:nvPr/>
            </p:nvSpPr>
            <p:spPr>
              <a:xfrm>
                <a:off x="7305367" y="4612556"/>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0" i="1" dirty="0" smtClean="0">
                          <a:latin typeface="Cambria Math" panose="02040503050406030204" pitchFamily="18" charset="0"/>
                        </a:rPr>
                        <m:t>+</m:t>
                      </m:r>
                    </m:oMath>
                  </m:oMathPara>
                </a14:m>
                <a:endParaRPr lang="en-GB" sz="2500"/>
              </a:p>
            </p:txBody>
          </p:sp>
        </mc:Choice>
        <mc:Fallback>
          <p:sp>
            <p:nvSpPr>
              <p:cNvPr id="11" name="TextBox 10">
                <a:extLst>
                  <a:ext uri="{FF2B5EF4-FFF2-40B4-BE49-F238E27FC236}">
                    <a16:creationId xmlns:a16="http://schemas.microsoft.com/office/drawing/2014/main" id="{5433CFE8-BC9A-4444-A930-852019169DFC}"/>
                  </a:ext>
                </a:extLst>
              </p:cNvPr>
              <p:cNvSpPr txBox="1">
                <a:spLocks noRot="1" noChangeAspect="1" noMove="1" noResize="1" noEditPoints="1" noAdjustHandles="1" noChangeArrowheads="1" noChangeShapeType="1" noTextEdit="1"/>
              </p:cNvSpPr>
              <p:nvPr/>
            </p:nvSpPr>
            <p:spPr>
              <a:xfrm>
                <a:off x="7305367" y="4612556"/>
                <a:ext cx="845575" cy="477054"/>
              </a:xfrm>
              <a:prstGeom prst="rect">
                <a:avLst/>
              </a:prstGeom>
              <a:blipFill>
                <a:blip r:embed="rId6"/>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C110AAB2-DA26-4866-954F-E66D1F437F84}"/>
              </a:ext>
            </a:extLst>
          </p:cNvPr>
          <p:cNvSpPr/>
          <p:nvPr/>
        </p:nvSpPr>
        <p:spPr>
          <a:xfrm>
            <a:off x="8284906" y="4458111"/>
            <a:ext cx="988141" cy="924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35DEC40-3DD9-4E2A-A961-B5ABD9EB65F5}"/>
                  </a:ext>
                </a:extLst>
              </p:cNvPr>
              <p:cNvSpPr txBox="1"/>
              <p:nvPr/>
            </p:nvSpPr>
            <p:spPr>
              <a:xfrm>
                <a:off x="936266" y="4612556"/>
                <a:ext cx="1211463" cy="477054"/>
              </a:xfrm>
              <a:prstGeom prst="rect">
                <a:avLst/>
              </a:prstGeom>
              <a:noFill/>
            </p:spPr>
            <p:txBody>
              <a:bodyPr wrap="square" rtlCol="0">
                <a:spAutoFit/>
              </a:bodyPr>
              <a:lstStyle/>
              <a:p>
                <a14:m>
                  <m:oMath xmlns:m="http://schemas.openxmlformats.org/officeDocument/2006/math">
                    <m:r>
                      <a:rPr lang="en-US" sz="2500" b="0" i="1" dirty="0" smtClean="0">
                        <a:latin typeface="Cambria Math" panose="02040503050406030204" pitchFamily="18" charset="0"/>
                      </a:rPr>
                      <m:t>𝑓</m:t>
                    </m:r>
                    <m:r>
                      <a:rPr lang="en-US" sz="2500" b="0" i="1" dirty="0" smtClean="0">
                        <a:latin typeface="Cambria Math" panose="02040503050406030204" pitchFamily="18" charset="0"/>
                      </a:rPr>
                      <m:t>(</m:t>
                    </m:r>
                    <m:r>
                      <a:rPr lang="en-US" sz="2500" b="0" i="1" dirty="0" smtClean="0">
                        <a:latin typeface="Cambria Math" panose="02040503050406030204" pitchFamily="18" charset="0"/>
                      </a:rPr>
                      <m:t>𝑥</m:t>
                    </m:r>
                  </m:oMath>
                </a14:m>
                <a:r>
                  <a:rPr lang="en-GB" sz="2500"/>
                  <a:t>) =</a:t>
                </a:r>
              </a:p>
            </p:txBody>
          </p:sp>
        </mc:Choice>
        <mc:Fallback>
          <p:sp>
            <p:nvSpPr>
              <p:cNvPr id="16" name="TextBox 15">
                <a:extLst>
                  <a:ext uri="{FF2B5EF4-FFF2-40B4-BE49-F238E27FC236}">
                    <a16:creationId xmlns:a16="http://schemas.microsoft.com/office/drawing/2014/main" id="{635DEC40-3DD9-4E2A-A961-B5ABD9EB65F5}"/>
                  </a:ext>
                </a:extLst>
              </p:cNvPr>
              <p:cNvSpPr txBox="1">
                <a:spLocks noRot="1" noChangeAspect="1" noMove="1" noResize="1" noEditPoints="1" noAdjustHandles="1" noChangeArrowheads="1" noChangeShapeType="1" noTextEdit="1"/>
              </p:cNvSpPr>
              <p:nvPr/>
            </p:nvSpPr>
            <p:spPr>
              <a:xfrm>
                <a:off x="936266" y="4612556"/>
                <a:ext cx="1211463" cy="477054"/>
              </a:xfrm>
              <a:prstGeom prst="rect">
                <a:avLst/>
              </a:prstGeom>
              <a:blipFill>
                <a:blip r:embed="rId7"/>
                <a:stretch>
                  <a:fillRect l="-4545" t="-10256" b="-307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C484C83-2928-429A-B93A-B8E9E7245AED}"/>
                  </a:ext>
                </a:extLst>
              </p:cNvPr>
              <p:cNvSpPr txBox="1"/>
              <p:nvPr/>
            </p:nvSpPr>
            <p:spPr>
              <a:xfrm>
                <a:off x="2558229" y="4622413"/>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𝑥</m:t>
                          </m:r>
                        </m:e>
                        <m:sub>
                          <m:r>
                            <a:rPr lang="en-US" sz="2500" b="0" i="1" dirty="0" smtClean="0">
                              <a:latin typeface="Cambria Math" panose="02040503050406030204" pitchFamily="18" charset="0"/>
                            </a:rPr>
                            <m:t>1</m:t>
                          </m:r>
                        </m:sub>
                      </m:sSub>
                    </m:oMath>
                  </m:oMathPara>
                </a14:m>
                <a:endParaRPr lang="en-GB" sz="2500"/>
              </a:p>
            </p:txBody>
          </p:sp>
        </mc:Choice>
        <mc:Fallback>
          <p:sp>
            <p:nvSpPr>
              <p:cNvPr id="18" name="TextBox 17">
                <a:extLst>
                  <a:ext uri="{FF2B5EF4-FFF2-40B4-BE49-F238E27FC236}">
                    <a16:creationId xmlns:a16="http://schemas.microsoft.com/office/drawing/2014/main" id="{8C484C83-2928-429A-B93A-B8E9E7245AED}"/>
                  </a:ext>
                </a:extLst>
              </p:cNvPr>
              <p:cNvSpPr txBox="1">
                <a:spLocks noRot="1" noChangeAspect="1" noMove="1" noResize="1" noEditPoints="1" noAdjustHandles="1" noChangeArrowheads="1" noChangeShapeType="1" noTextEdit="1"/>
              </p:cNvSpPr>
              <p:nvPr/>
            </p:nvSpPr>
            <p:spPr>
              <a:xfrm>
                <a:off x="2558229" y="4622413"/>
                <a:ext cx="845575" cy="477054"/>
              </a:xfrm>
              <a:prstGeom prst="rect">
                <a:avLst/>
              </a:prstGeom>
              <a:blipFill>
                <a:blip r:embed="rId8"/>
                <a:stretch>
                  <a:fillRect b="-12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7946338-A668-4B0D-9530-238E46D5CEEA}"/>
                  </a:ext>
                </a:extLst>
              </p:cNvPr>
              <p:cNvSpPr txBox="1"/>
              <p:nvPr/>
            </p:nvSpPr>
            <p:spPr>
              <a:xfrm>
                <a:off x="3671118" y="4622413"/>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𝑥</m:t>
                          </m:r>
                        </m:e>
                        <m:sub>
                          <m:r>
                            <a:rPr lang="en-US" sz="2500" b="0" i="1" dirty="0" smtClean="0">
                              <a:latin typeface="Cambria Math" panose="02040503050406030204" pitchFamily="18" charset="0"/>
                            </a:rPr>
                            <m:t>2</m:t>
                          </m:r>
                        </m:sub>
                      </m:sSub>
                    </m:oMath>
                  </m:oMathPara>
                </a14:m>
                <a:endParaRPr lang="en-GB" sz="2500"/>
              </a:p>
            </p:txBody>
          </p:sp>
        </mc:Choice>
        <mc:Fallback>
          <p:sp>
            <p:nvSpPr>
              <p:cNvPr id="19" name="TextBox 18">
                <a:extLst>
                  <a:ext uri="{FF2B5EF4-FFF2-40B4-BE49-F238E27FC236}">
                    <a16:creationId xmlns:a16="http://schemas.microsoft.com/office/drawing/2014/main" id="{17946338-A668-4B0D-9530-238E46D5CEEA}"/>
                  </a:ext>
                </a:extLst>
              </p:cNvPr>
              <p:cNvSpPr txBox="1">
                <a:spLocks noRot="1" noChangeAspect="1" noMove="1" noResize="1" noEditPoints="1" noAdjustHandles="1" noChangeArrowheads="1" noChangeShapeType="1" noTextEdit="1"/>
              </p:cNvSpPr>
              <p:nvPr/>
            </p:nvSpPr>
            <p:spPr>
              <a:xfrm>
                <a:off x="3671118" y="4622413"/>
                <a:ext cx="845575" cy="477054"/>
              </a:xfrm>
              <a:prstGeom prst="rect">
                <a:avLst/>
              </a:prstGeom>
              <a:blipFill>
                <a:blip r:embed="rId9"/>
                <a:stretch>
                  <a:fillRect b="-12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2DEFB9B-AA2F-4B4B-96D9-837624EF1900}"/>
                  </a:ext>
                </a:extLst>
              </p:cNvPr>
              <p:cNvSpPr txBox="1"/>
              <p:nvPr/>
            </p:nvSpPr>
            <p:spPr>
              <a:xfrm>
                <a:off x="6013654" y="4626097"/>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𝑤</m:t>
                          </m:r>
                        </m:e>
                        <m:sub>
                          <m:r>
                            <a:rPr lang="en-US" sz="2500" b="0" i="1" dirty="0" smtClean="0">
                              <a:latin typeface="Cambria Math" panose="02040503050406030204" pitchFamily="18" charset="0"/>
                            </a:rPr>
                            <m:t>1</m:t>
                          </m:r>
                        </m:sub>
                      </m:sSub>
                    </m:oMath>
                  </m:oMathPara>
                </a14:m>
                <a:endParaRPr lang="en-GB" sz="2500"/>
              </a:p>
            </p:txBody>
          </p:sp>
        </mc:Choice>
        <mc:Fallback>
          <p:sp>
            <p:nvSpPr>
              <p:cNvPr id="20" name="TextBox 19">
                <a:extLst>
                  <a:ext uri="{FF2B5EF4-FFF2-40B4-BE49-F238E27FC236}">
                    <a16:creationId xmlns:a16="http://schemas.microsoft.com/office/drawing/2014/main" id="{F2DEFB9B-AA2F-4B4B-96D9-837624EF1900}"/>
                  </a:ext>
                </a:extLst>
              </p:cNvPr>
              <p:cNvSpPr txBox="1">
                <a:spLocks noRot="1" noChangeAspect="1" noMove="1" noResize="1" noEditPoints="1" noAdjustHandles="1" noChangeArrowheads="1" noChangeShapeType="1" noTextEdit="1"/>
              </p:cNvSpPr>
              <p:nvPr/>
            </p:nvSpPr>
            <p:spPr>
              <a:xfrm>
                <a:off x="6013654" y="4626097"/>
                <a:ext cx="845575" cy="477054"/>
              </a:xfrm>
              <a:prstGeom prst="rect">
                <a:avLst/>
              </a:prstGeom>
              <a:blipFill>
                <a:blip r:embed="rId10"/>
                <a:stretch>
                  <a:fillRect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69BB304-87FB-4004-8854-E07D4FCEC03D}"/>
                  </a:ext>
                </a:extLst>
              </p:cNvPr>
              <p:cNvSpPr txBox="1"/>
              <p:nvPr/>
            </p:nvSpPr>
            <p:spPr>
              <a:xfrm>
                <a:off x="6005305" y="5571023"/>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𝑤</m:t>
                          </m:r>
                        </m:e>
                        <m:sub>
                          <m:r>
                            <a:rPr lang="en-US" sz="2500" b="0" i="1" dirty="0" smtClean="0">
                              <a:latin typeface="Cambria Math" panose="02040503050406030204" pitchFamily="18" charset="0"/>
                            </a:rPr>
                            <m:t>2</m:t>
                          </m:r>
                        </m:sub>
                      </m:sSub>
                    </m:oMath>
                  </m:oMathPara>
                </a14:m>
                <a:endParaRPr lang="en-GB" sz="2500"/>
              </a:p>
            </p:txBody>
          </p:sp>
        </mc:Choice>
        <mc:Fallback>
          <p:sp>
            <p:nvSpPr>
              <p:cNvPr id="21" name="TextBox 20">
                <a:extLst>
                  <a:ext uri="{FF2B5EF4-FFF2-40B4-BE49-F238E27FC236}">
                    <a16:creationId xmlns:a16="http://schemas.microsoft.com/office/drawing/2014/main" id="{069BB304-87FB-4004-8854-E07D4FCEC03D}"/>
                  </a:ext>
                </a:extLst>
              </p:cNvPr>
              <p:cNvSpPr txBox="1">
                <a:spLocks noRot="1" noChangeAspect="1" noMove="1" noResize="1" noEditPoints="1" noAdjustHandles="1" noChangeArrowheads="1" noChangeShapeType="1" noTextEdit="1"/>
              </p:cNvSpPr>
              <p:nvPr/>
            </p:nvSpPr>
            <p:spPr>
              <a:xfrm>
                <a:off x="6005305" y="5571023"/>
                <a:ext cx="845575" cy="477054"/>
              </a:xfrm>
              <a:prstGeom prst="rect">
                <a:avLst/>
              </a:prstGeom>
              <a:blipFill>
                <a:blip r:embed="rId11"/>
                <a:stretch>
                  <a:fillRect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DEFFB53-A3B6-44C6-9ACB-EF1072B20581}"/>
                  </a:ext>
                </a:extLst>
              </p:cNvPr>
              <p:cNvSpPr txBox="1"/>
              <p:nvPr/>
            </p:nvSpPr>
            <p:spPr>
              <a:xfrm>
                <a:off x="8345743" y="4651467"/>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i="1" dirty="0" smtClean="0">
                          <a:latin typeface="Cambria Math" panose="02040503050406030204" pitchFamily="18" charset="0"/>
                        </a:rPr>
                        <m:t>𝑏</m:t>
                      </m:r>
                    </m:oMath>
                  </m:oMathPara>
                </a14:m>
                <a:endParaRPr lang="en-GB" sz="2500"/>
              </a:p>
            </p:txBody>
          </p:sp>
        </mc:Choice>
        <mc:Fallback>
          <p:sp>
            <p:nvSpPr>
              <p:cNvPr id="22" name="TextBox 21">
                <a:extLst>
                  <a:ext uri="{FF2B5EF4-FFF2-40B4-BE49-F238E27FC236}">
                    <a16:creationId xmlns:a16="http://schemas.microsoft.com/office/drawing/2014/main" id="{BDEFFB53-A3B6-44C6-9ACB-EF1072B20581}"/>
                  </a:ext>
                </a:extLst>
              </p:cNvPr>
              <p:cNvSpPr txBox="1">
                <a:spLocks noRot="1" noChangeAspect="1" noMove="1" noResize="1" noEditPoints="1" noAdjustHandles="1" noChangeArrowheads="1" noChangeShapeType="1" noTextEdit="1"/>
              </p:cNvSpPr>
              <p:nvPr/>
            </p:nvSpPr>
            <p:spPr>
              <a:xfrm>
                <a:off x="8345743" y="4651467"/>
                <a:ext cx="845575" cy="47705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03075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D0E9-9281-484F-AECA-28A3EF91014A}"/>
              </a:ext>
            </a:extLst>
          </p:cNvPr>
          <p:cNvSpPr>
            <a:spLocks noGrp="1"/>
          </p:cNvSpPr>
          <p:nvPr>
            <p:ph type="title"/>
          </p:nvPr>
        </p:nvSpPr>
        <p:spPr/>
        <p:txBody>
          <a:bodyPr/>
          <a:lstStyle/>
          <a:p>
            <a:r>
              <a:rPr lang="en-US"/>
              <a:t>The Model</a:t>
            </a:r>
            <a:endParaRPr lang="en-GB"/>
          </a:p>
        </p:txBody>
      </p:sp>
      <p:sp>
        <p:nvSpPr>
          <p:cNvPr id="3" name="Content Placeholder 2">
            <a:extLst>
              <a:ext uri="{FF2B5EF4-FFF2-40B4-BE49-F238E27FC236}">
                <a16:creationId xmlns:a16="http://schemas.microsoft.com/office/drawing/2014/main" id="{9A7B602F-A85B-4521-B6CA-F475E37BADC2}"/>
              </a:ext>
            </a:extLst>
          </p:cNvPr>
          <p:cNvSpPr>
            <a:spLocks noGrp="1"/>
          </p:cNvSpPr>
          <p:nvPr>
            <p:ph idx="1"/>
          </p:nvPr>
        </p:nvSpPr>
        <p:spPr>
          <a:xfrm>
            <a:off x="838200" y="5039360"/>
            <a:ext cx="10515600" cy="1584959"/>
          </a:xfrm>
        </p:spPr>
        <p:txBody>
          <a:bodyPr>
            <a:normAutofit fontScale="92500" lnSpcReduction="20000"/>
          </a:bodyPr>
          <a:lstStyle/>
          <a:p>
            <a:r>
              <a:rPr lang="en-US"/>
              <a:t>The method </a:t>
            </a:r>
            <a:r>
              <a:rPr lang="en-US" err="1">
                <a:solidFill>
                  <a:schemeClr val="accent1"/>
                </a:solidFill>
                <a:latin typeface="Consolas" panose="020B0609020204030204" pitchFamily="49" charset="0"/>
              </a:rPr>
              <a:t>tf.keras.layers.Dense</a:t>
            </a:r>
            <a:r>
              <a:rPr lang="en-US">
                <a:solidFill>
                  <a:schemeClr val="accent1"/>
                </a:solidFill>
                <a:latin typeface="Consolas" panose="020B0609020204030204" pitchFamily="49" charset="0"/>
              </a:rPr>
              <a:t> </a:t>
            </a:r>
            <a:r>
              <a:rPr lang="en-US"/>
              <a:t>is basically implementing:</a:t>
            </a:r>
          </a:p>
          <a:p>
            <a:pPr marL="0" indent="0" algn="ctr">
              <a:buNone/>
            </a:pPr>
            <a:r>
              <a:rPr lang="en-US"/>
              <a:t> </a:t>
            </a:r>
            <a:r>
              <a:rPr lang="en-US">
                <a:latin typeface="Consolas" panose="020B0609020204030204" pitchFamily="49" charset="0"/>
              </a:rPr>
              <a:t>output = activation(dot(input, weight) + bias)</a:t>
            </a:r>
          </a:p>
          <a:p>
            <a:pPr marL="0" indent="0" algn="ctr">
              <a:buNone/>
            </a:pPr>
            <a:endParaRPr lang="en-US" sz="600">
              <a:latin typeface="Consolas" panose="020B0609020204030204" pitchFamily="49" charset="0"/>
            </a:endParaRPr>
          </a:p>
          <a:p>
            <a:pPr marL="457200" lvl="1" indent="0">
              <a:buNone/>
            </a:pPr>
            <a:r>
              <a:rPr lang="en-US"/>
              <a:t>It takes several arguments, but the most important ones for us are the </a:t>
            </a:r>
            <a:r>
              <a:rPr lang="en-US" err="1">
                <a:solidFill>
                  <a:schemeClr val="accent1"/>
                </a:solidFill>
                <a:latin typeface="Consolas" panose="020B0609020204030204" pitchFamily="49" charset="0"/>
              </a:rPr>
              <a:t>hidden_layer_size</a:t>
            </a:r>
            <a:r>
              <a:rPr lang="en-US">
                <a:solidFill>
                  <a:schemeClr val="accent1"/>
                </a:solidFill>
                <a:latin typeface="Consolas" panose="020B0609020204030204" pitchFamily="49" charset="0"/>
              </a:rPr>
              <a:t> </a:t>
            </a:r>
            <a:r>
              <a:rPr lang="en-US"/>
              <a:t>and the </a:t>
            </a:r>
            <a:r>
              <a:rPr lang="en-US">
                <a:solidFill>
                  <a:schemeClr val="accent1"/>
                </a:solidFill>
                <a:latin typeface="Consolas" panose="020B0609020204030204" pitchFamily="49" charset="0"/>
              </a:rPr>
              <a:t>activation</a:t>
            </a:r>
            <a:r>
              <a:rPr lang="en-US"/>
              <a:t> function</a:t>
            </a:r>
            <a:endParaRPr lang="en-GB"/>
          </a:p>
        </p:txBody>
      </p:sp>
      <p:pic>
        <p:nvPicPr>
          <p:cNvPr id="4" name="Picture 3">
            <a:extLst>
              <a:ext uri="{FF2B5EF4-FFF2-40B4-BE49-F238E27FC236}">
                <a16:creationId xmlns:a16="http://schemas.microsoft.com/office/drawing/2014/main" id="{055C2F2C-ADC2-4F46-A782-9044544B12A0}"/>
              </a:ext>
            </a:extLst>
          </p:cNvPr>
          <p:cNvPicPr>
            <a:picLocks noChangeAspect="1"/>
          </p:cNvPicPr>
          <p:nvPr/>
        </p:nvPicPr>
        <p:blipFill>
          <a:blip r:embed="rId2"/>
          <a:stretch>
            <a:fillRect/>
          </a:stretch>
        </p:blipFill>
        <p:spPr>
          <a:xfrm>
            <a:off x="990600" y="1690688"/>
            <a:ext cx="10210800" cy="2943225"/>
          </a:xfrm>
          <a:prstGeom prst="rect">
            <a:avLst/>
          </a:prstGeom>
        </p:spPr>
      </p:pic>
      <p:sp>
        <p:nvSpPr>
          <p:cNvPr id="6" name="Arrow: Right 5">
            <a:extLst>
              <a:ext uri="{FF2B5EF4-FFF2-40B4-BE49-F238E27FC236}">
                <a16:creationId xmlns:a16="http://schemas.microsoft.com/office/drawing/2014/main" id="{32616DFF-3269-451C-8EC5-3185942034BD}"/>
              </a:ext>
            </a:extLst>
          </p:cNvPr>
          <p:cNvSpPr/>
          <p:nvPr/>
        </p:nvSpPr>
        <p:spPr>
          <a:xfrm flipV="1">
            <a:off x="304800" y="3468688"/>
            <a:ext cx="660400" cy="3352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8555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D0E9-9281-484F-AECA-28A3EF91014A}"/>
              </a:ext>
            </a:extLst>
          </p:cNvPr>
          <p:cNvSpPr>
            <a:spLocks noGrp="1"/>
          </p:cNvSpPr>
          <p:nvPr>
            <p:ph type="title"/>
          </p:nvPr>
        </p:nvSpPr>
        <p:spPr/>
        <p:txBody>
          <a:bodyPr/>
          <a:lstStyle/>
          <a:p>
            <a:r>
              <a:rPr lang="en-US"/>
              <a:t>The Model</a:t>
            </a:r>
            <a:endParaRPr lang="en-GB"/>
          </a:p>
        </p:txBody>
      </p:sp>
      <p:sp>
        <p:nvSpPr>
          <p:cNvPr id="3" name="Content Placeholder 2">
            <a:extLst>
              <a:ext uri="{FF2B5EF4-FFF2-40B4-BE49-F238E27FC236}">
                <a16:creationId xmlns:a16="http://schemas.microsoft.com/office/drawing/2014/main" id="{9A7B602F-A85B-4521-B6CA-F475E37BADC2}"/>
              </a:ext>
            </a:extLst>
          </p:cNvPr>
          <p:cNvSpPr>
            <a:spLocks noGrp="1"/>
          </p:cNvSpPr>
          <p:nvPr>
            <p:ph idx="1"/>
          </p:nvPr>
        </p:nvSpPr>
        <p:spPr>
          <a:xfrm>
            <a:off x="838200" y="5039360"/>
            <a:ext cx="10515600" cy="1584959"/>
          </a:xfrm>
        </p:spPr>
        <p:txBody>
          <a:bodyPr>
            <a:normAutofit/>
          </a:bodyPr>
          <a:lstStyle/>
          <a:p>
            <a:r>
              <a:rPr lang="en-US"/>
              <a:t>We use </a:t>
            </a:r>
            <a:r>
              <a:rPr lang="en-US" b="1" err="1"/>
              <a:t>relu</a:t>
            </a:r>
            <a:r>
              <a:rPr lang="en-US"/>
              <a:t> (</a:t>
            </a:r>
            <a:r>
              <a:rPr lang="en-GB" b="1"/>
              <a:t>rectified linear unit</a:t>
            </a:r>
            <a:r>
              <a:rPr lang="en-GB"/>
              <a:t>)</a:t>
            </a:r>
            <a:r>
              <a:rPr lang="en-US"/>
              <a:t> this time, but you can experiment with something else:</a:t>
            </a:r>
          </a:p>
          <a:p>
            <a:pPr marL="0" indent="0" algn="ctr">
              <a:buNone/>
            </a:pPr>
            <a:r>
              <a:rPr lang="en-GB">
                <a:hlinkClick r:id="rId3"/>
              </a:rPr>
              <a:t>https://www.tensorflow.org/api_docs/python/tf/keras/activations</a:t>
            </a:r>
            <a:endParaRPr lang="en-GB"/>
          </a:p>
          <a:p>
            <a:endParaRPr lang="en-GB"/>
          </a:p>
        </p:txBody>
      </p:sp>
      <p:pic>
        <p:nvPicPr>
          <p:cNvPr id="4" name="Picture 3">
            <a:extLst>
              <a:ext uri="{FF2B5EF4-FFF2-40B4-BE49-F238E27FC236}">
                <a16:creationId xmlns:a16="http://schemas.microsoft.com/office/drawing/2014/main" id="{055C2F2C-ADC2-4F46-A782-9044544B12A0}"/>
              </a:ext>
            </a:extLst>
          </p:cNvPr>
          <p:cNvPicPr>
            <a:picLocks noChangeAspect="1"/>
          </p:cNvPicPr>
          <p:nvPr/>
        </p:nvPicPr>
        <p:blipFill>
          <a:blip r:embed="rId4"/>
          <a:stretch>
            <a:fillRect/>
          </a:stretch>
        </p:blipFill>
        <p:spPr>
          <a:xfrm>
            <a:off x="990600" y="1690688"/>
            <a:ext cx="10210800" cy="2943225"/>
          </a:xfrm>
          <a:prstGeom prst="rect">
            <a:avLst/>
          </a:prstGeom>
        </p:spPr>
      </p:pic>
      <p:sp>
        <p:nvSpPr>
          <p:cNvPr id="6" name="Arrow: Right 5">
            <a:extLst>
              <a:ext uri="{FF2B5EF4-FFF2-40B4-BE49-F238E27FC236}">
                <a16:creationId xmlns:a16="http://schemas.microsoft.com/office/drawing/2014/main" id="{32616DFF-3269-451C-8EC5-3185942034BD}"/>
              </a:ext>
            </a:extLst>
          </p:cNvPr>
          <p:cNvSpPr/>
          <p:nvPr/>
        </p:nvSpPr>
        <p:spPr>
          <a:xfrm flipV="1">
            <a:off x="304800" y="3468688"/>
            <a:ext cx="660400" cy="3352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4338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D0E9-9281-484F-AECA-28A3EF91014A}"/>
              </a:ext>
            </a:extLst>
          </p:cNvPr>
          <p:cNvSpPr>
            <a:spLocks noGrp="1"/>
          </p:cNvSpPr>
          <p:nvPr>
            <p:ph type="title"/>
          </p:nvPr>
        </p:nvSpPr>
        <p:spPr/>
        <p:txBody>
          <a:bodyPr/>
          <a:lstStyle/>
          <a:p>
            <a:r>
              <a:rPr lang="en-US"/>
              <a:t>The Model</a:t>
            </a:r>
            <a:endParaRPr lang="en-GB"/>
          </a:p>
        </p:txBody>
      </p:sp>
      <p:sp>
        <p:nvSpPr>
          <p:cNvPr id="3" name="Content Placeholder 2">
            <a:extLst>
              <a:ext uri="{FF2B5EF4-FFF2-40B4-BE49-F238E27FC236}">
                <a16:creationId xmlns:a16="http://schemas.microsoft.com/office/drawing/2014/main" id="{9A7B602F-A85B-4521-B6CA-F475E37BADC2}"/>
              </a:ext>
            </a:extLst>
          </p:cNvPr>
          <p:cNvSpPr>
            <a:spLocks noGrp="1"/>
          </p:cNvSpPr>
          <p:nvPr>
            <p:ph idx="1"/>
          </p:nvPr>
        </p:nvSpPr>
        <p:spPr>
          <a:xfrm>
            <a:off x="838200" y="5039360"/>
            <a:ext cx="10515600" cy="1584959"/>
          </a:xfrm>
        </p:spPr>
        <p:txBody>
          <a:bodyPr>
            <a:normAutofit/>
          </a:bodyPr>
          <a:lstStyle/>
          <a:p>
            <a:r>
              <a:rPr lang="en-US"/>
              <a:t>The final layer is no different, we just make sure to activate it with </a:t>
            </a:r>
            <a:r>
              <a:rPr lang="en-US" b="1" err="1"/>
              <a:t>softmax</a:t>
            </a:r>
            <a:endParaRPr lang="en-GB" b="1"/>
          </a:p>
        </p:txBody>
      </p:sp>
      <p:pic>
        <p:nvPicPr>
          <p:cNvPr id="4" name="Picture 3">
            <a:extLst>
              <a:ext uri="{FF2B5EF4-FFF2-40B4-BE49-F238E27FC236}">
                <a16:creationId xmlns:a16="http://schemas.microsoft.com/office/drawing/2014/main" id="{055C2F2C-ADC2-4F46-A782-9044544B12A0}"/>
              </a:ext>
            </a:extLst>
          </p:cNvPr>
          <p:cNvPicPr>
            <a:picLocks noChangeAspect="1"/>
          </p:cNvPicPr>
          <p:nvPr/>
        </p:nvPicPr>
        <p:blipFill>
          <a:blip r:embed="rId2"/>
          <a:stretch>
            <a:fillRect/>
          </a:stretch>
        </p:blipFill>
        <p:spPr>
          <a:xfrm>
            <a:off x="990600" y="1690688"/>
            <a:ext cx="10210800" cy="2943225"/>
          </a:xfrm>
          <a:prstGeom prst="rect">
            <a:avLst/>
          </a:prstGeom>
        </p:spPr>
      </p:pic>
      <p:sp>
        <p:nvSpPr>
          <p:cNvPr id="6" name="Arrow: Right 5">
            <a:extLst>
              <a:ext uri="{FF2B5EF4-FFF2-40B4-BE49-F238E27FC236}">
                <a16:creationId xmlns:a16="http://schemas.microsoft.com/office/drawing/2014/main" id="{32616DFF-3269-451C-8EC5-3185942034BD}"/>
              </a:ext>
            </a:extLst>
          </p:cNvPr>
          <p:cNvSpPr/>
          <p:nvPr/>
        </p:nvSpPr>
        <p:spPr>
          <a:xfrm flipV="1">
            <a:off x="304800" y="4088448"/>
            <a:ext cx="660400" cy="3352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1792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Optimization Algorithm</a:t>
            </a:r>
            <a:endParaRPr lang="en-GB"/>
          </a:p>
        </p:txBody>
      </p:sp>
      <p:sp>
        <p:nvSpPr>
          <p:cNvPr id="4" name="Content Placeholder 3">
            <a:extLst>
              <a:ext uri="{FF2B5EF4-FFF2-40B4-BE49-F238E27FC236}">
                <a16:creationId xmlns:a16="http://schemas.microsoft.com/office/drawing/2014/main" id="{62E6E27E-52C4-4042-9775-9A586DF7B93C}"/>
              </a:ext>
            </a:extLst>
          </p:cNvPr>
          <p:cNvSpPr>
            <a:spLocks noGrp="1"/>
          </p:cNvSpPr>
          <p:nvPr>
            <p:ph idx="1"/>
          </p:nvPr>
        </p:nvSpPr>
        <p:spPr/>
        <p:txBody>
          <a:bodyPr/>
          <a:lstStyle/>
          <a:p>
            <a:pPr marL="0" indent="0">
              <a:buNone/>
            </a:pPr>
            <a:r>
              <a:rPr lang="en-US"/>
              <a:t>We define:</a:t>
            </a:r>
          </a:p>
          <a:p>
            <a:pPr>
              <a:buFont typeface="Wingdings" panose="05000000000000000000" pitchFamily="2" charset="2"/>
              <a:buChar char="§"/>
            </a:pPr>
            <a:r>
              <a:rPr lang="en-US"/>
              <a:t>The optimizer </a:t>
            </a:r>
          </a:p>
          <a:p>
            <a:pPr>
              <a:buFont typeface="Wingdings" panose="05000000000000000000" pitchFamily="2" charset="2"/>
              <a:buChar char="§"/>
            </a:pPr>
            <a:r>
              <a:rPr lang="en-US"/>
              <a:t>The loss function</a:t>
            </a:r>
          </a:p>
          <a:p>
            <a:pPr>
              <a:buFont typeface="Wingdings" panose="05000000000000000000" pitchFamily="2" charset="2"/>
              <a:buChar char="§"/>
            </a:pPr>
            <a:r>
              <a:rPr lang="en-US"/>
              <a:t>The metrics</a:t>
            </a:r>
          </a:p>
          <a:p>
            <a:endParaRPr lang="en-GB"/>
          </a:p>
        </p:txBody>
      </p:sp>
    </p:spTree>
    <p:extLst>
      <p:ext uri="{BB962C8B-B14F-4D97-AF65-F5344CB8AC3E}">
        <p14:creationId xmlns:p14="http://schemas.microsoft.com/office/powerpoint/2010/main" val="29305927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Optimization Algorithm</a:t>
            </a:r>
            <a:endParaRPr lang="en-GB"/>
          </a:p>
        </p:txBody>
      </p:sp>
      <p:sp>
        <p:nvSpPr>
          <p:cNvPr id="4" name="Content Placeholder 3">
            <a:extLst>
              <a:ext uri="{FF2B5EF4-FFF2-40B4-BE49-F238E27FC236}">
                <a16:creationId xmlns:a16="http://schemas.microsoft.com/office/drawing/2014/main" id="{62E6E27E-52C4-4042-9775-9A586DF7B93C}"/>
              </a:ext>
            </a:extLst>
          </p:cNvPr>
          <p:cNvSpPr>
            <a:spLocks noGrp="1"/>
          </p:cNvSpPr>
          <p:nvPr>
            <p:ph idx="1"/>
          </p:nvPr>
        </p:nvSpPr>
        <p:spPr/>
        <p:txBody>
          <a:bodyPr/>
          <a:lstStyle/>
          <a:p>
            <a:pPr marL="0" indent="0">
              <a:buNone/>
            </a:pPr>
            <a:r>
              <a:rPr lang="en-US"/>
              <a:t>We define:</a:t>
            </a:r>
          </a:p>
          <a:p>
            <a:pPr>
              <a:buFont typeface="Wingdings" panose="05000000000000000000" pitchFamily="2" charset="2"/>
              <a:buChar char="§"/>
            </a:pPr>
            <a:r>
              <a:rPr lang="en-US"/>
              <a:t>The optimizer - </a:t>
            </a:r>
            <a:r>
              <a:rPr lang="en-US" b="1"/>
              <a:t>Adam</a:t>
            </a:r>
            <a:r>
              <a:rPr lang="en-US"/>
              <a:t>, because we know it is a good choice</a:t>
            </a:r>
          </a:p>
          <a:p>
            <a:pPr>
              <a:buFont typeface="Wingdings" panose="05000000000000000000" pitchFamily="2" charset="2"/>
              <a:buChar char="§"/>
            </a:pPr>
            <a:r>
              <a:rPr lang="en-US"/>
              <a:t>The loss function - </a:t>
            </a:r>
            <a:r>
              <a:rPr lang="en-US" b="1">
                <a:solidFill>
                  <a:srgbClr val="FF0000"/>
                </a:solidFill>
              </a:rPr>
              <a:t>?</a:t>
            </a:r>
          </a:p>
          <a:p>
            <a:pPr>
              <a:buFont typeface="Wingdings" panose="05000000000000000000" pitchFamily="2" charset="2"/>
              <a:buChar char="§"/>
            </a:pPr>
            <a:r>
              <a:rPr lang="en-US"/>
              <a:t>The metrics - </a:t>
            </a:r>
            <a:r>
              <a:rPr lang="en-US" b="1">
                <a:solidFill>
                  <a:srgbClr val="7030A0"/>
                </a:solidFill>
              </a:rPr>
              <a:t>Accuracy</a:t>
            </a:r>
            <a:endParaRPr lang="en-GB" b="1">
              <a:solidFill>
                <a:srgbClr val="7030A0"/>
              </a:solidFill>
            </a:endParaRPr>
          </a:p>
          <a:p>
            <a:pPr>
              <a:buFont typeface="Wingdings" panose="05000000000000000000" pitchFamily="2" charset="2"/>
              <a:buChar char="§"/>
            </a:pPr>
            <a:endParaRPr lang="en-US"/>
          </a:p>
          <a:p>
            <a:r>
              <a:rPr lang="en-US"/>
              <a:t>We'd like to employ a </a:t>
            </a:r>
            <a:r>
              <a:rPr lang="en-US" b="1"/>
              <a:t>loss</a:t>
            </a:r>
            <a:r>
              <a:rPr lang="en-US"/>
              <a:t> that is used </a:t>
            </a:r>
            <a:r>
              <a:rPr lang="en-US" u="sng">
                <a:solidFill>
                  <a:schemeClr val="accent2"/>
                </a:solidFill>
              </a:rPr>
              <a:t>for classifiers</a:t>
            </a:r>
            <a:r>
              <a:rPr lang="en-US"/>
              <a:t>, and </a:t>
            </a:r>
            <a:r>
              <a:rPr lang="en-US" b="1"/>
              <a:t>cross-entropy</a:t>
            </a:r>
            <a:r>
              <a:rPr lang="en-US"/>
              <a:t> would normally be our first choice</a:t>
            </a:r>
          </a:p>
          <a:p>
            <a:pPr>
              <a:buFont typeface="Wingdings" panose="05000000000000000000" pitchFamily="2" charset="2"/>
              <a:buChar char="§"/>
            </a:pPr>
            <a:endParaRPr lang="en-US"/>
          </a:p>
          <a:p>
            <a:pPr>
              <a:buFont typeface="Wingdings" panose="05000000000000000000" pitchFamily="2" charset="2"/>
              <a:buChar char="§"/>
            </a:pPr>
            <a:endParaRPr lang="en-US"/>
          </a:p>
          <a:p>
            <a:endParaRPr lang="en-GB"/>
          </a:p>
        </p:txBody>
      </p:sp>
    </p:spTree>
    <p:extLst>
      <p:ext uri="{BB962C8B-B14F-4D97-AF65-F5344CB8AC3E}">
        <p14:creationId xmlns:p14="http://schemas.microsoft.com/office/powerpoint/2010/main" val="2002679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Optimization Algorithm</a:t>
            </a:r>
            <a:endParaRPr lang="en-GB"/>
          </a:p>
        </p:txBody>
      </p:sp>
      <p:sp>
        <p:nvSpPr>
          <p:cNvPr id="4" name="Content Placeholder 3">
            <a:extLst>
              <a:ext uri="{FF2B5EF4-FFF2-40B4-BE49-F238E27FC236}">
                <a16:creationId xmlns:a16="http://schemas.microsoft.com/office/drawing/2014/main" id="{62E6E27E-52C4-4042-9775-9A586DF7B93C}"/>
              </a:ext>
            </a:extLst>
          </p:cNvPr>
          <p:cNvSpPr>
            <a:spLocks noGrp="1"/>
          </p:cNvSpPr>
          <p:nvPr>
            <p:ph idx="1"/>
          </p:nvPr>
        </p:nvSpPr>
        <p:spPr/>
        <p:txBody>
          <a:bodyPr>
            <a:normAutofit fontScale="92500" lnSpcReduction="20000"/>
          </a:bodyPr>
          <a:lstStyle/>
          <a:p>
            <a:r>
              <a:rPr lang="en-US"/>
              <a:t>There are three built in variations of a </a:t>
            </a:r>
            <a:r>
              <a:rPr lang="en-US" b="1"/>
              <a:t>cross entropy loss</a:t>
            </a:r>
            <a:r>
              <a:rPr lang="en-US"/>
              <a:t>:</a:t>
            </a:r>
          </a:p>
          <a:p>
            <a:endParaRPr lang="en-US" sz="500"/>
          </a:p>
          <a:p>
            <a:pPr marL="514350" indent="-514350">
              <a:buFont typeface="+mj-lt"/>
              <a:buAutoNum type="arabicPeriod"/>
            </a:pPr>
            <a:r>
              <a:rPr lang="en-US">
                <a:latin typeface="Consolas" panose="020B0609020204030204" pitchFamily="49" charset="0"/>
              </a:rPr>
              <a:t> </a:t>
            </a:r>
            <a:r>
              <a:rPr lang="en-US" err="1">
                <a:solidFill>
                  <a:schemeClr val="accent1"/>
                </a:solidFill>
                <a:latin typeface="Consolas" panose="020B0609020204030204" pitchFamily="49" charset="0"/>
              </a:rPr>
              <a:t>binary_crossentropy</a:t>
            </a:r>
            <a:r>
              <a:rPr lang="en-US">
                <a:solidFill>
                  <a:schemeClr val="accent1"/>
                </a:solidFill>
                <a:latin typeface="Consolas" panose="020B0609020204030204" pitchFamily="49" charset="0"/>
              </a:rPr>
              <a:t> </a:t>
            </a:r>
          </a:p>
          <a:p>
            <a:pPr marL="514350" indent="-514350">
              <a:buFont typeface="+mj-lt"/>
              <a:buAutoNum type="arabicPeriod"/>
            </a:pPr>
            <a:endParaRPr lang="en-US" sz="500">
              <a:solidFill>
                <a:schemeClr val="accent1"/>
              </a:solidFill>
              <a:latin typeface="Consolas" panose="020B0609020204030204" pitchFamily="49" charset="0"/>
            </a:endParaRPr>
          </a:p>
          <a:p>
            <a:pPr marL="457200" lvl="1" indent="0">
              <a:buNone/>
            </a:pPr>
            <a:r>
              <a:rPr lang="en-US"/>
              <a:t>Logically binary cross entropy refers to the case where we've got binary encoding, so we won't be choosing this one </a:t>
            </a:r>
          </a:p>
          <a:p>
            <a:pPr marL="457200" lvl="1" indent="0">
              <a:buNone/>
            </a:pPr>
            <a:endParaRPr lang="en-US"/>
          </a:p>
          <a:p>
            <a:pPr marL="514350" indent="-514350">
              <a:buFont typeface="+mj-lt"/>
              <a:buAutoNum type="arabicPeriod"/>
            </a:pPr>
            <a:r>
              <a:rPr lang="en-US">
                <a:latin typeface="Consolas" panose="020B0609020204030204" pitchFamily="49" charset="0"/>
              </a:rPr>
              <a:t> </a:t>
            </a:r>
            <a:r>
              <a:rPr lang="en-US" err="1">
                <a:solidFill>
                  <a:schemeClr val="accent1"/>
                </a:solidFill>
                <a:latin typeface="Consolas" panose="020B0609020204030204" pitchFamily="49" charset="0"/>
              </a:rPr>
              <a:t>categorical_crossentropy</a:t>
            </a:r>
            <a:endParaRPr lang="en-US">
              <a:solidFill>
                <a:schemeClr val="accent1"/>
              </a:solidFill>
              <a:latin typeface="Consolas" panose="020B0609020204030204" pitchFamily="49" charset="0"/>
            </a:endParaRPr>
          </a:p>
          <a:p>
            <a:pPr marL="514350" indent="-514350">
              <a:buFont typeface="+mj-lt"/>
              <a:buAutoNum type="arabicPeriod"/>
            </a:pPr>
            <a:r>
              <a:rPr lang="en-US">
                <a:latin typeface="Consolas" panose="020B0609020204030204" pitchFamily="49" charset="0"/>
              </a:rPr>
              <a:t> </a:t>
            </a:r>
            <a:r>
              <a:rPr lang="en-US" err="1">
                <a:solidFill>
                  <a:schemeClr val="accent1"/>
                </a:solidFill>
                <a:latin typeface="Consolas" panose="020B0609020204030204" pitchFamily="49" charset="0"/>
              </a:rPr>
              <a:t>sparse_categorical_crossentropy</a:t>
            </a:r>
            <a:r>
              <a:rPr lang="en-US">
                <a:solidFill>
                  <a:schemeClr val="accent1"/>
                </a:solidFill>
                <a:latin typeface="Consolas" panose="020B0609020204030204" pitchFamily="49" charset="0"/>
              </a:rPr>
              <a:t> </a:t>
            </a:r>
          </a:p>
          <a:p>
            <a:pPr marL="514350" indent="-514350">
              <a:buFont typeface="+mj-lt"/>
              <a:buAutoNum type="arabicPeriod"/>
            </a:pPr>
            <a:endParaRPr lang="en-US" sz="500">
              <a:solidFill>
                <a:schemeClr val="accent1"/>
              </a:solidFill>
              <a:latin typeface="Consolas" panose="020B0609020204030204" pitchFamily="49" charset="0"/>
            </a:endParaRPr>
          </a:p>
          <a:p>
            <a:pPr marL="457200" lvl="1" indent="0">
              <a:buNone/>
            </a:pPr>
            <a:r>
              <a:rPr lang="en-US" err="1">
                <a:solidFill>
                  <a:schemeClr val="accent1"/>
                </a:solidFill>
                <a:latin typeface="Consolas" panose="020B0609020204030204" pitchFamily="49" charset="0"/>
              </a:rPr>
              <a:t>categorical_crossentropy</a:t>
            </a:r>
            <a:r>
              <a:rPr lang="en-US">
                <a:solidFill>
                  <a:schemeClr val="accent1"/>
                </a:solidFill>
                <a:latin typeface="Consolas" panose="020B0609020204030204" pitchFamily="49" charset="0"/>
              </a:rPr>
              <a:t> </a:t>
            </a:r>
            <a:r>
              <a:rPr lang="en-US"/>
              <a:t>and </a:t>
            </a:r>
            <a:r>
              <a:rPr lang="en-US" err="1">
                <a:solidFill>
                  <a:schemeClr val="accent1"/>
                </a:solidFill>
                <a:latin typeface="Consolas" panose="020B0609020204030204" pitchFamily="49" charset="0"/>
              </a:rPr>
              <a:t>sparse_categorical_crossentropy</a:t>
            </a:r>
            <a:r>
              <a:rPr lang="en-US">
                <a:solidFill>
                  <a:schemeClr val="accent1"/>
                </a:solidFill>
                <a:latin typeface="Consolas" panose="020B0609020204030204" pitchFamily="49" charset="0"/>
              </a:rPr>
              <a:t> </a:t>
            </a:r>
            <a:r>
              <a:rPr lang="en-US"/>
              <a:t>are equivalent with the difference that </a:t>
            </a:r>
            <a:r>
              <a:rPr lang="en-US" err="1">
                <a:solidFill>
                  <a:schemeClr val="accent1"/>
                </a:solidFill>
                <a:latin typeface="Consolas" panose="020B0609020204030204" pitchFamily="49" charset="0"/>
              </a:rPr>
              <a:t>sparse_categorical_crossentropy</a:t>
            </a:r>
            <a:r>
              <a:rPr lang="en-US">
                <a:solidFill>
                  <a:schemeClr val="accent1"/>
                </a:solidFill>
                <a:latin typeface="Consolas" panose="020B0609020204030204" pitchFamily="49" charset="0"/>
              </a:rPr>
              <a:t> </a:t>
            </a:r>
            <a:r>
              <a:rPr lang="en-US" b="1">
                <a:solidFill>
                  <a:schemeClr val="accent2"/>
                </a:solidFill>
              </a:rPr>
              <a:t>applies one-hot encoding to the data </a:t>
            </a:r>
          </a:p>
          <a:p>
            <a:pPr marL="457200" lvl="1" indent="0">
              <a:buNone/>
            </a:pPr>
            <a:endParaRPr lang="en-US" b="1">
              <a:solidFill>
                <a:schemeClr val="accent2"/>
              </a:solidFill>
            </a:endParaRPr>
          </a:p>
          <a:p>
            <a:pPr lvl="1"/>
            <a:r>
              <a:rPr lang="en-US"/>
              <a:t>Is our data one hot encoded? Well, no… but it will! So, we choose this one</a:t>
            </a:r>
          </a:p>
          <a:p>
            <a:pPr>
              <a:buFont typeface="Wingdings" panose="05000000000000000000" pitchFamily="2" charset="2"/>
              <a:buChar char="§"/>
            </a:pPr>
            <a:endParaRPr lang="en-US"/>
          </a:p>
          <a:p>
            <a:pPr>
              <a:buFont typeface="Wingdings" panose="05000000000000000000" pitchFamily="2" charset="2"/>
              <a:buChar char="§"/>
            </a:pPr>
            <a:endParaRPr lang="en-US"/>
          </a:p>
          <a:p>
            <a:endParaRPr lang="en-GB"/>
          </a:p>
        </p:txBody>
      </p:sp>
    </p:spTree>
    <p:extLst>
      <p:ext uri="{BB962C8B-B14F-4D97-AF65-F5344CB8AC3E}">
        <p14:creationId xmlns:p14="http://schemas.microsoft.com/office/powerpoint/2010/main" val="377659248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Optimization Algorithm</a:t>
            </a:r>
            <a:endParaRPr lang="en-GB"/>
          </a:p>
        </p:txBody>
      </p:sp>
      <p:sp>
        <p:nvSpPr>
          <p:cNvPr id="4" name="Content Placeholder 3">
            <a:extLst>
              <a:ext uri="{FF2B5EF4-FFF2-40B4-BE49-F238E27FC236}">
                <a16:creationId xmlns:a16="http://schemas.microsoft.com/office/drawing/2014/main" id="{62E6E27E-52C4-4042-9775-9A586DF7B93C}"/>
              </a:ext>
            </a:extLst>
          </p:cNvPr>
          <p:cNvSpPr>
            <a:spLocks noGrp="1"/>
          </p:cNvSpPr>
          <p:nvPr>
            <p:ph idx="1"/>
          </p:nvPr>
        </p:nvSpPr>
        <p:spPr/>
        <p:txBody>
          <a:bodyPr/>
          <a:lstStyle/>
          <a:p>
            <a:pPr marL="0" indent="0">
              <a:buNone/>
            </a:pPr>
            <a:r>
              <a:rPr lang="en-US"/>
              <a:t>We define:</a:t>
            </a:r>
          </a:p>
          <a:p>
            <a:pPr>
              <a:buFont typeface="Wingdings" panose="05000000000000000000" pitchFamily="2" charset="2"/>
              <a:buChar char="§"/>
            </a:pPr>
            <a:r>
              <a:rPr lang="en-US"/>
              <a:t>The optimizer - </a:t>
            </a:r>
            <a:r>
              <a:rPr lang="en-US" b="1"/>
              <a:t>Adam</a:t>
            </a:r>
            <a:r>
              <a:rPr lang="en-US"/>
              <a:t>, because we know is the best choice</a:t>
            </a:r>
          </a:p>
          <a:p>
            <a:pPr>
              <a:buFont typeface="Wingdings" panose="05000000000000000000" pitchFamily="2" charset="2"/>
              <a:buChar char="§"/>
            </a:pPr>
            <a:r>
              <a:rPr lang="en-US"/>
              <a:t>The loss function - </a:t>
            </a:r>
            <a:r>
              <a:rPr lang="en-US" err="1">
                <a:solidFill>
                  <a:schemeClr val="accent1"/>
                </a:solidFill>
                <a:latin typeface="Consolas" panose="020B0609020204030204" pitchFamily="49" charset="0"/>
              </a:rPr>
              <a:t>sparse_categorical_crossentropy</a:t>
            </a:r>
            <a:endParaRPr lang="en-US">
              <a:solidFill>
                <a:schemeClr val="accent1"/>
              </a:solidFill>
              <a:latin typeface="Consolas" panose="020B0609020204030204" pitchFamily="49" charset="0"/>
            </a:endParaRPr>
          </a:p>
          <a:p>
            <a:pPr>
              <a:buFont typeface="Wingdings" panose="05000000000000000000" pitchFamily="2" charset="2"/>
              <a:buChar char="§"/>
            </a:pPr>
            <a:r>
              <a:rPr lang="en-US"/>
              <a:t>The metrics - </a:t>
            </a:r>
            <a:r>
              <a:rPr lang="en-US" b="1">
                <a:solidFill>
                  <a:srgbClr val="7030A0"/>
                </a:solidFill>
              </a:rPr>
              <a:t>Accuracy</a:t>
            </a:r>
            <a:endParaRPr lang="en-GB" b="1">
              <a:solidFill>
                <a:srgbClr val="7030A0"/>
              </a:solidFill>
            </a:endParaRPr>
          </a:p>
          <a:p>
            <a:pPr marL="0" indent="0">
              <a:buNone/>
            </a:pPr>
            <a:r>
              <a:rPr lang="en-US">
                <a:solidFill>
                  <a:schemeClr val="accent1"/>
                </a:solidFill>
                <a:latin typeface="Consolas" panose="020B0609020204030204" pitchFamily="49" charset="0"/>
              </a:rPr>
              <a:t> </a:t>
            </a:r>
          </a:p>
        </p:txBody>
      </p:sp>
      <p:pic>
        <p:nvPicPr>
          <p:cNvPr id="6" name="Picture 5">
            <a:extLst>
              <a:ext uri="{FF2B5EF4-FFF2-40B4-BE49-F238E27FC236}">
                <a16:creationId xmlns:a16="http://schemas.microsoft.com/office/drawing/2014/main" id="{6DA223BC-B772-43B9-A22B-DBC93BC3C98D}"/>
              </a:ext>
            </a:extLst>
          </p:cNvPr>
          <p:cNvPicPr>
            <a:picLocks noChangeAspect="1"/>
          </p:cNvPicPr>
          <p:nvPr/>
        </p:nvPicPr>
        <p:blipFill>
          <a:blip r:embed="rId3"/>
          <a:stretch>
            <a:fillRect/>
          </a:stretch>
        </p:blipFill>
        <p:spPr>
          <a:xfrm>
            <a:off x="267977" y="4816556"/>
            <a:ext cx="11410950" cy="561975"/>
          </a:xfrm>
          <a:prstGeom prst="rect">
            <a:avLst/>
          </a:prstGeom>
        </p:spPr>
      </p:pic>
    </p:spTree>
    <p:extLst>
      <p:ext uri="{BB962C8B-B14F-4D97-AF65-F5344CB8AC3E}">
        <p14:creationId xmlns:p14="http://schemas.microsoft.com/office/powerpoint/2010/main" val="96140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B2A388-B3AC-46A6-A76F-ECA0332C319E}"/>
              </a:ext>
            </a:extLst>
          </p:cNvPr>
          <p:cNvPicPr>
            <a:picLocks noChangeAspect="1"/>
          </p:cNvPicPr>
          <p:nvPr/>
        </p:nvPicPr>
        <p:blipFill>
          <a:blip r:embed="rId2"/>
          <a:stretch>
            <a:fillRect/>
          </a:stretch>
        </p:blipFill>
        <p:spPr>
          <a:xfrm>
            <a:off x="114300" y="3082925"/>
            <a:ext cx="11963400" cy="3619500"/>
          </a:xfrm>
          <a:prstGeom prst="rect">
            <a:avLst/>
          </a:prstGeom>
        </p:spPr>
      </p:pic>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Training</a:t>
            </a:r>
            <a:endParaRPr lang="en-GB"/>
          </a:p>
        </p:txBody>
      </p:sp>
      <p:sp>
        <p:nvSpPr>
          <p:cNvPr id="4" name="Content Placeholder 3">
            <a:extLst>
              <a:ext uri="{FF2B5EF4-FFF2-40B4-BE49-F238E27FC236}">
                <a16:creationId xmlns:a16="http://schemas.microsoft.com/office/drawing/2014/main" id="{62E6E27E-52C4-4042-9775-9A586DF7B93C}"/>
              </a:ext>
            </a:extLst>
          </p:cNvPr>
          <p:cNvSpPr>
            <a:spLocks noGrp="1"/>
          </p:cNvSpPr>
          <p:nvPr>
            <p:ph idx="1"/>
          </p:nvPr>
        </p:nvSpPr>
        <p:spPr/>
        <p:txBody>
          <a:bodyPr>
            <a:normAutofit/>
          </a:bodyPr>
          <a:lstStyle/>
          <a:p>
            <a:r>
              <a:rPr lang="en-US"/>
              <a:t>We fit the model, specifying the </a:t>
            </a:r>
            <a:r>
              <a:rPr lang="en-US">
                <a:solidFill>
                  <a:srgbClr val="7030A0"/>
                </a:solidFill>
              </a:rPr>
              <a:t>training data</a:t>
            </a:r>
            <a:r>
              <a:rPr lang="en-US"/>
              <a:t>, the </a:t>
            </a:r>
            <a:r>
              <a:rPr lang="en-US">
                <a:solidFill>
                  <a:schemeClr val="accent2"/>
                </a:solidFill>
              </a:rPr>
              <a:t>total number of epochs</a:t>
            </a:r>
            <a:r>
              <a:rPr lang="en-US"/>
              <a:t> and the </a:t>
            </a:r>
            <a:r>
              <a:rPr lang="en-US">
                <a:solidFill>
                  <a:schemeClr val="accent6"/>
                </a:solidFill>
              </a:rPr>
              <a:t>validation data </a:t>
            </a:r>
            <a:r>
              <a:rPr lang="en-US"/>
              <a:t>that we just created ourselves in the format: (</a:t>
            </a:r>
            <a:r>
              <a:rPr lang="en-US" err="1"/>
              <a:t>inputs,targets</a:t>
            </a:r>
            <a:r>
              <a:rPr lang="en-US"/>
              <a:t>)</a:t>
            </a:r>
          </a:p>
          <a:p>
            <a:pPr>
              <a:buFont typeface="Wingdings" panose="05000000000000000000" pitchFamily="2" charset="2"/>
              <a:buChar char="§"/>
            </a:pPr>
            <a:endParaRPr lang="en-US"/>
          </a:p>
          <a:p>
            <a:endParaRPr lang="en-GB"/>
          </a:p>
        </p:txBody>
      </p:sp>
      <p:sp>
        <p:nvSpPr>
          <p:cNvPr id="5" name="Rectangle 4">
            <a:extLst>
              <a:ext uri="{FF2B5EF4-FFF2-40B4-BE49-F238E27FC236}">
                <a16:creationId xmlns:a16="http://schemas.microsoft.com/office/drawing/2014/main" id="{FE2B26B1-62F4-4343-9312-890DBC471E27}"/>
              </a:ext>
            </a:extLst>
          </p:cNvPr>
          <p:cNvSpPr/>
          <p:nvPr/>
        </p:nvSpPr>
        <p:spPr>
          <a:xfrm>
            <a:off x="0" y="4147794"/>
            <a:ext cx="12192000" cy="2614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1449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2E6E27E-52C4-4042-9775-9A586DF7B93C}"/>
              </a:ext>
            </a:extLst>
          </p:cNvPr>
          <p:cNvSpPr>
            <a:spLocks noGrp="1"/>
          </p:cNvSpPr>
          <p:nvPr>
            <p:ph idx="1"/>
          </p:nvPr>
        </p:nvSpPr>
        <p:spPr>
          <a:xfrm>
            <a:off x="838200" y="254524"/>
            <a:ext cx="10515600" cy="6603476"/>
          </a:xfrm>
        </p:spPr>
        <p:txBody>
          <a:bodyPr>
            <a:normAutofit fontScale="92500" lnSpcReduction="20000"/>
          </a:bodyPr>
          <a:lstStyle/>
          <a:p>
            <a:pPr marL="0" indent="0">
              <a:buNone/>
            </a:pPr>
            <a:r>
              <a:rPr lang="en-US"/>
              <a:t>Let’s recap what is going to happen:</a:t>
            </a:r>
          </a:p>
          <a:p>
            <a:pPr marL="0" indent="0">
              <a:buNone/>
            </a:pPr>
            <a:endParaRPr lang="en-US" sz="800"/>
          </a:p>
          <a:p>
            <a:pPr marL="514350" indent="-514350">
              <a:buFont typeface="+mj-lt"/>
              <a:buAutoNum type="arabicPeriod"/>
            </a:pPr>
            <a:r>
              <a:rPr lang="en-US"/>
              <a:t>The training loss will be set to zero</a:t>
            </a:r>
          </a:p>
          <a:p>
            <a:pPr marL="514350" indent="-514350">
              <a:buFont typeface="+mj-lt"/>
              <a:buAutoNum type="arabicPeriod"/>
            </a:pPr>
            <a:endParaRPr lang="en-US" sz="700"/>
          </a:p>
          <a:p>
            <a:pPr marL="514350" indent="-514350">
              <a:buFont typeface="+mj-lt"/>
              <a:buAutoNum type="arabicPeriod"/>
            </a:pPr>
            <a:r>
              <a:rPr lang="en-US"/>
              <a:t>The algorithm will iterate over a preset number of batches, all extracted from the training set</a:t>
            </a:r>
          </a:p>
          <a:p>
            <a:pPr marL="457200" lvl="1" indent="0">
              <a:buNone/>
            </a:pPr>
            <a:r>
              <a:rPr lang="en-US"/>
              <a:t>Essentially the whole training set will be utilized but in batches</a:t>
            </a:r>
          </a:p>
          <a:p>
            <a:pPr marL="457200" lvl="1" indent="0">
              <a:buNone/>
            </a:pPr>
            <a:endParaRPr lang="en-US" sz="700"/>
          </a:p>
          <a:p>
            <a:pPr marL="514350" indent="-514350">
              <a:buFont typeface="+mj-lt"/>
              <a:buAutoNum type="arabicPeriod"/>
            </a:pPr>
            <a:r>
              <a:rPr lang="en-US"/>
              <a:t>Therefore, the weights and biases will be updated, as many times as there are batches, at the end of each epoch</a:t>
            </a:r>
          </a:p>
          <a:p>
            <a:pPr marL="514350" indent="-514350">
              <a:buFont typeface="+mj-lt"/>
              <a:buAutoNum type="arabicPeriod"/>
            </a:pPr>
            <a:endParaRPr lang="en-US" sz="700"/>
          </a:p>
          <a:p>
            <a:pPr marL="514350" indent="-514350">
              <a:buFont typeface="+mj-lt"/>
              <a:buAutoNum type="arabicPeriod"/>
            </a:pPr>
            <a:r>
              <a:rPr lang="en-US"/>
              <a:t>We'll get a value for the loss function indicating how the training is going</a:t>
            </a:r>
          </a:p>
          <a:p>
            <a:pPr marL="514350" indent="-514350">
              <a:buFont typeface="+mj-lt"/>
              <a:buAutoNum type="arabicPeriod"/>
            </a:pPr>
            <a:endParaRPr lang="en-US" sz="700"/>
          </a:p>
          <a:p>
            <a:pPr marL="514350" indent="-514350">
              <a:buFont typeface="+mj-lt"/>
              <a:buAutoNum type="arabicPeriod"/>
            </a:pPr>
            <a:r>
              <a:rPr lang="en-US"/>
              <a:t>Moreover, we'll also see a training accuracy thanks to the last argument we added (</a:t>
            </a:r>
            <a:r>
              <a:rPr lang="en-US">
                <a:solidFill>
                  <a:schemeClr val="accent1"/>
                </a:solidFill>
                <a:latin typeface="Consolas" panose="020B0609020204030204" pitchFamily="49" charset="0"/>
              </a:rPr>
              <a:t>verbose=2</a:t>
            </a:r>
            <a:r>
              <a:rPr lang="en-US"/>
              <a:t>)</a:t>
            </a:r>
          </a:p>
          <a:p>
            <a:pPr marL="514350" indent="-514350">
              <a:buFont typeface="+mj-lt"/>
              <a:buAutoNum type="arabicPeriod"/>
            </a:pPr>
            <a:endParaRPr lang="en-US" sz="700"/>
          </a:p>
          <a:p>
            <a:pPr marL="514350" indent="-514350">
              <a:buFont typeface="+mj-lt"/>
              <a:buAutoNum type="arabicPeriod"/>
            </a:pPr>
            <a:r>
              <a:rPr lang="en-US"/>
              <a:t>Then, at the end of the epoch, the algorithm will forward propagate the whole validation data set in a single batch through the optimized model and calculate </a:t>
            </a:r>
            <a:r>
              <a:rPr lang="en-US">
                <a:solidFill>
                  <a:schemeClr val="accent2"/>
                </a:solidFill>
              </a:rPr>
              <a:t>the validation accuracy</a:t>
            </a:r>
          </a:p>
          <a:p>
            <a:endParaRPr lang="en-US"/>
          </a:p>
          <a:p>
            <a:pPr lvl="1"/>
            <a:r>
              <a:rPr lang="en-US"/>
              <a:t>When we reach the maximum number of epochs the training will be over</a:t>
            </a:r>
          </a:p>
          <a:p>
            <a:endParaRPr lang="en-GB"/>
          </a:p>
        </p:txBody>
      </p:sp>
    </p:spTree>
    <p:extLst>
      <p:ext uri="{BB962C8B-B14F-4D97-AF65-F5344CB8AC3E}">
        <p14:creationId xmlns:p14="http://schemas.microsoft.com/office/powerpoint/2010/main" val="3402934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animEffect transition="in" filter="fade">
                                      <p:cBhvr>
                                        <p:cTn id="20" dur="500"/>
                                        <p:tgtEl>
                                          <p:spTgt spid="4">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animEffect transition="in" filter="fade">
                                      <p:cBhvr>
                                        <p:cTn id="25" dur="500"/>
                                        <p:tgtEl>
                                          <p:spTgt spid="4">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11" end="11"/>
                                            </p:txEl>
                                          </p:spTgt>
                                        </p:tgtEl>
                                        <p:attrNameLst>
                                          <p:attrName>style.visibility</p:attrName>
                                        </p:attrNameLst>
                                      </p:cBhvr>
                                      <p:to>
                                        <p:strVal val="visible"/>
                                      </p:to>
                                    </p:set>
                                    <p:animEffect transition="in" filter="fade">
                                      <p:cBhvr>
                                        <p:cTn id="30" dur="500"/>
                                        <p:tgtEl>
                                          <p:spTgt spid="4">
                                            <p:txEl>
                                              <p:pRg st="11" end="1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animEffect transition="in" filter="fade">
                                      <p:cBhvr>
                                        <p:cTn id="35" dur="500"/>
                                        <p:tgtEl>
                                          <p:spTgt spid="4">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15" end="15"/>
                                            </p:txEl>
                                          </p:spTgt>
                                        </p:tgtEl>
                                        <p:attrNameLst>
                                          <p:attrName>style.visibility</p:attrName>
                                        </p:attrNameLst>
                                      </p:cBhvr>
                                      <p:to>
                                        <p:strVal val="visible"/>
                                      </p:to>
                                    </p:set>
                                    <p:animEffect transition="in" filter="fade">
                                      <p:cBhvr>
                                        <p:cTn id="38"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Training</a:t>
            </a:r>
            <a:endParaRPr lang="en-GB"/>
          </a:p>
        </p:txBody>
      </p:sp>
      <p:sp>
        <p:nvSpPr>
          <p:cNvPr id="4" name="Content Placeholder 3">
            <a:extLst>
              <a:ext uri="{FF2B5EF4-FFF2-40B4-BE49-F238E27FC236}">
                <a16:creationId xmlns:a16="http://schemas.microsoft.com/office/drawing/2014/main" id="{62E6E27E-52C4-4042-9775-9A586DF7B93C}"/>
              </a:ext>
            </a:extLst>
          </p:cNvPr>
          <p:cNvSpPr>
            <a:spLocks noGrp="1"/>
          </p:cNvSpPr>
          <p:nvPr>
            <p:ph idx="1"/>
          </p:nvPr>
        </p:nvSpPr>
        <p:spPr/>
        <p:txBody>
          <a:bodyPr>
            <a:normAutofit/>
          </a:bodyPr>
          <a:lstStyle/>
          <a:p>
            <a:r>
              <a:rPr lang="en-US"/>
              <a:t>We fit the model, specifying the </a:t>
            </a:r>
            <a:r>
              <a:rPr lang="en-US">
                <a:solidFill>
                  <a:srgbClr val="7030A0"/>
                </a:solidFill>
              </a:rPr>
              <a:t>training data</a:t>
            </a:r>
            <a:r>
              <a:rPr lang="en-US"/>
              <a:t>, the </a:t>
            </a:r>
            <a:r>
              <a:rPr lang="en-US">
                <a:solidFill>
                  <a:schemeClr val="accent2"/>
                </a:solidFill>
              </a:rPr>
              <a:t>total number of epochs</a:t>
            </a:r>
            <a:r>
              <a:rPr lang="en-US"/>
              <a:t> and the </a:t>
            </a:r>
            <a:r>
              <a:rPr lang="en-US">
                <a:solidFill>
                  <a:schemeClr val="accent6"/>
                </a:solidFill>
              </a:rPr>
              <a:t>validation data </a:t>
            </a:r>
            <a:r>
              <a:rPr lang="en-US"/>
              <a:t>that we just created ourselves in the format: (</a:t>
            </a:r>
            <a:r>
              <a:rPr lang="en-US" err="1"/>
              <a:t>inputs,targets</a:t>
            </a:r>
            <a:r>
              <a:rPr lang="en-US"/>
              <a:t>). Plus, the </a:t>
            </a:r>
            <a:r>
              <a:rPr lang="en-US">
                <a:solidFill>
                  <a:srgbClr val="FF0000"/>
                </a:solidFill>
              </a:rPr>
              <a:t>validation steps </a:t>
            </a:r>
            <a:r>
              <a:rPr lang="en-US"/>
              <a:t>to do.</a:t>
            </a:r>
          </a:p>
          <a:p>
            <a:pPr>
              <a:buFont typeface="Wingdings" panose="05000000000000000000" pitchFamily="2" charset="2"/>
              <a:buChar char="§"/>
            </a:pPr>
            <a:endParaRPr lang="en-US"/>
          </a:p>
          <a:p>
            <a:endParaRPr lang="en-GB"/>
          </a:p>
        </p:txBody>
      </p:sp>
      <p:pic>
        <p:nvPicPr>
          <p:cNvPr id="5" name="Picture 4">
            <a:extLst>
              <a:ext uri="{FF2B5EF4-FFF2-40B4-BE49-F238E27FC236}">
                <a16:creationId xmlns:a16="http://schemas.microsoft.com/office/drawing/2014/main" id="{741738D8-7E2D-4100-8994-DD5FABE60AF7}"/>
              </a:ext>
            </a:extLst>
          </p:cNvPr>
          <p:cNvPicPr>
            <a:picLocks noChangeAspect="1"/>
          </p:cNvPicPr>
          <p:nvPr/>
        </p:nvPicPr>
        <p:blipFill>
          <a:blip r:embed="rId2"/>
          <a:stretch>
            <a:fillRect/>
          </a:stretch>
        </p:blipFill>
        <p:spPr>
          <a:xfrm>
            <a:off x="114300" y="3082925"/>
            <a:ext cx="11963400" cy="3619500"/>
          </a:xfrm>
          <a:prstGeom prst="rect">
            <a:avLst/>
          </a:prstGeom>
        </p:spPr>
      </p:pic>
    </p:spTree>
    <p:extLst>
      <p:ext uri="{BB962C8B-B14F-4D97-AF65-F5344CB8AC3E}">
        <p14:creationId xmlns:p14="http://schemas.microsoft.com/office/powerpoint/2010/main" val="1932274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The Linear Model</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5"/>
                <a:ext cx="10757170" cy="4351338"/>
              </a:xfrm>
            </p:spPr>
            <p:txBody>
              <a:bodyPr>
                <a:normAutofit/>
              </a:bodyPr>
              <a:lstStyle/>
              <a:p>
                <a:pPr marL="0" indent="0">
                  <a:buNone/>
                </a:pPr>
                <a:endParaRPr lang="en-GB"/>
              </a:p>
              <a:p>
                <a:pPr marL="0" indent="0">
                  <a:buNone/>
                </a:pPr>
                <a:endParaRPr lang="en-GB" sz="600"/>
              </a:p>
              <a:p>
                <a:pPr marL="0" indent="0">
                  <a:buNone/>
                </a:pPr>
                <a14:m>
                  <m:oMathPara xmlns:m="http://schemas.openxmlformats.org/officeDocument/2006/math">
                    <m:oMathParaPr>
                      <m:jc m:val="centerGroup"/>
                    </m:oMathParaPr>
                    <m:oMath xmlns:m="http://schemas.openxmlformats.org/officeDocument/2006/math">
                      <m:r>
                        <a:rPr lang="en-US" sz="3500" b="0" i="1" smtClean="0">
                          <a:latin typeface="Cambria Math" panose="02040503050406030204" pitchFamily="18" charset="0"/>
                        </a:rPr>
                        <m:t>𝑓</m:t>
                      </m:r>
                      <m:d>
                        <m:dPr>
                          <m:ctrlPr>
                            <a:rPr lang="en-US" sz="3500" b="0" i="1" smtClean="0">
                              <a:latin typeface="Cambria Math" panose="02040503050406030204" pitchFamily="18" charset="0"/>
                            </a:rPr>
                          </m:ctrlPr>
                        </m:dPr>
                        <m:e>
                          <m:r>
                            <a:rPr lang="en-US" sz="3500" b="0" i="1" smtClean="0">
                              <a:latin typeface="Cambria Math" panose="02040503050406030204" pitchFamily="18" charset="0"/>
                            </a:rPr>
                            <m:t>𝑥</m:t>
                          </m:r>
                        </m:e>
                      </m:d>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𝑤</m:t>
                          </m:r>
                        </m:e>
                        <m:sub>
                          <m:r>
                            <a:rPr lang="en-US" sz="3500" b="0" i="1" smtClean="0">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latin typeface="Cambria Math" panose="02040503050406030204" pitchFamily="18" charset="0"/>
                            </a:rPr>
                            <m:t>2</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𝑤</m:t>
                          </m:r>
                        </m:e>
                        <m:sub>
                          <m:r>
                            <a:rPr lang="en-US" sz="3500" b="0" i="1" smtClean="0">
                              <a:latin typeface="Cambria Math" panose="02040503050406030204" pitchFamily="18" charset="0"/>
                            </a:rPr>
                            <m:t>2</m:t>
                          </m:r>
                        </m:sub>
                      </m:sSub>
                      <m:r>
                        <a:rPr lang="en-US" sz="3500" b="0" i="1" smtClean="0">
                          <a:latin typeface="Cambria Math" panose="02040503050406030204" pitchFamily="18" charset="0"/>
                        </a:rPr>
                        <m:t>+</m:t>
                      </m:r>
                      <m:r>
                        <a:rPr lang="en-US" sz="3500" b="0" i="1" smtClean="0">
                          <a:latin typeface="Cambria Math" panose="02040503050406030204" pitchFamily="18" charset="0"/>
                        </a:rPr>
                        <m:t>𝑏</m:t>
                      </m:r>
                    </m:oMath>
                  </m:oMathPara>
                </a14:m>
                <a:endParaRPr lang="en-GB" sz="3500"/>
              </a:p>
              <a:p>
                <a:pPr marL="0" indent="0">
                  <a:buNone/>
                </a:pPr>
                <a:endParaRPr lang="en-GB" sz="3500"/>
              </a:p>
              <a:p>
                <a:r>
                  <a:rPr lang="en-GB"/>
                  <a:t>In a realistic scenario, </a:t>
                </a: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𝑤</m:t>
                        </m:r>
                      </m:e>
                      <m:sub>
                        <m:r>
                          <a:rPr lang="en-US" b="0" i="1" smtClean="0">
                            <a:solidFill>
                              <a:srgbClr val="7030A0"/>
                            </a:solidFill>
                            <a:latin typeface="Cambria Math" panose="02040503050406030204" pitchFamily="18" charset="0"/>
                          </a:rPr>
                          <m:t>2</m:t>
                        </m:r>
                      </m:sub>
                    </m:sSub>
                  </m:oMath>
                </a14:m>
                <a:r>
                  <a:rPr lang="en-GB">
                    <a:solidFill>
                      <a:srgbClr val="7030A0"/>
                    </a:solidFill>
                  </a:rPr>
                  <a:t> would be a negative weight</a:t>
                </a:r>
                <a:endParaRPr lang="en-GB"/>
              </a:p>
              <a:p>
                <a:endParaRPr lang="en-GB" sz="500"/>
              </a:p>
              <a:p>
                <a:pPr marL="457200" lvl="1" indent="0">
                  <a:buNone/>
                </a:pPr>
                <a:r>
                  <a:rPr lang="en-GB"/>
                  <a:t>In fact, we expect </a:t>
                </a:r>
                <a:r>
                  <a:rPr lang="en-GB">
                    <a:solidFill>
                      <a:schemeClr val="accent2"/>
                    </a:solidFill>
                  </a:rPr>
                  <a:t>the distance to SJSU </a:t>
                </a:r>
                <a:r>
                  <a:rPr lang="en-GB"/>
                  <a:t>to have a negative impact when we raise it</a:t>
                </a:r>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xfrm>
                <a:off x="838200" y="1825625"/>
                <a:ext cx="10757170" cy="4351338"/>
              </a:xfrm>
              <a:blipFill>
                <a:blip r:embed="rId3"/>
                <a:stretch>
                  <a:fillRect l="-1020" r="-227"/>
                </a:stretch>
              </a:blipFill>
            </p:spPr>
            <p:txBody>
              <a:bodyPr/>
              <a:lstStyle/>
              <a:p>
                <a:r>
                  <a:rPr lang="en-US">
                    <a:noFill/>
                  </a:rPr>
                  <a:t> </a:t>
                </a:r>
              </a:p>
            </p:txBody>
          </p:sp>
        </mc:Fallback>
      </mc:AlternateContent>
    </p:spTree>
    <p:extLst>
      <p:ext uri="{BB962C8B-B14F-4D97-AF65-F5344CB8AC3E}">
        <p14:creationId xmlns:p14="http://schemas.microsoft.com/office/powerpoint/2010/main" val="4133347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F33C5FF-CFAA-4F6A-BA93-9EA336897C00}"/>
              </a:ext>
            </a:extLst>
          </p:cNvPr>
          <p:cNvPicPr>
            <a:picLocks noChangeAspect="1"/>
          </p:cNvPicPr>
          <p:nvPr/>
        </p:nvPicPr>
        <p:blipFill>
          <a:blip r:embed="rId2"/>
          <a:stretch>
            <a:fillRect/>
          </a:stretch>
        </p:blipFill>
        <p:spPr>
          <a:xfrm>
            <a:off x="114300" y="406400"/>
            <a:ext cx="11963400" cy="3619500"/>
          </a:xfrm>
          <a:prstGeom prst="rect">
            <a:avLst/>
          </a:prstGeom>
        </p:spPr>
      </p:pic>
      <p:sp>
        <p:nvSpPr>
          <p:cNvPr id="7" name="TextBox 6">
            <a:extLst>
              <a:ext uri="{FF2B5EF4-FFF2-40B4-BE49-F238E27FC236}">
                <a16:creationId xmlns:a16="http://schemas.microsoft.com/office/drawing/2014/main" id="{8C60D340-8CF9-4BD7-831A-0914D4A8E756}"/>
              </a:ext>
            </a:extLst>
          </p:cNvPr>
          <p:cNvSpPr txBox="1"/>
          <p:nvPr/>
        </p:nvSpPr>
        <p:spPr>
          <a:xfrm>
            <a:off x="123825" y="4876800"/>
            <a:ext cx="120967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Number of batches</a:t>
            </a:r>
            <a:endParaRPr lang="en-GB"/>
          </a:p>
        </p:txBody>
      </p:sp>
      <p:sp>
        <p:nvSpPr>
          <p:cNvPr id="8" name="TextBox 7">
            <a:extLst>
              <a:ext uri="{FF2B5EF4-FFF2-40B4-BE49-F238E27FC236}">
                <a16:creationId xmlns:a16="http://schemas.microsoft.com/office/drawing/2014/main" id="{DB7C754B-CD5B-4B63-A80D-94CB1020113B}"/>
              </a:ext>
            </a:extLst>
          </p:cNvPr>
          <p:cNvSpPr txBox="1"/>
          <p:nvPr/>
        </p:nvSpPr>
        <p:spPr>
          <a:xfrm>
            <a:off x="1219200" y="5696011"/>
            <a:ext cx="170497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Time required by the epoch to conclude</a:t>
            </a:r>
            <a:endParaRPr lang="en-GB"/>
          </a:p>
        </p:txBody>
      </p:sp>
      <p:sp>
        <p:nvSpPr>
          <p:cNvPr id="9" name="TextBox 8">
            <a:extLst>
              <a:ext uri="{FF2B5EF4-FFF2-40B4-BE49-F238E27FC236}">
                <a16:creationId xmlns:a16="http://schemas.microsoft.com/office/drawing/2014/main" id="{FAA4B9DB-4927-4E1E-92B4-5B3DF7EB4B15}"/>
              </a:ext>
            </a:extLst>
          </p:cNvPr>
          <p:cNvSpPr txBox="1"/>
          <p:nvPr/>
        </p:nvSpPr>
        <p:spPr>
          <a:xfrm>
            <a:off x="3805236" y="4931032"/>
            <a:ext cx="386715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The training loss</a:t>
            </a:r>
          </a:p>
          <a:p>
            <a:r>
              <a:rPr lang="en-US"/>
              <a:t>It doesn’t change very much, because we already updated 540  weights and biases in the first epoch only</a:t>
            </a:r>
            <a:endParaRPr lang="en-GB"/>
          </a:p>
        </p:txBody>
      </p:sp>
      <p:cxnSp>
        <p:nvCxnSpPr>
          <p:cNvPr id="11" name="Straight Arrow Connector 10">
            <a:extLst>
              <a:ext uri="{FF2B5EF4-FFF2-40B4-BE49-F238E27FC236}">
                <a16:creationId xmlns:a16="http://schemas.microsoft.com/office/drawing/2014/main" id="{6E1FF7C5-8ECA-46D2-B094-1894436E3C88}"/>
              </a:ext>
            </a:extLst>
          </p:cNvPr>
          <p:cNvCxnSpPr>
            <a:cxnSpLocks/>
            <a:stCxn id="7" idx="0"/>
          </p:cNvCxnSpPr>
          <p:nvPr/>
        </p:nvCxnSpPr>
        <p:spPr>
          <a:xfrm flipV="1">
            <a:off x="728663" y="4025900"/>
            <a:ext cx="0" cy="850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763F016-A62A-4E41-9843-9302C474EAA7}"/>
              </a:ext>
            </a:extLst>
          </p:cNvPr>
          <p:cNvCxnSpPr>
            <a:cxnSpLocks/>
            <a:stCxn id="8" idx="0"/>
          </p:cNvCxnSpPr>
          <p:nvPr/>
        </p:nvCxnSpPr>
        <p:spPr>
          <a:xfrm flipH="1" flipV="1">
            <a:off x="1609725" y="4025900"/>
            <a:ext cx="461963" cy="1670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93E7869-B165-41EA-A689-AEB54278B5DB}"/>
              </a:ext>
            </a:extLst>
          </p:cNvPr>
          <p:cNvCxnSpPr>
            <a:cxnSpLocks/>
            <a:stCxn id="9" idx="1"/>
          </p:cNvCxnSpPr>
          <p:nvPr/>
        </p:nvCxnSpPr>
        <p:spPr>
          <a:xfrm flipH="1" flipV="1">
            <a:off x="3200400" y="4025900"/>
            <a:ext cx="604836" cy="1505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6886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60D340-8CF9-4BD7-831A-0914D4A8E756}"/>
              </a:ext>
            </a:extLst>
          </p:cNvPr>
          <p:cNvSpPr txBox="1"/>
          <p:nvPr/>
        </p:nvSpPr>
        <p:spPr>
          <a:xfrm>
            <a:off x="7610476" y="5439520"/>
            <a:ext cx="275272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Loss and accuracy for the validation dataset</a:t>
            </a:r>
            <a:endParaRPr lang="en-GB"/>
          </a:p>
        </p:txBody>
      </p:sp>
      <p:sp>
        <p:nvSpPr>
          <p:cNvPr id="9" name="TextBox 8">
            <a:extLst>
              <a:ext uri="{FF2B5EF4-FFF2-40B4-BE49-F238E27FC236}">
                <a16:creationId xmlns:a16="http://schemas.microsoft.com/office/drawing/2014/main" id="{FAA4B9DB-4927-4E1E-92B4-5B3DF7EB4B15}"/>
              </a:ext>
            </a:extLst>
          </p:cNvPr>
          <p:cNvSpPr txBox="1"/>
          <p:nvPr/>
        </p:nvSpPr>
        <p:spPr>
          <a:xfrm>
            <a:off x="2175274" y="5067242"/>
            <a:ext cx="416480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The accuracy </a:t>
            </a:r>
          </a:p>
          <a:p>
            <a:r>
              <a:rPr lang="en-US"/>
              <a:t>It shows what percent of the cases in our output were equal to the targets</a:t>
            </a:r>
          </a:p>
          <a:p>
            <a:pPr marL="285750" indent="-285750">
              <a:buFont typeface="Arial" panose="020B0604020202020204" pitchFamily="34" charset="0"/>
              <a:buChar char="•"/>
            </a:pPr>
            <a:r>
              <a:rPr lang="en-US"/>
              <a:t>Logically it follows the trend of the loss</a:t>
            </a:r>
          </a:p>
        </p:txBody>
      </p:sp>
      <p:cxnSp>
        <p:nvCxnSpPr>
          <p:cNvPr id="11" name="Straight Arrow Connector 10">
            <a:extLst>
              <a:ext uri="{FF2B5EF4-FFF2-40B4-BE49-F238E27FC236}">
                <a16:creationId xmlns:a16="http://schemas.microsoft.com/office/drawing/2014/main" id="{6E1FF7C5-8ECA-46D2-B094-1894436E3C88}"/>
              </a:ext>
            </a:extLst>
          </p:cNvPr>
          <p:cNvCxnSpPr>
            <a:cxnSpLocks/>
            <a:stCxn id="7" idx="0"/>
          </p:cNvCxnSpPr>
          <p:nvPr/>
        </p:nvCxnSpPr>
        <p:spPr>
          <a:xfrm flipH="1" flipV="1">
            <a:off x="7858127" y="4025900"/>
            <a:ext cx="1128712" cy="1413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763F016-A62A-4E41-9843-9302C474EAA7}"/>
              </a:ext>
            </a:extLst>
          </p:cNvPr>
          <p:cNvCxnSpPr>
            <a:cxnSpLocks/>
            <a:stCxn id="7" idx="0"/>
          </p:cNvCxnSpPr>
          <p:nvPr/>
        </p:nvCxnSpPr>
        <p:spPr>
          <a:xfrm flipV="1">
            <a:off x="8986839" y="4078287"/>
            <a:ext cx="1376362" cy="1361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93E7869-B165-41EA-A689-AEB54278B5DB}"/>
              </a:ext>
            </a:extLst>
          </p:cNvPr>
          <p:cNvCxnSpPr>
            <a:cxnSpLocks/>
            <a:stCxn id="9" idx="0"/>
          </p:cNvCxnSpPr>
          <p:nvPr/>
        </p:nvCxnSpPr>
        <p:spPr>
          <a:xfrm flipV="1">
            <a:off x="4257677" y="4035396"/>
            <a:ext cx="888205" cy="10318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BA49F9AA-5412-4D0A-B740-E7BC33625C32}"/>
              </a:ext>
            </a:extLst>
          </p:cNvPr>
          <p:cNvPicPr>
            <a:picLocks noChangeAspect="1"/>
          </p:cNvPicPr>
          <p:nvPr/>
        </p:nvPicPr>
        <p:blipFill>
          <a:blip r:embed="rId2"/>
          <a:stretch>
            <a:fillRect/>
          </a:stretch>
        </p:blipFill>
        <p:spPr>
          <a:xfrm>
            <a:off x="114300" y="406400"/>
            <a:ext cx="11963400" cy="3619500"/>
          </a:xfrm>
          <a:prstGeom prst="rect">
            <a:avLst/>
          </a:prstGeom>
        </p:spPr>
      </p:pic>
    </p:spTree>
    <p:extLst>
      <p:ext uri="{BB962C8B-B14F-4D97-AF65-F5344CB8AC3E}">
        <p14:creationId xmlns:p14="http://schemas.microsoft.com/office/powerpoint/2010/main" val="103601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AA4B9DB-4927-4E1E-92B4-5B3DF7EB4B15}"/>
              </a:ext>
            </a:extLst>
          </p:cNvPr>
          <p:cNvSpPr txBox="1"/>
          <p:nvPr/>
        </p:nvSpPr>
        <p:spPr>
          <a:xfrm>
            <a:off x="371476" y="3861198"/>
            <a:ext cx="10791824" cy="280076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a:t>NOTE:</a:t>
            </a:r>
          </a:p>
          <a:p>
            <a:pPr marL="342900" indent="-342900">
              <a:buFont typeface="Arial" panose="020B0604020202020204" pitchFamily="34" charset="0"/>
              <a:buChar char="•"/>
            </a:pPr>
            <a:r>
              <a:rPr lang="en-US" sz="2400"/>
              <a:t>The </a:t>
            </a:r>
            <a:r>
              <a:rPr lang="en-US" sz="2400">
                <a:solidFill>
                  <a:srgbClr val="7030A0"/>
                </a:solidFill>
              </a:rPr>
              <a:t>accuracy on the validation set</a:t>
            </a:r>
            <a:r>
              <a:rPr lang="en-US" sz="2400"/>
              <a:t> is the </a:t>
            </a:r>
            <a:r>
              <a:rPr lang="en-US" sz="2400" b="1">
                <a:solidFill>
                  <a:schemeClr val="accent2"/>
                </a:solidFill>
              </a:rPr>
              <a:t>true accuracy </a:t>
            </a:r>
            <a:r>
              <a:rPr lang="en-US" sz="2400">
                <a:solidFill>
                  <a:schemeClr val="accent2"/>
                </a:solidFill>
              </a:rPr>
              <a:t>of the model for the epoch</a:t>
            </a:r>
            <a:r>
              <a:rPr lang="en-US" sz="2400"/>
              <a:t>!</a:t>
            </a:r>
          </a:p>
          <a:p>
            <a:pPr lvl="1"/>
            <a:r>
              <a:rPr lang="en-US" sz="2000"/>
              <a:t>This is because </a:t>
            </a:r>
            <a:r>
              <a:rPr lang="en-US" sz="2000">
                <a:solidFill>
                  <a:srgbClr val="C00000"/>
                </a:solidFill>
              </a:rPr>
              <a:t>the </a:t>
            </a:r>
            <a:r>
              <a:rPr lang="en-US" sz="2000" b="1">
                <a:solidFill>
                  <a:srgbClr val="C00000"/>
                </a:solidFill>
              </a:rPr>
              <a:t>training accuracy </a:t>
            </a:r>
            <a:r>
              <a:rPr lang="en-US" sz="2000">
                <a:solidFill>
                  <a:srgbClr val="C00000"/>
                </a:solidFill>
              </a:rPr>
              <a:t>is the average accuracy across batches</a:t>
            </a:r>
            <a:r>
              <a:rPr lang="en-US" sz="2000"/>
              <a:t>, while </a:t>
            </a:r>
            <a:r>
              <a:rPr lang="en-US" sz="2000">
                <a:solidFill>
                  <a:srgbClr val="00B050"/>
                </a:solidFill>
              </a:rPr>
              <a:t>the </a:t>
            </a:r>
            <a:r>
              <a:rPr lang="en-US" sz="2000" b="1">
                <a:solidFill>
                  <a:srgbClr val="00B050"/>
                </a:solidFill>
              </a:rPr>
              <a:t>validation accuracy </a:t>
            </a:r>
            <a:r>
              <a:rPr lang="en-US" sz="2000">
                <a:solidFill>
                  <a:srgbClr val="00B050"/>
                </a:solidFill>
              </a:rPr>
              <a:t>is that of the whole validation set </a:t>
            </a:r>
          </a:p>
          <a:p>
            <a:pPr lvl="1"/>
            <a:endParaRPr lang="en-US" sz="2000"/>
          </a:p>
          <a:p>
            <a:pPr marL="342900" indent="-342900">
              <a:buFont typeface="Arial" panose="020B0604020202020204" pitchFamily="34" charset="0"/>
              <a:buChar char="•"/>
            </a:pPr>
            <a:r>
              <a:rPr lang="en-US" sz="2400"/>
              <a:t>The overall accuracy of our model is then given by the validation accuracy for the last epoch</a:t>
            </a:r>
          </a:p>
          <a:p>
            <a:pPr lvl="1"/>
            <a:r>
              <a:rPr lang="en-US" sz="2000"/>
              <a:t>For us it's a 97% that is remarkable, but… can we could be able to do better</a:t>
            </a:r>
          </a:p>
        </p:txBody>
      </p:sp>
      <p:pic>
        <p:nvPicPr>
          <p:cNvPr id="13" name="Picture 12">
            <a:extLst>
              <a:ext uri="{FF2B5EF4-FFF2-40B4-BE49-F238E27FC236}">
                <a16:creationId xmlns:a16="http://schemas.microsoft.com/office/drawing/2014/main" id="{11714C10-C9E5-498D-86EB-79B64B3A3882}"/>
              </a:ext>
            </a:extLst>
          </p:cNvPr>
          <p:cNvPicPr>
            <a:picLocks noChangeAspect="1"/>
          </p:cNvPicPr>
          <p:nvPr/>
        </p:nvPicPr>
        <p:blipFill>
          <a:blip r:embed="rId2"/>
          <a:stretch>
            <a:fillRect/>
          </a:stretch>
        </p:blipFill>
        <p:spPr>
          <a:xfrm>
            <a:off x="114300" y="111125"/>
            <a:ext cx="11963400" cy="3619500"/>
          </a:xfrm>
          <a:prstGeom prst="rect">
            <a:avLst/>
          </a:prstGeom>
        </p:spPr>
      </p:pic>
      <p:sp>
        <p:nvSpPr>
          <p:cNvPr id="2" name="Rectangle: Rounded Corners 1">
            <a:extLst>
              <a:ext uri="{FF2B5EF4-FFF2-40B4-BE49-F238E27FC236}">
                <a16:creationId xmlns:a16="http://schemas.microsoft.com/office/drawing/2014/main" id="{190D8916-3617-4688-BB6F-3B37E9C2F885}"/>
              </a:ext>
            </a:extLst>
          </p:cNvPr>
          <p:cNvSpPr/>
          <p:nvPr/>
        </p:nvSpPr>
        <p:spPr>
          <a:xfrm>
            <a:off x="10007600" y="3241040"/>
            <a:ext cx="1005840" cy="489585"/>
          </a:xfrm>
          <a:prstGeom prst="roundRect">
            <a:avLst/>
          </a:prstGeom>
          <a:solidFill>
            <a:schemeClr val="accent6">
              <a:alpha val="53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98695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Testing</a:t>
            </a:r>
            <a:endParaRPr lang="en-GB"/>
          </a:p>
        </p:txBody>
      </p:sp>
      <p:sp>
        <p:nvSpPr>
          <p:cNvPr id="4" name="Content Placeholder 3">
            <a:extLst>
              <a:ext uri="{FF2B5EF4-FFF2-40B4-BE49-F238E27FC236}">
                <a16:creationId xmlns:a16="http://schemas.microsoft.com/office/drawing/2014/main" id="{4D5BA89D-FC0D-41E9-A545-811BB6A3FE19}"/>
              </a:ext>
            </a:extLst>
          </p:cNvPr>
          <p:cNvSpPr>
            <a:spLocks noGrp="1"/>
          </p:cNvSpPr>
          <p:nvPr>
            <p:ph idx="1"/>
          </p:nvPr>
        </p:nvSpPr>
        <p:spPr/>
        <p:txBody>
          <a:bodyPr/>
          <a:lstStyle/>
          <a:p>
            <a:r>
              <a:rPr lang="en-US"/>
              <a:t>To increase the accuracy, try with 100 hidden nodes </a:t>
            </a:r>
          </a:p>
          <a:p>
            <a:endParaRPr lang="en-US"/>
          </a:p>
          <a:p>
            <a:pPr marL="0" indent="0">
              <a:buNone/>
            </a:pPr>
            <a:r>
              <a:rPr lang="en-US"/>
              <a:t>What would be consider good accuracy for this problem? </a:t>
            </a:r>
          </a:p>
          <a:p>
            <a:r>
              <a:rPr lang="en-US"/>
              <a:t>Well, it’s actually </a:t>
            </a:r>
            <a:r>
              <a:rPr lang="en-US" b="1"/>
              <a:t>&gt;99.7%</a:t>
            </a:r>
          </a:p>
          <a:p>
            <a:endParaRPr lang="en-US"/>
          </a:p>
          <a:p>
            <a:r>
              <a:rPr lang="en-US"/>
              <a:t>Keep fiddling with the hyperparameters and see if you can get closer to 100%!</a:t>
            </a:r>
            <a:endParaRPr lang="en-GB"/>
          </a:p>
        </p:txBody>
      </p:sp>
    </p:spTree>
    <p:extLst>
      <p:ext uri="{BB962C8B-B14F-4D97-AF65-F5344CB8AC3E}">
        <p14:creationId xmlns:p14="http://schemas.microsoft.com/office/powerpoint/2010/main" val="7417203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Testing</a:t>
            </a:r>
            <a:endParaRPr lang="en-GB"/>
          </a:p>
        </p:txBody>
      </p:sp>
      <p:sp>
        <p:nvSpPr>
          <p:cNvPr id="4" name="Content Placeholder 3">
            <a:extLst>
              <a:ext uri="{FF2B5EF4-FFF2-40B4-BE49-F238E27FC236}">
                <a16:creationId xmlns:a16="http://schemas.microsoft.com/office/drawing/2014/main" id="{4D5BA89D-FC0D-41E9-A545-811BB6A3FE19}"/>
              </a:ext>
            </a:extLst>
          </p:cNvPr>
          <p:cNvSpPr>
            <a:spLocks noGrp="1"/>
          </p:cNvSpPr>
          <p:nvPr>
            <p:ph idx="1"/>
          </p:nvPr>
        </p:nvSpPr>
        <p:spPr/>
        <p:txBody>
          <a:bodyPr/>
          <a:lstStyle/>
          <a:p>
            <a:r>
              <a:rPr lang="en-US"/>
              <a:t>Okay, but… if you got 99.7% accuracy, is that the accuracy of your model?</a:t>
            </a:r>
          </a:p>
          <a:p>
            <a:endParaRPr lang="en-US"/>
          </a:p>
          <a:p>
            <a:pPr marL="0" indent="0">
              <a:buNone/>
            </a:pPr>
            <a:r>
              <a:rPr lang="en-US"/>
              <a:t>Tricky question</a:t>
            </a:r>
          </a:p>
          <a:p>
            <a:r>
              <a:rPr lang="en-US"/>
              <a:t>No, because that’s validation accuracy!</a:t>
            </a:r>
          </a:p>
          <a:p>
            <a:endParaRPr lang="en-US"/>
          </a:p>
          <a:p>
            <a:r>
              <a:rPr lang="en-US"/>
              <a:t>The more you fiddle the hyperparameters… the more </a:t>
            </a:r>
            <a:r>
              <a:rPr lang="en-US">
                <a:solidFill>
                  <a:srgbClr val="FF0000"/>
                </a:solidFill>
              </a:rPr>
              <a:t>overfitting</a:t>
            </a:r>
            <a:r>
              <a:rPr lang="en-US"/>
              <a:t> to the validation set you get!</a:t>
            </a:r>
            <a:endParaRPr lang="en-GB"/>
          </a:p>
        </p:txBody>
      </p:sp>
    </p:spTree>
    <p:extLst>
      <p:ext uri="{BB962C8B-B14F-4D97-AF65-F5344CB8AC3E}">
        <p14:creationId xmlns:p14="http://schemas.microsoft.com/office/powerpoint/2010/main" val="173564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AC9-0893-44A6-BB4F-2F5B3DCD22F5}"/>
              </a:ext>
            </a:extLst>
          </p:cNvPr>
          <p:cNvSpPr>
            <a:spLocks noGrp="1"/>
          </p:cNvSpPr>
          <p:nvPr>
            <p:ph type="title"/>
          </p:nvPr>
        </p:nvSpPr>
        <p:spPr/>
        <p:txBody>
          <a:bodyPr/>
          <a:lstStyle/>
          <a:p>
            <a:r>
              <a:rPr lang="en-US"/>
              <a:t>Testing</a:t>
            </a:r>
            <a:endParaRPr lang="en-GB"/>
          </a:p>
        </p:txBody>
      </p:sp>
      <p:sp>
        <p:nvSpPr>
          <p:cNvPr id="4" name="Content Placeholder 3">
            <a:extLst>
              <a:ext uri="{FF2B5EF4-FFF2-40B4-BE49-F238E27FC236}">
                <a16:creationId xmlns:a16="http://schemas.microsoft.com/office/drawing/2014/main" id="{4D5BA89D-FC0D-41E9-A545-811BB6A3FE19}"/>
              </a:ext>
            </a:extLst>
          </p:cNvPr>
          <p:cNvSpPr>
            <a:spLocks noGrp="1"/>
          </p:cNvSpPr>
          <p:nvPr>
            <p:ph idx="1"/>
          </p:nvPr>
        </p:nvSpPr>
        <p:spPr>
          <a:xfrm>
            <a:off x="838200" y="1825625"/>
            <a:ext cx="10515600" cy="4667250"/>
          </a:xfrm>
        </p:spPr>
        <p:txBody>
          <a:bodyPr/>
          <a:lstStyle/>
          <a:p>
            <a:r>
              <a:rPr lang="en-US"/>
              <a:t>Here comes the </a:t>
            </a:r>
            <a:r>
              <a:rPr lang="en-US" b="1"/>
              <a:t>testing set</a:t>
            </a:r>
            <a:r>
              <a:rPr lang="en-US"/>
              <a:t>! </a:t>
            </a:r>
          </a:p>
          <a:p>
            <a:pPr marL="457200" lvl="1" indent="0">
              <a:buNone/>
            </a:pPr>
            <a:r>
              <a:rPr lang="en-US"/>
              <a:t>A set that our model truly has never seen before</a:t>
            </a:r>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lvl="1"/>
            <a:r>
              <a:rPr lang="en-US"/>
              <a:t>The test accuracy should be close to the validation accuracy</a:t>
            </a:r>
          </a:p>
          <a:p>
            <a:pPr marL="457200" lvl="1" indent="0">
              <a:buNone/>
            </a:pPr>
            <a:endParaRPr lang="en-US"/>
          </a:p>
          <a:p>
            <a:pPr marL="0" indent="0">
              <a:buNone/>
            </a:pPr>
            <a:endParaRPr lang="en-GB"/>
          </a:p>
        </p:txBody>
      </p:sp>
      <p:pic>
        <p:nvPicPr>
          <p:cNvPr id="5" name="Picture 4">
            <a:extLst>
              <a:ext uri="{FF2B5EF4-FFF2-40B4-BE49-F238E27FC236}">
                <a16:creationId xmlns:a16="http://schemas.microsoft.com/office/drawing/2014/main" id="{404E89A3-D1EB-43E7-A2E6-690547326051}"/>
              </a:ext>
            </a:extLst>
          </p:cNvPr>
          <p:cNvPicPr>
            <a:picLocks noChangeAspect="1"/>
          </p:cNvPicPr>
          <p:nvPr/>
        </p:nvPicPr>
        <p:blipFill>
          <a:blip r:embed="rId2"/>
          <a:stretch>
            <a:fillRect/>
          </a:stretch>
        </p:blipFill>
        <p:spPr>
          <a:xfrm>
            <a:off x="490537" y="3182937"/>
            <a:ext cx="11210925" cy="1952625"/>
          </a:xfrm>
          <a:prstGeom prst="rect">
            <a:avLst/>
          </a:prstGeom>
        </p:spPr>
      </p:pic>
    </p:spTree>
    <p:extLst>
      <p:ext uri="{BB962C8B-B14F-4D97-AF65-F5344CB8AC3E}">
        <p14:creationId xmlns:p14="http://schemas.microsoft.com/office/powerpoint/2010/main" val="2001867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Multiple Inputs and Multiple Outputs</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5"/>
                <a:ext cx="10515600" cy="4351338"/>
              </a:xfrm>
            </p:spPr>
            <p:txBody>
              <a:bodyPr>
                <a:normAutofit fontScale="85000" lnSpcReduction="10000"/>
              </a:bodyPr>
              <a:lstStyle/>
              <a:p>
                <a:pPr marL="0" indent="0">
                  <a:buNone/>
                </a:pPr>
                <a:r>
                  <a:rPr lang="en-GB"/>
                  <a:t>Now, you want to check the price for </a:t>
                </a:r>
                <a:r>
                  <a:rPr lang="en-GB">
                    <a:solidFill>
                      <a:srgbClr val="7030A0"/>
                    </a:solidFill>
                  </a:rPr>
                  <a:t>renting AND buying </a:t>
                </a:r>
                <a:r>
                  <a:rPr lang="en-GB"/>
                  <a:t>an apartment near SJSU </a:t>
                </a:r>
              </a:p>
              <a:p>
                <a:pPr marL="0" indent="0">
                  <a:buNone/>
                </a:pPr>
                <a:endParaRPr lang="en-GB" sz="600"/>
              </a:p>
              <a:p>
                <a:pPr marL="0" indent="0">
                  <a:buNone/>
                </a:pPr>
                <a14:m>
                  <m:oMathPara xmlns:m="http://schemas.openxmlformats.org/officeDocument/2006/math">
                    <m:oMathParaPr>
                      <m:jc m:val="centerGroup"/>
                    </m:oMathParaPr>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𝑦</m:t>
                          </m:r>
                        </m:e>
                        <m:sub>
                          <m:r>
                            <a:rPr lang="en-US" sz="3500" b="0" i="1" smtClean="0">
                              <a:solidFill>
                                <a:srgbClr val="7030A0"/>
                              </a:solidFill>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solidFill>
                                <a:srgbClr val="FF0000"/>
                              </a:solidFill>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𝑤</m:t>
                          </m:r>
                        </m:e>
                        <m:sub>
                          <m:r>
                            <a:rPr lang="en-US" sz="3500" b="0" i="1" smtClean="0">
                              <a:solidFill>
                                <a:srgbClr val="FF0000"/>
                              </a:solidFill>
                              <a:latin typeface="Cambria Math" panose="02040503050406030204" pitchFamily="18" charset="0"/>
                            </a:rPr>
                            <m:t>1</m:t>
                          </m:r>
                          <m:r>
                            <a:rPr lang="en-US" sz="3500" b="0" i="1" smtClean="0">
                              <a:solidFill>
                                <a:srgbClr val="7030A0"/>
                              </a:solidFill>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solidFill>
                                <a:srgbClr val="FF0000"/>
                              </a:solidFill>
                              <a:latin typeface="Cambria Math" panose="02040503050406030204" pitchFamily="18" charset="0"/>
                            </a:rPr>
                            <m:t>2</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𝑤</m:t>
                          </m:r>
                        </m:e>
                        <m:sub>
                          <m:r>
                            <a:rPr lang="en-US" sz="3500" b="0" i="1" smtClean="0">
                              <a:solidFill>
                                <a:srgbClr val="FF0000"/>
                              </a:solidFill>
                              <a:latin typeface="Cambria Math" panose="02040503050406030204" pitchFamily="18" charset="0"/>
                            </a:rPr>
                            <m:t>2</m:t>
                          </m:r>
                          <m:r>
                            <a:rPr lang="en-US" sz="3500" b="0" i="1" smtClean="0">
                              <a:solidFill>
                                <a:srgbClr val="7030A0"/>
                              </a:solidFill>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𝑏</m:t>
                          </m:r>
                        </m:e>
                        <m:sub>
                          <m:r>
                            <a:rPr lang="en-US" sz="3500" b="0" i="1" smtClean="0">
                              <a:latin typeface="Cambria Math" panose="02040503050406030204" pitchFamily="18" charset="0"/>
                            </a:rPr>
                            <m:t>1</m:t>
                          </m:r>
                        </m:sub>
                      </m:sSub>
                    </m:oMath>
                  </m:oMathPara>
                </a14:m>
                <a:endParaRPr lang="en-GB" sz="3500"/>
              </a:p>
              <a:p>
                <a:pPr marL="0" indent="0">
                  <a:buNone/>
                </a:pPr>
                <a14:m>
                  <m:oMathPara xmlns:m="http://schemas.openxmlformats.org/officeDocument/2006/math">
                    <m:oMathParaPr>
                      <m:jc m:val="centerGroup"/>
                    </m:oMathParaPr>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𝑦</m:t>
                          </m:r>
                        </m:e>
                        <m:sub>
                          <m:r>
                            <a:rPr lang="en-US" sz="3500" b="0" i="1" smtClean="0">
                              <a:solidFill>
                                <a:srgbClr val="7030A0"/>
                              </a:solidFill>
                              <a:latin typeface="Cambria Math" panose="02040503050406030204" pitchFamily="18" charset="0"/>
                            </a:rPr>
                            <m:t>2</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solidFill>
                                <a:srgbClr val="FF0000"/>
                              </a:solidFill>
                              <a:latin typeface="Cambria Math" panose="02040503050406030204" pitchFamily="18" charset="0"/>
                            </a:rPr>
                            <m:t>1</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𝑤</m:t>
                          </m:r>
                        </m:e>
                        <m:sub>
                          <m:r>
                            <a:rPr lang="en-US" sz="3500" b="0" i="1" smtClean="0">
                              <a:solidFill>
                                <a:srgbClr val="FF0000"/>
                              </a:solidFill>
                              <a:latin typeface="Cambria Math" panose="02040503050406030204" pitchFamily="18" charset="0"/>
                            </a:rPr>
                            <m:t>1</m:t>
                          </m:r>
                          <m:r>
                            <a:rPr lang="en-US" sz="3500" b="0" i="1" smtClean="0">
                              <a:solidFill>
                                <a:srgbClr val="7030A0"/>
                              </a:solidFill>
                              <a:latin typeface="Cambria Math" panose="02040503050406030204" pitchFamily="18" charset="0"/>
                            </a:rPr>
                            <m:t>2</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𝑥</m:t>
                          </m:r>
                        </m:e>
                        <m:sub>
                          <m:r>
                            <a:rPr lang="en-US" sz="3500" b="0" i="1" smtClean="0">
                              <a:solidFill>
                                <a:srgbClr val="FF0000"/>
                              </a:solidFill>
                              <a:latin typeface="Cambria Math" panose="02040503050406030204" pitchFamily="18" charset="0"/>
                            </a:rPr>
                            <m:t>2</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𝑤</m:t>
                          </m:r>
                        </m:e>
                        <m:sub>
                          <m:r>
                            <a:rPr lang="en-US" sz="3500" b="0" i="1" smtClean="0">
                              <a:solidFill>
                                <a:srgbClr val="FF0000"/>
                              </a:solidFill>
                              <a:latin typeface="Cambria Math" panose="02040503050406030204" pitchFamily="18" charset="0"/>
                            </a:rPr>
                            <m:t>2</m:t>
                          </m:r>
                          <m:r>
                            <a:rPr lang="en-US" sz="3500" b="0" i="1" smtClean="0">
                              <a:solidFill>
                                <a:srgbClr val="7030A0"/>
                              </a:solidFill>
                              <a:latin typeface="Cambria Math" panose="02040503050406030204" pitchFamily="18" charset="0"/>
                            </a:rPr>
                            <m:t>2</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𝑏</m:t>
                          </m:r>
                        </m:e>
                        <m:sub>
                          <m:r>
                            <a:rPr lang="en-US" sz="3500" b="0" i="1" smtClean="0">
                              <a:latin typeface="Cambria Math" panose="02040503050406030204" pitchFamily="18" charset="0"/>
                            </a:rPr>
                            <m:t>2</m:t>
                          </m:r>
                        </m:sub>
                      </m:sSub>
                    </m:oMath>
                  </m:oMathPara>
                </a14:m>
                <a:endParaRPr lang="en-GB" sz="3500"/>
              </a:p>
              <a:p>
                <a:pPr marL="0" indent="0">
                  <a:buNone/>
                </a:pPr>
                <a:endParaRPr lang="en-GB" sz="3500"/>
              </a:p>
              <a:p>
                <a:pPr marL="0" indent="0">
                  <a:buNone/>
                </a:pPr>
                <a:endParaRPr lang="en-GB"/>
              </a:p>
              <a:p>
                <a:pPr marL="0" indent="0">
                  <a:buNone/>
                </a:pPr>
                <a:r>
                  <a:rPr lang="en-GB"/>
                  <a:t>		The number of weights is equal to:</a:t>
                </a:r>
              </a:p>
              <a:p>
                <a:pPr marL="0" indent="0" algn="ctr">
                  <a:buNone/>
                </a:pPr>
                <a:r>
                  <a:rPr lang="en-GB" sz="3500"/>
                  <a:t># weights = # inputs * # outputs</a:t>
                </a:r>
              </a:p>
              <a:p>
                <a:pPr marL="0" indent="0" algn="ctr">
                  <a:buNone/>
                </a:pPr>
                <a:endParaRPr lang="en-GB" sz="600"/>
              </a:p>
              <a:p>
                <a:pPr marL="0" indent="0">
                  <a:buNone/>
                </a:pPr>
                <a:r>
                  <a:rPr lang="en-GB" sz="3000"/>
                  <a:t>		The number of biases is equal to:</a:t>
                </a:r>
              </a:p>
              <a:p>
                <a:pPr marL="0" indent="0" algn="ctr">
                  <a:buNone/>
                </a:pPr>
                <a:r>
                  <a:rPr lang="en-GB" sz="3500"/>
                  <a:t># biases = # outputs</a:t>
                </a:r>
              </a:p>
              <a:p>
                <a:pPr marL="0" indent="0">
                  <a:buNone/>
                </a:pPr>
                <a:endParaRPr lang="en-GB" sz="3500"/>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928" t="-2661" b="-448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B30C36FF-5ED1-4805-9542-03D7A76E1C0F}"/>
              </a:ext>
            </a:extLst>
          </p:cNvPr>
          <p:cNvSpPr/>
          <p:nvPr/>
        </p:nvSpPr>
        <p:spPr>
          <a:xfrm>
            <a:off x="1371600" y="3764604"/>
            <a:ext cx="9202366" cy="2728271"/>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0C1465CF-C0DE-44A3-8EC1-58F0B1F7542A}"/>
              </a:ext>
            </a:extLst>
          </p:cNvPr>
          <p:cNvSpPr/>
          <p:nvPr/>
        </p:nvSpPr>
        <p:spPr>
          <a:xfrm>
            <a:off x="1799617" y="2240013"/>
            <a:ext cx="1400783" cy="11102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 linear models</a:t>
            </a:r>
            <a:endParaRPr lang="en-GB"/>
          </a:p>
        </p:txBody>
      </p:sp>
    </p:spTree>
    <p:extLst>
      <p:ext uri="{BB962C8B-B14F-4D97-AF65-F5344CB8AC3E}">
        <p14:creationId xmlns:p14="http://schemas.microsoft.com/office/powerpoint/2010/main" val="1804838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9C5A-1F73-4152-8D15-B6624D030655}"/>
              </a:ext>
            </a:extLst>
          </p:cNvPr>
          <p:cNvSpPr>
            <a:spLocks noGrp="1"/>
          </p:cNvSpPr>
          <p:nvPr>
            <p:ph type="title"/>
          </p:nvPr>
        </p:nvSpPr>
        <p:spPr/>
        <p:txBody>
          <a:bodyPr/>
          <a:lstStyle/>
          <a:p>
            <a:r>
              <a:rPr lang="en-US"/>
              <a:t>Multiple Inputs and Multiple Outputs</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66BD9-3A3A-4AA6-819B-C316E6D88E16}"/>
                  </a:ext>
                </a:extLst>
              </p:cNvPr>
              <p:cNvSpPr>
                <a:spLocks noGrp="1"/>
              </p:cNvSpPr>
              <p:nvPr>
                <p:ph idx="1"/>
              </p:nvPr>
            </p:nvSpPr>
            <p:spPr>
              <a:xfrm>
                <a:off x="838200" y="1825625"/>
                <a:ext cx="10515600" cy="4351338"/>
              </a:xfrm>
            </p:spPr>
            <p:txBody>
              <a:bodyPr>
                <a:normAutofit/>
              </a:bodyPr>
              <a:lstStyle/>
              <a:p>
                <a:pPr marL="0" indent="0">
                  <a:buNone/>
                </a:pPr>
                <a:endParaRPr lang="en-GB"/>
              </a:p>
              <a:p>
                <a:pPr marL="0" indent="0">
                  <a:buNone/>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r>
                            <a:rPr lang="en-US" sz="3000" i="1">
                              <a:latin typeface="Cambria Math" panose="02040503050406030204" pitchFamily="18" charset="0"/>
                            </a:rPr>
                            <m:t>𝑦</m:t>
                          </m:r>
                        </m:e>
                        <m:sub>
                          <m:r>
                            <a:rPr lang="en-US" sz="3000" i="1">
                              <a:solidFill>
                                <a:srgbClr val="7030A0"/>
                              </a:solidFill>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i="1">
                              <a:solidFill>
                                <a:srgbClr val="FF0000"/>
                              </a:solidFill>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solidFill>
                                <a:srgbClr val="FF0000"/>
                              </a:solidFill>
                              <a:latin typeface="Cambria Math" panose="02040503050406030204" pitchFamily="18" charset="0"/>
                            </a:rPr>
                            <m:t>1</m:t>
                          </m:r>
                          <m:r>
                            <a:rPr lang="en-US" sz="3000" i="1">
                              <a:solidFill>
                                <a:srgbClr val="7030A0"/>
                              </a:solidFill>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i="1">
                              <a:solidFill>
                                <a:srgbClr val="FF0000"/>
                              </a:solidFill>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solidFill>
                                <a:srgbClr val="FF0000"/>
                              </a:solidFill>
                              <a:latin typeface="Cambria Math" panose="02040503050406030204" pitchFamily="18" charset="0"/>
                            </a:rPr>
                            <m:t>2</m:t>
                          </m:r>
                          <m:r>
                            <a:rPr lang="en-US" sz="3000" i="1">
                              <a:solidFill>
                                <a:srgbClr val="7030A0"/>
                              </a:solidFill>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r>
                            <a:rPr lang="en-US" sz="3000" i="1">
                              <a:latin typeface="Cambria Math" panose="02040503050406030204" pitchFamily="18" charset="0"/>
                            </a:rPr>
                            <m:t>1</m:t>
                          </m:r>
                        </m:sub>
                      </m:sSub>
                    </m:oMath>
                  </m:oMathPara>
                </a14:m>
                <a:endParaRPr lang="en-GB" sz="3000"/>
              </a:p>
              <a:p>
                <a:pPr marL="0" indent="0">
                  <a:buNone/>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r>
                            <a:rPr lang="en-US" sz="3000" i="1">
                              <a:latin typeface="Cambria Math" panose="02040503050406030204" pitchFamily="18" charset="0"/>
                            </a:rPr>
                            <m:t>𝑦</m:t>
                          </m:r>
                        </m:e>
                        <m:sub>
                          <m:r>
                            <a:rPr lang="en-US" sz="3000" i="1">
                              <a:solidFill>
                                <a:srgbClr val="7030A0"/>
                              </a:solidFill>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i="1">
                              <a:solidFill>
                                <a:srgbClr val="FF0000"/>
                              </a:solidFill>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solidFill>
                                <a:srgbClr val="FF0000"/>
                              </a:solidFill>
                              <a:latin typeface="Cambria Math" panose="02040503050406030204" pitchFamily="18" charset="0"/>
                            </a:rPr>
                            <m:t>1</m:t>
                          </m:r>
                          <m:r>
                            <a:rPr lang="en-US" sz="3000" i="1">
                              <a:solidFill>
                                <a:srgbClr val="7030A0"/>
                              </a:solidFill>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𝑥</m:t>
                          </m:r>
                        </m:e>
                        <m:sub>
                          <m:r>
                            <a:rPr lang="en-US" sz="3000" i="1">
                              <a:solidFill>
                                <a:srgbClr val="FF0000"/>
                              </a:solidFill>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solidFill>
                                <a:srgbClr val="FF0000"/>
                              </a:solidFill>
                              <a:latin typeface="Cambria Math" panose="02040503050406030204" pitchFamily="18" charset="0"/>
                            </a:rPr>
                            <m:t>2</m:t>
                          </m:r>
                          <m:r>
                            <a:rPr lang="en-US" sz="3000" i="1">
                              <a:solidFill>
                                <a:srgbClr val="7030A0"/>
                              </a:solidFill>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𝑏</m:t>
                          </m:r>
                        </m:e>
                        <m:sub>
                          <m:r>
                            <a:rPr lang="en-US" sz="3000" i="1">
                              <a:latin typeface="Cambria Math" panose="02040503050406030204" pitchFamily="18" charset="0"/>
                            </a:rPr>
                            <m:t>2</m:t>
                          </m:r>
                        </m:sub>
                      </m:sSub>
                    </m:oMath>
                  </m:oMathPara>
                </a14:m>
                <a:endParaRPr lang="en-GB" sz="3000"/>
              </a:p>
              <a:p>
                <a:pPr marL="0" indent="0">
                  <a:buNone/>
                </a:pPr>
                <a:endParaRPr lang="en-GB"/>
              </a:p>
            </p:txBody>
          </p:sp>
        </mc:Choice>
        <mc:Fallback>
          <p:sp>
            <p:nvSpPr>
              <p:cNvPr id="3" name="Content Placeholder 2">
                <a:extLst>
                  <a:ext uri="{FF2B5EF4-FFF2-40B4-BE49-F238E27FC236}">
                    <a16:creationId xmlns:a16="http://schemas.microsoft.com/office/drawing/2014/main" id="{32966BD9-3A3A-4AA6-819B-C316E6D88E1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38389A8-472C-4F82-BC31-238930FEFBC9}"/>
              </a:ext>
            </a:extLst>
          </p:cNvPr>
          <p:cNvGrpSpPr/>
          <p:nvPr/>
        </p:nvGrpSpPr>
        <p:grpSpPr>
          <a:xfrm>
            <a:off x="6309275" y="4443771"/>
            <a:ext cx="988141" cy="1877961"/>
            <a:chOff x="5906729" y="4443771"/>
            <a:chExt cx="988141" cy="1877961"/>
          </a:xfrm>
        </p:grpSpPr>
        <p:sp>
          <p:nvSpPr>
            <p:cNvPr id="4" name="Rectangle 3">
              <a:extLst>
                <a:ext uri="{FF2B5EF4-FFF2-40B4-BE49-F238E27FC236}">
                  <a16:creationId xmlns:a16="http://schemas.microsoft.com/office/drawing/2014/main" id="{82B56EA8-9BEC-4636-B25A-63144848B5D3}"/>
                </a:ext>
              </a:extLst>
            </p:cNvPr>
            <p:cNvSpPr/>
            <p:nvPr/>
          </p:nvSpPr>
          <p:spPr>
            <a:xfrm>
              <a:off x="5906729" y="4443771"/>
              <a:ext cx="988141" cy="18779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A23EC408-CF33-46AD-8AFF-E550AE6E5CB2}"/>
                </a:ext>
              </a:extLst>
            </p:cNvPr>
            <p:cNvCxnSpPr>
              <a:cxnSpLocks/>
              <a:stCxn id="4" idx="1"/>
              <a:endCxn id="4" idx="3"/>
            </p:cNvCxnSpPr>
            <p:nvPr/>
          </p:nvCxnSpPr>
          <p:spPr>
            <a:xfrm>
              <a:off x="5906729" y="5382752"/>
              <a:ext cx="988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38D0011-1FD7-4225-8EA4-76B80815F31F}"/>
              </a:ext>
            </a:extLst>
          </p:cNvPr>
          <p:cNvGrpSpPr/>
          <p:nvPr/>
        </p:nvGrpSpPr>
        <p:grpSpPr>
          <a:xfrm>
            <a:off x="3270454" y="4441496"/>
            <a:ext cx="2225778" cy="924642"/>
            <a:chOff x="2424879" y="4458110"/>
            <a:chExt cx="2225778" cy="924642"/>
          </a:xfrm>
        </p:grpSpPr>
        <p:sp>
          <p:nvSpPr>
            <p:cNvPr id="7" name="Rectangle 6">
              <a:extLst>
                <a:ext uri="{FF2B5EF4-FFF2-40B4-BE49-F238E27FC236}">
                  <a16:creationId xmlns:a16="http://schemas.microsoft.com/office/drawing/2014/main" id="{047BB3C1-6989-4E59-8850-66D9EBAB7FB9}"/>
                </a:ext>
              </a:extLst>
            </p:cNvPr>
            <p:cNvSpPr/>
            <p:nvPr/>
          </p:nvSpPr>
          <p:spPr>
            <a:xfrm>
              <a:off x="2424879" y="4458110"/>
              <a:ext cx="2225778" cy="924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A1908A1C-FAFE-46E0-B421-9884B58676ED}"/>
                </a:ext>
              </a:extLst>
            </p:cNvPr>
            <p:cNvCxnSpPr>
              <a:cxnSpLocks/>
              <a:stCxn id="7" idx="2"/>
              <a:endCxn id="7" idx="0"/>
            </p:cNvCxnSpPr>
            <p:nvPr/>
          </p:nvCxnSpPr>
          <p:spPr>
            <a:xfrm flipV="1">
              <a:off x="3537768" y="4458110"/>
              <a:ext cx="0" cy="924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DF050AB-2BF2-432F-A09B-EAB91BA09077}"/>
                  </a:ext>
                </a:extLst>
              </p:cNvPr>
              <p:cNvSpPr txBox="1"/>
              <p:nvPr/>
            </p:nvSpPr>
            <p:spPr>
              <a:xfrm>
                <a:off x="362042" y="4593099"/>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𝑦</m:t>
                          </m:r>
                        </m:e>
                        <m:sub>
                          <m:r>
                            <a:rPr lang="en-US" sz="2500" b="0" i="1" dirty="0" smtClean="0">
                              <a:latin typeface="Cambria Math" panose="02040503050406030204" pitchFamily="18" charset="0"/>
                            </a:rPr>
                            <m:t>1</m:t>
                          </m:r>
                        </m:sub>
                      </m:sSub>
                    </m:oMath>
                  </m:oMathPara>
                </a14:m>
                <a:endParaRPr lang="en-GB" sz="2500"/>
              </a:p>
            </p:txBody>
          </p:sp>
        </mc:Choice>
        <mc:Fallback>
          <p:sp>
            <p:nvSpPr>
              <p:cNvPr id="14" name="TextBox 13">
                <a:extLst>
                  <a:ext uri="{FF2B5EF4-FFF2-40B4-BE49-F238E27FC236}">
                    <a16:creationId xmlns:a16="http://schemas.microsoft.com/office/drawing/2014/main" id="{7DF050AB-2BF2-432F-A09B-EAB91BA09077}"/>
                  </a:ext>
                </a:extLst>
              </p:cNvPr>
              <p:cNvSpPr txBox="1">
                <a:spLocks noRot="1" noChangeAspect="1" noMove="1" noResize="1" noEditPoints="1" noAdjustHandles="1" noChangeArrowheads="1" noChangeShapeType="1" noTextEdit="1"/>
              </p:cNvSpPr>
              <p:nvPr/>
            </p:nvSpPr>
            <p:spPr>
              <a:xfrm>
                <a:off x="362042" y="4593099"/>
                <a:ext cx="845575" cy="477054"/>
              </a:xfrm>
              <a:prstGeom prst="rect">
                <a:avLst/>
              </a:prstGeom>
              <a:blipFill>
                <a:blip r:embed="rId3"/>
                <a:stretch>
                  <a:fillRect b="-88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D808A70-1D99-4CAE-A625-CC0580BD465B}"/>
                  </a:ext>
                </a:extLst>
              </p:cNvPr>
              <p:cNvSpPr txBox="1"/>
              <p:nvPr/>
            </p:nvSpPr>
            <p:spPr>
              <a:xfrm>
                <a:off x="5448832" y="4573036"/>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0" i="1" dirty="0" smtClean="0">
                          <a:latin typeface="Cambria Math" panose="02040503050406030204" pitchFamily="18" charset="0"/>
                        </a:rPr>
                        <m:t>.</m:t>
                      </m:r>
                    </m:oMath>
                  </m:oMathPara>
                </a14:m>
                <a:endParaRPr lang="en-GB" sz="2500"/>
              </a:p>
            </p:txBody>
          </p:sp>
        </mc:Choice>
        <mc:Fallback>
          <p:sp>
            <p:nvSpPr>
              <p:cNvPr id="10" name="TextBox 9">
                <a:extLst>
                  <a:ext uri="{FF2B5EF4-FFF2-40B4-BE49-F238E27FC236}">
                    <a16:creationId xmlns:a16="http://schemas.microsoft.com/office/drawing/2014/main" id="{7D808A70-1D99-4CAE-A625-CC0580BD465B}"/>
                  </a:ext>
                </a:extLst>
              </p:cNvPr>
              <p:cNvSpPr txBox="1">
                <a:spLocks noRot="1" noChangeAspect="1" noMove="1" noResize="1" noEditPoints="1" noAdjustHandles="1" noChangeArrowheads="1" noChangeShapeType="1" noTextEdit="1"/>
              </p:cNvSpPr>
              <p:nvPr/>
            </p:nvSpPr>
            <p:spPr>
              <a:xfrm>
                <a:off x="5448832" y="4573036"/>
                <a:ext cx="845575"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433CFE8-BC9A-4444-A930-852019169DFC}"/>
                  </a:ext>
                </a:extLst>
              </p:cNvPr>
              <p:cNvSpPr txBox="1"/>
              <p:nvPr/>
            </p:nvSpPr>
            <p:spPr>
              <a:xfrm>
                <a:off x="8399021" y="4665290"/>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0" i="1" dirty="0" smtClean="0">
                          <a:latin typeface="Cambria Math" panose="02040503050406030204" pitchFamily="18" charset="0"/>
                        </a:rPr>
                        <m:t>+</m:t>
                      </m:r>
                    </m:oMath>
                  </m:oMathPara>
                </a14:m>
                <a:endParaRPr lang="en-GB" sz="2500"/>
              </a:p>
            </p:txBody>
          </p:sp>
        </mc:Choice>
        <mc:Fallback>
          <p:sp>
            <p:nvSpPr>
              <p:cNvPr id="11" name="TextBox 10">
                <a:extLst>
                  <a:ext uri="{FF2B5EF4-FFF2-40B4-BE49-F238E27FC236}">
                    <a16:creationId xmlns:a16="http://schemas.microsoft.com/office/drawing/2014/main" id="{5433CFE8-BC9A-4444-A930-852019169DFC}"/>
                  </a:ext>
                </a:extLst>
              </p:cNvPr>
              <p:cNvSpPr txBox="1">
                <a:spLocks noRot="1" noChangeAspect="1" noMove="1" noResize="1" noEditPoints="1" noAdjustHandles="1" noChangeArrowheads="1" noChangeShapeType="1" noTextEdit="1"/>
              </p:cNvSpPr>
              <p:nvPr/>
            </p:nvSpPr>
            <p:spPr>
              <a:xfrm>
                <a:off x="8399021" y="4665290"/>
                <a:ext cx="845575" cy="4770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C484C83-2928-429A-B93A-B8E9E7245AED}"/>
                  </a:ext>
                </a:extLst>
              </p:cNvPr>
              <p:cNvSpPr txBox="1"/>
              <p:nvPr/>
            </p:nvSpPr>
            <p:spPr>
              <a:xfrm>
                <a:off x="2437169" y="4665290"/>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500" b="0" i="1" dirty="0" smtClean="0">
                          <a:latin typeface="Cambria Math" panose="02040503050406030204" pitchFamily="18" charset="0"/>
                        </a:rPr>
                        <m:t>=</m:t>
                      </m:r>
                    </m:oMath>
                  </m:oMathPara>
                </a14:m>
                <a:endParaRPr lang="en-GB" sz="2500"/>
              </a:p>
            </p:txBody>
          </p:sp>
        </mc:Choice>
        <mc:Fallback>
          <p:sp>
            <p:nvSpPr>
              <p:cNvPr id="18" name="TextBox 17">
                <a:extLst>
                  <a:ext uri="{FF2B5EF4-FFF2-40B4-BE49-F238E27FC236}">
                    <a16:creationId xmlns:a16="http://schemas.microsoft.com/office/drawing/2014/main" id="{8C484C83-2928-429A-B93A-B8E9E7245AED}"/>
                  </a:ext>
                </a:extLst>
              </p:cNvPr>
              <p:cNvSpPr txBox="1">
                <a:spLocks noRot="1" noChangeAspect="1" noMove="1" noResize="1" noEditPoints="1" noAdjustHandles="1" noChangeArrowheads="1" noChangeShapeType="1" noTextEdit="1"/>
              </p:cNvSpPr>
              <p:nvPr/>
            </p:nvSpPr>
            <p:spPr>
              <a:xfrm>
                <a:off x="2437169" y="4665290"/>
                <a:ext cx="845575" cy="4770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2DEFB9B-AA2F-4B4B-96D9-837624EF1900}"/>
                  </a:ext>
                </a:extLst>
              </p:cNvPr>
              <p:cNvSpPr txBox="1"/>
              <p:nvPr/>
            </p:nvSpPr>
            <p:spPr>
              <a:xfrm>
                <a:off x="6416200" y="4626097"/>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𝑤</m:t>
                          </m:r>
                        </m:e>
                        <m:sub>
                          <m:r>
                            <a:rPr lang="en-US" sz="2500" b="0" i="1" dirty="0" smtClean="0">
                              <a:latin typeface="Cambria Math" panose="02040503050406030204" pitchFamily="18" charset="0"/>
                            </a:rPr>
                            <m:t>11</m:t>
                          </m:r>
                        </m:sub>
                      </m:sSub>
                    </m:oMath>
                  </m:oMathPara>
                </a14:m>
                <a:endParaRPr lang="en-GB" sz="2500"/>
              </a:p>
            </p:txBody>
          </p:sp>
        </mc:Choice>
        <mc:Fallback>
          <p:sp>
            <p:nvSpPr>
              <p:cNvPr id="20" name="TextBox 19">
                <a:extLst>
                  <a:ext uri="{FF2B5EF4-FFF2-40B4-BE49-F238E27FC236}">
                    <a16:creationId xmlns:a16="http://schemas.microsoft.com/office/drawing/2014/main" id="{F2DEFB9B-AA2F-4B4B-96D9-837624EF1900}"/>
                  </a:ext>
                </a:extLst>
              </p:cNvPr>
              <p:cNvSpPr txBox="1">
                <a:spLocks noRot="1" noChangeAspect="1" noMove="1" noResize="1" noEditPoints="1" noAdjustHandles="1" noChangeArrowheads="1" noChangeShapeType="1" noTextEdit="1"/>
              </p:cNvSpPr>
              <p:nvPr/>
            </p:nvSpPr>
            <p:spPr>
              <a:xfrm>
                <a:off x="6416200" y="4626097"/>
                <a:ext cx="845575" cy="477054"/>
              </a:xfrm>
              <a:prstGeom prst="rect">
                <a:avLst/>
              </a:prstGeom>
              <a:blipFill>
                <a:blip r:embed="rId7"/>
                <a:stretch>
                  <a:fillRect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69BB304-87FB-4004-8854-E07D4FCEC03D}"/>
                  </a:ext>
                </a:extLst>
              </p:cNvPr>
              <p:cNvSpPr txBox="1"/>
              <p:nvPr/>
            </p:nvSpPr>
            <p:spPr>
              <a:xfrm>
                <a:off x="6407851" y="5571023"/>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𝑤</m:t>
                          </m:r>
                        </m:e>
                        <m:sub>
                          <m:r>
                            <a:rPr lang="en-US" sz="2500" b="0" i="1" dirty="0" smtClean="0">
                              <a:latin typeface="Cambria Math" panose="02040503050406030204" pitchFamily="18" charset="0"/>
                            </a:rPr>
                            <m:t>21</m:t>
                          </m:r>
                        </m:sub>
                      </m:sSub>
                    </m:oMath>
                  </m:oMathPara>
                </a14:m>
                <a:endParaRPr lang="en-GB" sz="2500"/>
              </a:p>
            </p:txBody>
          </p:sp>
        </mc:Choice>
        <mc:Fallback>
          <p:sp>
            <p:nvSpPr>
              <p:cNvPr id="21" name="TextBox 20">
                <a:extLst>
                  <a:ext uri="{FF2B5EF4-FFF2-40B4-BE49-F238E27FC236}">
                    <a16:creationId xmlns:a16="http://schemas.microsoft.com/office/drawing/2014/main" id="{069BB304-87FB-4004-8854-E07D4FCEC03D}"/>
                  </a:ext>
                </a:extLst>
              </p:cNvPr>
              <p:cNvSpPr txBox="1">
                <a:spLocks noRot="1" noChangeAspect="1" noMove="1" noResize="1" noEditPoints="1" noAdjustHandles="1" noChangeArrowheads="1" noChangeShapeType="1" noTextEdit="1"/>
              </p:cNvSpPr>
              <p:nvPr/>
            </p:nvSpPr>
            <p:spPr>
              <a:xfrm>
                <a:off x="6407851" y="5571023"/>
                <a:ext cx="845575" cy="477054"/>
              </a:xfrm>
              <a:prstGeom prst="rect">
                <a:avLst/>
              </a:prstGeom>
              <a:blipFill>
                <a:blip r:embed="rId8"/>
                <a:stretch>
                  <a:fillRect b="-2564"/>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C92A16F-C27F-477B-97E8-EE6AF4A11B5B}"/>
              </a:ext>
            </a:extLst>
          </p:cNvPr>
          <p:cNvGrpSpPr/>
          <p:nvPr/>
        </p:nvGrpSpPr>
        <p:grpSpPr>
          <a:xfrm>
            <a:off x="242785" y="4458110"/>
            <a:ext cx="2225778" cy="924642"/>
            <a:chOff x="2424879" y="4458110"/>
            <a:chExt cx="2225778" cy="924642"/>
          </a:xfrm>
        </p:grpSpPr>
        <p:sp>
          <p:nvSpPr>
            <p:cNvPr id="26" name="Rectangle 25">
              <a:extLst>
                <a:ext uri="{FF2B5EF4-FFF2-40B4-BE49-F238E27FC236}">
                  <a16:creationId xmlns:a16="http://schemas.microsoft.com/office/drawing/2014/main" id="{2E919D27-CBF4-49A7-AD8D-0CF530720F2E}"/>
                </a:ext>
              </a:extLst>
            </p:cNvPr>
            <p:cNvSpPr/>
            <p:nvPr/>
          </p:nvSpPr>
          <p:spPr>
            <a:xfrm>
              <a:off x="2424879" y="4458110"/>
              <a:ext cx="2225778" cy="924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CE061079-EB55-45CD-8733-887649009A28}"/>
                </a:ext>
              </a:extLst>
            </p:cNvPr>
            <p:cNvCxnSpPr>
              <a:cxnSpLocks/>
              <a:stCxn id="26" idx="2"/>
              <a:endCxn id="26" idx="0"/>
            </p:cNvCxnSpPr>
            <p:nvPr/>
          </p:nvCxnSpPr>
          <p:spPr>
            <a:xfrm flipV="1">
              <a:off x="3537768" y="4458110"/>
              <a:ext cx="0" cy="924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58CDE1-8360-44AD-BF43-CC3CA65D0DCA}"/>
                  </a:ext>
                </a:extLst>
              </p:cNvPr>
              <p:cNvSpPr txBox="1"/>
              <p:nvPr/>
            </p:nvSpPr>
            <p:spPr>
              <a:xfrm>
                <a:off x="1469608" y="4593099"/>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𝑦</m:t>
                          </m:r>
                        </m:e>
                        <m:sub>
                          <m:r>
                            <a:rPr lang="en-US" sz="2500" b="0" i="1" dirty="0" smtClean="0">
                              <a:latin typeface="Cambria Math" panose="02040503050406030204" pitchFamily="18" charset="0"/>
                            </a:rPr>
                            <m:t>2</m:t>
                          </m:r>
                        </m:sub>
                      </m:sSub>
                    </m:oMath>
                  </m:oMathPara>
                </a14:m>
                <a:endParaRPr lang="en-GB" sz="2500"/>
              </a:p>
            </p:txBody>
          </p:sp>
        </mc:Choice>
        <mc:Fallback>
          <p:sp>
            <p:nvSpPr>
              <p:cNvPr id="28" name="TextBox 27">
                <a:extLst>
                  <a:ext uri="{FF2B5EF4-FFF2-40B4-BE49-F238E27FC236}">
                    <a16:creationId xmlns:a16="http://schemas.microsoft.com/office/drawing/2014/main" id="{0958CDE1-8360-44AD-BF43-CC3CA65D0DCA}"/>
                  </a:ext>
                </a:extLst>
              </p:cNvPr>
              <p:cNvSpPr txBox="1">
                <a:spLocks noRot="1" noChangeAspect="1" noMove="1" noResize="1" noEditPoints="1" noAdjustHandles="1" noChangeArrowheads="1" noChangeShapeType="1" noTextEdit="1"/>
              </p:cNvSpPr>
              <p:nvPr/>
            </p:nvSpPr>
            <p:spPr>
              <a:xfrm>
                <a:off x="1469608" y="4593099"/>
                <a:ext cx="845575" cy="477054"/>
              </a:xfrm>
              <a:prstGeom prst="rect">
                <a:avLst/>
              </a:prstGeom>
              <a:blipFill>
                <a:blip r:embed="rId9"/>
                <a:stretch>
                  <a:fillRect b="-88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BB8E94B-7FE5-4BBA-9CEF-218D5927D5B9}"/>
                  </a:ext>
                </a:extLst>
              </p:cNvPr>
              <p:cNvSpPr txBox="1"/>
              <p:nvPr/>
            </p:nvSpPr>
            <p:spPr>
              <a:xfrm>
                <a:off x="3419819" y="4617536"/>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𝑥</m:t>
                          </m:r>
                        </m:e>
                        <m:sub>
                          <m:r>
                            <a:rPr lang="en-US" sz="2500" b="0" i="1" dirty="0" smtClean="0">
                              <a:latin typeface="Cambria Math" panose="02040503050406030204" pitchFamily="18" charset="0"/>
                            </a:rPr>
                            <m:t>1</m:t>
                          </m:r>
                        </m:sub>
                      </m:sSub>
                    </m:oMath>
                  </m:oMathPara>
                </a14:m>
                <a:endParaRPr lang="en-GB" sz="2500"/>
              </a:p>
            </p:txBody>
          </p:sp>
        </mc:Choice>
        <mc:Fallback>
          <p:sp>
            <p:nvSpPr>
              <p:cNvPr id="29" name="TextBox 28">
                <a:extLst>
                  <a:ext uri="{FF2B5EF4-FFF2-40B4-BE49-F238E27FC236}">
                    <a16:creationId xmlns:a16="http://schemas.microsoft.com/office/drawing/2014/main" id="{DBB8E94B-7FE5-4BBA-9CEF-218D5927D5B9}"/>
                  </a:ext>
                </a:extLst>
              </p:cNvPr>
              <p:cNvSpPr txBox="1">
                <a:spLocks noRot="1" noChangeAspect="1" noMove="1" noResize="1" noEditPoints="1" noAdjustHandles="1" noChangeArrowheads="1" noChangeShapeType="1" noTextEdit="1"/>
              </p:cNvSpPr>
              <p:nvPr/>
            </p:nvSpPr>
            <p:spPr>
              <a:xfrm>
                <a:off x="3419819" y="4617536"/>
                <a:ext cx="845575" cy="477054"/>
              </a:xfrm>
              <a:prstGeom prst="rect">
                <a:avLst/>
              </a:prstGeom>
              <a:blipFill>
                <a:blip r:embed="rId10"/>
                <a:stretch>
                  <a:fillRect b="-12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9A257FA-C20D-44FB-959A-FD6D9FDF344E}"/>
                  </a:ext>
                </a:extLst>
              </p:cNvPr>
              <p:cNvSpPr txBox="1"/>
              <p:nvPr/>
            </p:nvSpPr>
            <p:spPr>
              <a:xfrm>
                <a:off x="4527385" y="4617536"/>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𝑥</m:t>
                          </m:r>
                        </m:e>
                        <m:sub>
                          <m:r>
                            <a:rPr lang="en-US" sz="2500" b="0" i="1" dirty="0" smtClean="0">
                              <a:latin typeface="Cambria Math" panose="02040503050406030204" pitchFamily="18" charset="0"/>
                            </a:rPr>
                            <m:t>2</m:t>
                          </m:r>
                        </m:sub>
                      </m:sSub>
                    </m:oMath>
                  </m:oMathPara>
                </a14:m>
                <a:endParaRPr lang="en-GB" sz="2500"/>
              </a:p>
            </p:txBody>
          </p:sp>
        </mc:Choice>
        <mc:Fallback>
          <p:sp>
            <p:nvSpPr>
              <p:cNvPr id="30" name="TextBox 29">
                <a:extLst>
                  <a:ext uri="{FF2B5EF4-FFF2-40B4-BE49-F238E27FC236}">
                    <a16:creationId xmlns:a16="http://schemas.microsoft.com/office/drawing/2014/main" id="{A9A257FA-C20D-44FB-959A-FD6D9FDF344E}"/>
                  </a:ext>
                </a:extLst>
              </p:cNvPr>
              <p:cNvSpPr txBox="1">
                <a:spLocks noRot="1" noChangeAspect="1" noMove="1" noResize="1" noEditPoints="1" noAdjustHandles="1" noChangeArrowheads="1" noChangeShapeType="1" noTextEdit="1"/>
              </p:cNvSpPr>
              <p:nvPr/>
            </p:nvSpPr>
            <p:spPr>
              <a:xfrm>
                <a:off x="4527385" y="4617536"/>
                <a:ext cx="845575" cy="477054"/>
              </a:xfrm>
              <a:prstGeom prst="rect">
                <a:avLst/>
              </a:prstGeom>
              <a:blipFill>
                <a:blip r:embed="rId11"/>
                <a:stretch>
                  <a:fillRect b="-1266"/>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3BCC9E44-0887-412B-8DB2-BBF62E36E26D}"/>
              </a:ext>
            </a:extLst>
          </p:cNvPr>
          <p:cNvGrpSpPr/>
          <p:nvPr/>
        </p:nvGrpSpPr>
        <p:grpSpPr>
          <a:xfrm>
            <a:off x="7314962" y="4440845"/>
            <a:ext cx="988141" cy="1877961"/>
            <a:chOff x="5906729" y="4443771"/>
            <a:chExt cx="988141" cy="1877961"/>
          </a:xfrm>
        </p:grpSpPr>
        <p:sp>
          <p:nvSpPr>
            <p:cNvPr id="32" name="Rectangle 31">
              <a:extLst>
                <a:ext uri="{FF2B5EF4-FFF2-40B4-BE49-F238E27FC236}">
                  <a16:creationId xmlns:a16="http://schemas.microsoft.com/office/drawing/2014/main" id="{94878768-499A-4FE0-AA75-2A918A0ED83F}"/>
                </a:ext>
              </a:extLst>
            </p:cNvPr>
            <p:cNvSpPr/>
            <p:nvPr/>
          </p:nvSpPr>
          <p:spPr>
            <a:xfrm>
              <a:off x="5906729" y="4443771"/>
              <a:ext cx="988141" cy="18779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id="{CD541793-F5DB-4C8C-913C-8F1626951CEF}"/>
                </a:ext>
              </a:extLst>
            </p:cNvPr>
            <p:cNvCxnSpPr>
              <a:cxnSpLocks/>
              <a:stCxn id="32" idx="1"/>
              <a:endCxn id="32" idx="3"/>
            </p:cNvCxnSpPr>
            <p:nvPr/>
          </p:nvCxnSpPr>
          <p:spPr>
            <a:xfrm>
              <a:off x="5906729" y="5382752"/>
              <a:ext cx="988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ABD64528-7C34-43B9-A007-BD153F1E86E3}"/>
                  </a:ext>
                </a:extLst>
              </p:cNvPr>
              <p:cNvSpPr txBox="1"/>
              <p:nvPr/>
            </p:nvSpPr>
            <p:spPr>
              <a:xfrm>
                <a:off x="7359135" y="4626097"/>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𝑤</m:t>
                          </m:r>
                        </m:e>
                        <m:sub>
                          <m:r>
                            <a:rPr lang="en-US" sz="2500" b="0" i="1" dirty="0" smtClean="0">
                              <a:latin typeface="Cambria Math" panose="02040503050406030204" pitchFamily="18" charset="0"/>
                            </a:rPr>
                            <m:t>12</m:t>
                          </m:r>
                        </m:sub>
                      </m:sSub>
                    </m:oMath>
                  </m:oMathPara>
                </a14:m>
                <a:endParaRPr lang="en-GB" sz="2500"/>
              </a:p>
            </p:txBody>
          </p:sp>
        </mc:Choice>
        <mc:Fallback>
          <p:sp>
            <p:nvSpPr>
              <p:cNvPr id="34" name="TextBox 33">
                <a:extLst>
                  <a:ext uri="{FF2B5EF4-FFF2-40B4-BE49-F238E27FC236}">
                    <a16:creationId xmlns:a16="http://schemas.microsoft.com/office/drawing/2014/main" id="{ABD64528-7C34-43B9-A007-BD153F1E86E3}"/>
                  </a:ext>
                </a:extLst>
              </p:cNvPr>
              <p:cNvSpPr txBox="1">
                <a:spLocks noRot="1" noChangeAspect="1" noMove="1" noResize="1" noEditPoints="1" noAdjustHandles="1" noChangeArrowheads="1" noChangeShapeType="1" noTextEdit="1"/>
              </p:cNvSpPr>
              <p:nvPr/>
            </p:nvSpPr>
            <p:spPr>
              <a:xfrm>
                <a:off x="7359135" y="4626097"/>
                <a:ext cx="845575" cy="477054"/>
              </a:xfrm>
              <a:prstGeom prst="rect">
                <a:avLst/>
              </a:prstGeom>
              <a:blipFill>
                <a:blip r:embed="rId12"/>
                <a:stretch>
                  <a:fillRect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D770BA33-B1DB-4FCC-B12B-C9649982D466}"/>
                  </a:ext>
                </a:extLst>
              </p:cNvPr>
              <p:cNvSpPr txBox="1"/>
              <p:nvPr/>
            </p:nvSpPr>
            <p:spPr>
              <a:xfrm>
                <a:off x="7350786" y="5571023"/>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𝑤</m:t>
                          </m:r>
                        </m:e>
                        <m:sub>
                          <m:r>
                            <a:rPr lang="en-US" sz="2500" b="0" i="1" dirty="0" smtClean="0">
                              <a:latin typeface="Cambria Math" panose="02040503050406030204" pitchFamily="18" charset="0"/>
                            </a:rPr>
                            <m:t>22</m:t>
                          </m:r>
                        </m:sub>
                      </m:sSub>
                    </m:oMath>
                  </m:oMathPara>
                </a14:m>
                <a:endParaRPr lang="en-GB" sz="2500"/>
              </a:p>
            </p:txBody>
          </p:sp>
        </mc:Choice>
        <mc:Fallback>
          <p:sp>
            <p:nvSpPr>
              <p:cNvPr id="35" name="TextBox 34">
                <a:extLst>
                  <a:ext uri="{FF2B5EF4-FFF2-40B4-BE49-F238E27FC236}">
                    <a16:creationId xmlns:a16="http://schemas.microsoft.com/office/drawing/2014/main" id="{D770BA33-B1DB-4FCC-B12B-C9649982D466}"/>
                  </a:ext>
                </a:extLst>
              </p:cNvPr>
              <p:cNvSpPr txBox="1">
                <a:spLocks noRot="1" noChangeAspect="1" noMove="1" noResize="1" noEditPoints="1" noAdjustHandles="1" noChangeArrowheads="1" noChangeShapeType="1" noTextEdit="1"/>
              </p:cNvSpPr>
              <p:nvPr/>
            </p:nvSpPr>
            <p:spPr>
              <a:xfrm>
                <a:off x="7350786" y="5571023"/>
                <a:ext cx="845575" cy="477054"/>
              </a:xfrm>
              <a:prstGeom prst="rect">
                <a:avLst/>
              </a:prstGeom>
              <a:blipFill>
                <a:blip r:embed="rId13"/>
                <a:stretch>
                  <a:fillRect b="-2564"/>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CA858BFD-F582-460B-92A2-9AF036A06C26}"/>
              </a:ext>
            </a:extLst>
          </p:cNvPr>
          <p:cNvGrpSpPr/>
          <p:nvPr/>
        </p:nvGrpSpPr>
        <p:grpSpPr>
          <a:xfrm>
            <a:off x="9360731" y="4452165"/>
            <a:ext cx="2225778" cy="924642"/>
            <a:chOff x="2424879" y="4458110"/>
            <a:chExt cx="2225778" cy="924642"/>
          </a:xfrm>
        </p:grpSpPr>
        <p:sp>
          <p:nvSpPr>
            <p:cNvPr id="37" name="Rectangle 36">
              <a:extLst>
                <a:ext uri="{FF2B5EF4-FFF2-40B4-BE49-F238E27FC236}">
                  <a16:creationId xmlns:a16="http://schemas.microsoft.com/office/drawing/2014/main" id="{1A3C4A8C-93FB-49D8-9AEE-2564DD3BF886}"/>
                </a:ext>
              </a:extLst>
            </p:cNvPr>
            <p:cNvSpPr/>
            <p:nvPr/>
          </p:nvSpPr>
          <p:spPr>
            <a:xfrm>
              <a:off x="2424879" y="4458110"/>
              <a:ext cx="2225778" cy="924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F20AD60C-3B13-44C5-82A0-62565610B453}"/>
                </a:ext>
              </a:extLst>
            </p:cNvPr>
            <p:cNvCxnSpPr>
              <a:cxnSpLocks/>
              <a:stCxn id="37" idx="2"/>
              <a:endCxn id="37" idx="0"/>
            </p:cNvCxnSpPr>
            <p:nvPr/>
          </p:nvCxnSpPr>
          <p:spPr>
            <a:xfrm flipV="1">
              <a:off x="3537768" y="4458110"/>
              <a:ext cx="0" cy="924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3EA95D64-B90F-422C-9AEE-7D91A56FCF8F}"/>
                  </a:ext>
                </a:extLst>
              </p:cNvPr>
              <p:cNvSpPr txBox="1"/>
              <p:nvPr/>
            </p:nvSpPr>
            <p:spPr>
              <a:xfrm>
                <a:off x="9479153" y="4626379"/>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𝑏</m:t>
                          </m:r>
                        </m:e>
                        <m:sub>
                          <m:r>
                            <a:rPr lang="en-US" sz="2500" b="0" i="1" dirty="0" smtClean="0">
                              <a:latin typeface="Cambria Math" panose="02040503050406030204" pitchFamily="18" charset="0"/>
                            </a:rPr>
                            <m:t>1</m:t>
                          </m:r>
                        </m:sub>
                      </m:sSub>
                    </m:oMath>
                  </m:oMathPara>
                </a14:m>
                <a:endParaRPr lang="en-GB" sz="2500"/>
              </a:p>
            </p:txBody>
          </p:sp>
        </mc:Choice>
        <mc:Fallback>
          <p:sp>
            <p:nvSpPr>
              <p:cNvPr id="39" name="TextBox 38">
                <a:extLst>
                  <a:ext uri="{FF2B5EF4-FFF2-40B4-BE49-F238E27FC236}">
                    <a16:creationId xmlns:a16="http://schemas.microsoft.com/office/drawing/2014/main" id="{3EA95D64-B90F-422C-9AEE-7D91A56FCF8F}"/>
                  </a:ext>
                </a:extLst>
              </p:cNvPr>
              <p:cNvSpPr txBox="1">
                <a:spLocks noRot="1" noChangeAspect="1" noMove="1" noResize="1" noEditPoints="1" noAdjustHandles="1" noChangeArrowheads="1" noChangeShapeType="1" noTextEdit="1"/>
              </p:cNvSpPr>
              <p:nvPr/>
            </p:nvSpPr>
            <p:spPr>
              <a:xfrm>
                <a:off x="9479153" y="4626379"/>
                <a:ext cx="845575" cy="477054"/>
              </a:xfrm>
              <a:prstGeom prst="rect">
                <a:avLst/>
              </a:prstGeom>
              <a:blipFill>
                <a:blip r:embed="rId14"/>
                <a:stretch>
                  <a:fillRect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C9C464F-E45D-4180-ADD1-2F69857C963F}"/>
                  </a:ext>
                </a:extLst>
              </p:cNvPr>
              <p:cNvSpPr txBox="1"/>
              <p:nvPr/>
            </p:nvSpPr>
            <p:spPr>
              <a:xfrm>
                <a:off x="10586719" y="4626379"/>
                <a:ext cx="845575"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𝑏</m:t>
                          </m:r>
                        </m:e>
                        <m:sub>
                          <m:r>
                            <a:rPr lang="en-US" sz="2500" b="0" i="1" dirty="0" smtClean="0">
                              <a:latin typeface="Cambria Math" panose="02040503050406030204" pitchFamily="18" charset="0"/>
                            </a:rPr>
                            <m:t>2</m:t>
                          </m:r>
                        </m:sub>
                      </m:sSub>
                    </m:oMath>
                  </m:oMathPara>
                </a14:m>
                <a:endParaRPr lang="en-GB" sz="2500"/>
              </a:p>
            </p:txBody>
          </p:sp>
        </mc:Choice>
        <mc:Fallback>
          <p:sp>
            <p:nvSpPr>
              <p:cNvPr id="40" name="TextBox 39">
                <a:extLst>
                  <a:ext uri="{FF2B5EF4-FFF2-40B4-BE49-F238E27FC236}">
                    <a16:creationId xmlns:a16="http://schemas.microsoft.com/office/drawing/2014/main" id="{BC9C464F-E45D-4180-ADD1-2F69857C963F}"/>
                  </a:ext>
                </a:extLst>
              </p:cNvPr>
              <p:cNvSpPr txBox="1">
                <a:spLocks noRot="1" noChangeAspect="1" noMove="1" noResize="1" noEditPoints="1" noAdjustHandles="1" noChangeArrowheads="1" noChangeShapeType="1" noTextEdit="1"/>
              </p:cNvSpPr>
              <p:nvPr/>
            </p:nvSpPr>
            <p:spPr>
              <a:xfrm>
                <a:off x="10586719" y="4626379"/>
                <a:ext cx="845575" cy="477054"/>
              </a:xfrm>
              <a:prstGeom prst="rect">
                <a:avLst/>
              </a:prstGeom>
              <a:blipFill>
                <a:blip r:embed="rId15"/>
                <a:stretch>
                  <a:fillRect b="-2564"/>
                </a:stretch>
              </a:blipFill>
            </p:spPr>
            <p:txBody>
              <a:bodyPr/>
              <a:lstStyle/>
              <a:p>
                <a:r>
                  <a:rPr lang="en-US">
                    <a:noFill/>
                  </a:rPr>
                  <a:t> </a:t>
                </a:r>
              </a:p>
            </p:txBody>
          </p:sp>
        </mc:Fallback>
      </mc:AlternateContent>
    </p:spTree>
    <p:extLst>
      <p:ext uri="{BB962C8B-B14F-4D97-AF65-F5344CB8AC3E}">
        <p14:creationId xmlns:p14="http://schemas.microsoft.com/office/powerpoint/2010/main" val="258953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3D2DF-CE86-98D3-C784-07942163AEB7}"/>
              </a:ext>
            </a:extLst>
          </p:cNvPr>
          <p:cNvSpPr>
            <a:spLocks noGrp="1"/>
          </p:cNvSpPr>
          <p:nvPr>
            <p:ph type="title"/>
          </p:nvPr>
        </p:nvSpPr>
        <p:spPr/>
        <p:txBody>
          <a:bodyPr/>
          <a:lstStyle/>
          <a:p>
            <a:r>
              <a:rPr lang="en-US"/>
              <a:t>Linear Classifier (classification)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D2CE20-47F0-0FF5-69B9-2E7BB788D163}"/>
                  </a:ext>
                </a:extLst>
              </p:cNvPr>
              <p:cNvSpPr>
                <a:spLocks noGrp="1"/>
              </p:cNvSpPr>
              <p:nvPr>
                <p:ph idx="1"/>
              </p:nvPr>
            </p:nvSpPr>
            <p:spPr/>
            <p:txBody>
              <a:bodyPr>
                <a:normAutofit fontScale="85000" lnSpcReduction="20000"/>
              </a:bodyPr>
              <a:lstStyle/>
              <a:p>
                <a:pPr marL="0" indent="0" algn="ctr">
                  <a:buNone/>
                </a:pPr>
                <a14:m>
                  <m:oMath xmlns:m="http://schemas.openxmlformats.org/officeDocument/2006/math">
                    <m:r>
                      <a:rPr lang="en-US" b="0" i="1" smtClean="0">
                        <a:solidFill>
                          <a:srgbClr val="7030A0"/>
                        </a:solidFill>
                        <a:latin typeface="Cambria Math" panose="02040503050406030204" pitchFamily="18" charset="0"/>
                      </a:rPr>
                      <m:t>𝑝</m:t>
                    </m:r>
                    <m:d>
                      <m:dPr>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=1 </m:t>
                        </m:r>
                      </m:e>
                    </m:d>
                    <m:r>
                      <a:rPr lang="en-US" b="0" i="1" smtClean="0">
                        <a:solidFill>
                          <a:srgbClr val="7030A0"/>
                        </a:solidFill>
                        <a:latin typeface="Cambria Math" panose="02040503050406030204" pitchFamily="18" charset="0"/>
                      </a:rPr>
                      <m:t> </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)&gt;</m:t>
                    </m:r>
                    <m:r>
                      <a:rPr lang="en-US" b="0" i="1" smtClean="0">
                        <a:solidFill>
                          <a:srgbClr val="7030A0"/>
                        </a:solidFill>
                        <a:latin typeface="Cambria Math" panose="02040503050406030204" pitchFamily="18" charset="0"/>
                      </a:rPr>
                      <m:t>𝑝</m:t>
                    </m:r>
                    <m:d>
                      <m:dPr>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=0 </m:t>
                        </m:r>
                      </m:e>
                    </m:d>
                    <m:r>
                      <a:rPr lang="en-US" b="0" i="1" smtClean="0">
                        <a:solidFill>
                          <a:srgbClr val="7030A0"/>
                        </a:solidFill>
                        <a:latin typeface="Cambria Math" panose="02040503050406030204" pitchFamily="18" charset="0"/>
                      </a:rPr>
                      <m:t> </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 )=</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log</m:t>
                        </m:r>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 </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𝑝</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𝑦</m:t>
                                    </m:r>
                                    <m:r>
                                      <a:rPr lang="en-US" b="0" i="1" smtClean="0">
                                        <a:solidFill>
                                          <a:schemeClr val="accent1"/>
                                        </a:solidFill>
                                        <a:latin typeface="Cambria Math" panose="02040503050406030204" pitchFamily="18" charset="0"/>
                                      </a:rPr>
                                      <m:t>=1</m:t>
                                    </m:r>
                                  </m:e>
                                  <m:e>
                                    <m:r>
                                      <a:rPr lang="en-US" b="0" i="1" smtClean="0">
                                        <a:solidFill>
                                          <a:schemeClr val="accent1"/>
                                        </a:solidFill>
                                        <a:latin typeface="Cambria Math" panose="02040503050406030204" pitchFamily="18" charset="0"/>
                                      </a:rPr>
                                      <m:t>𝑥</m:t>
                                    </m:r>
                                  </m:e>
                                </m:d>
                              </m:num>
                              <m:den>
                                <m:r>
                                  <a:rPr lang="en-US" b="0" i="1" smtClean="0">
                                    <a:solidFill>
                                      <a:schemeClr val="accent1"/>
                                    </a:solidFill>
                                    <a:latin typeface="Cambria Math" panose="02040503050406030204" pitchFamily="18" charset="0"/>
                                  </a:rPr>
                                  <m:t>𝑝</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𝑦</m:t>
                                    </m:r>
                                    <m:r>
                                      <a:rPr lang="en-US" b="0" i="1" smtClean="0">
                                        <a:solidFill>
                                          <a:schemeClr val="accent1"/>
                                        </a:solidFill>
                                        <a:latin typeface="Cambria Math" panose="02040503050406030204" pitchFamily="18" charset="0"/>
                                      </a:rPr>
                                      <m:t>=0</m:t>
                                    </m:r>
                                  </m:e>
                                  <m:e>
                                    <m:r>
                                      <a:rPr lang="en-US" b="0" i="1" smtClean="0">
                                        <a:solidFill>
                                          <a:schemeClr val="accent1"/>
                                        </a:solidFill>
                                        <a:latin typeface="Cambria Math" panose="02040503050406030204" pitchFamily="18" charset="0"/>
                                      </a:rPr>
                                      <m:t>𝑥</m:t>
                                    </m:r>
                                  </m:e>
                                </m:d>
                              </m:den>
                            </m:f>
                            <m:r>
                              <a:rPr lang="en-US" b="0" i="1" smtClean="0">
                                <a:solidFill>
                                  <a:schemeClr val="accent1"/>
                                </a:solidFill>
                                <a:latin typeface="Cambria Math" panose="02040503050406030204" pitchFamily="18" charset="0"/>
                              </a:rPr>
                              <m:t> </m:t>
                            </m:r>
                          </m:e>
                        </m:d>
                      </m:e>
                    </m:func>
                    <m:r>
                      <a:rPr lang="en-US" b="0" i="1" smtClean="0">
                        <a:solidFill>
                          <a:schemeClr val="accent1"/>
                        </a:solidFill>
                        <a:latin typeface="Cambria Math" panose="02040503050406030204" pitchFamily="18" charset="0"/>
                      </a:rPr>
                      <m:t>&gt;0</m:t>
                    </m:r>
                    <m:r>
                      <a:rPr lang="en-US" b="0" i="1" smtClean="0">
                        <a:latin typeface="Cambria Math" panose="02040503050406030204" pitchFamily="18" charset="0"/>
                      </a:rPr>
                      <m:t>=</m:t>
                    </m:r>
                    <m:r>
                      <a:rPr lang="en-US" b="1" i="1" smtClean="0">
                        <a:solidFill>
                          <a:srgbClr val="00B050"/>
                        </a:solidFill>
                        <a:latin typeface="Cambria Math" panose="02040503050406030204" pitchFamily="18" charset="0"/>
                      </a:rPr>
                      <m:t>𝒂</m:t>
                    </m:r>
                    <m:r>
                      <a:rPr lang="en-US" b="1" i="1" smtClean="0">
                        <a:solidFill>
                          <a:srgbClr val="00B050"/>
                        </a:solidFill>
                        <a:latin typeface="Cambria Math" panose="02040503050406030204" pitchFamily="18" charset="0"/>
                      </a:rPr>
                      <m:t>&gt;</m:t>
                    </m:r>
                    <m:r>
                      <a:rPr lang="en-US" b="1" i="1" smtClean="0">
                        <a:solidFill>
                          <a:srgbClr val="00B050"/>
                        </a:solidFill>
                        <a:latin typeface="Cambria Math" panose="02040503050406030204" pitchFamily="18" charset="0"/>
                      </a:rPr>
                      <m:t>𝟎</m:t>
                    </m:r>
                  </m:oMath>
                </a14:m>
                <a:r>
                  <a:rPr lang="en-US" b="0">
                    <a:solidFill>
                      <a:srgbClr val="00B050"/>
                    </a:solidFill>
                  </a:rPr>
                  <a:t> </a:t>
                </a:r>
              </a:p>
              <a:p>
                <a:endParaRPr lang="en-US"/>
              </a:p>
              <a:p>
                <a:pPr marL="457200" lvl="1" indent="0">
                  <a:buNone/>
                </a:pPr>
                <a:r>
                  <a:rPr lang="en-US"/>
                  <a:t>where:</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1" i="1" smtClean="0">
                              <a:latin typeface="Cambria Math" panose="02040503050406030204" pitchFamily="18" charset="0"/>
                            </a:rPr>
                            <m:t>𝑻</m:t>
                          </m:r>
                        </m:sup>
                      </m:sSup>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𝒃</m:t>
                      </m:r>
                    </m:oMath>
                  </m:oMathPara>
                </a14:m>
                <a:endParaRPr lang="en-US" b="0"/>
              </a:p>
              <a:p>
                <a:pPr marL="0" indent="0">
                  <a:buNone/>
                </a:pPr>
                <a:endParaRPr lang="en-US"/>
              </a:p>
              <a:p>
                <a:pPr marL="0" indent="0">
                  <a:buNone/>
                </a:pPr>
                <a:r>
                  <a:rPr lang="en-US"/>
                  <a:t>Thus, the prediction function can be:</a:t>
                </a:r>
              </a:p>
              <a:p>
                <a:pPr marL="0" indent="0">
                  <a:buNone/>
                </a:pP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𝑑</m:t>
                          </m:r>
                          <m:r>
                            <a:rPr lang="en-US" b="0" i="1" smtClean="0">
                              <a:latin typeface="Cambria Math" panose="02040503050406030204" pitchFamily="18" charset="0"/>
                            </a:rPr>
                            <m:t>=1</m:t>
                          </m:r>
                        </m:sub>
                        <m:sup>
                          <m:r>
                            <a:rPr lang="en-US" b="0" i="1" smtClean="0">
                              <a:latin typeface="Cambria Math" panose="02040503050406030204" pitchFamily="18" charset="0"/>
                            </a:rPr>
                            <m:t>𝐷</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br>
                  <a:rPr lang="en-US" b="0"/>
                </a:br>
                <a:endParaRPr lang="en-US" b="0"/>
              </a:p>
              <a:p>
                <a:pPr marL="457200" lvl="1" indent="0">
                  <a:buNone/>
                </a:pPr>
                <a:endParaRPr lang="en-US"/>
              </a:p>
              <a:p>
                <a:pPr marL="457200" lvl="1" indent="0">
                  <a:buNone/>
                </a:pPr>
                <a:r>
                  <a:rPr lang="en-US"/>
                  <a:t>Basically,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oMath>
                </a14:m>
                <a:r>
                  <a:rPr lang="en-US"/>
                  <a:t> is the </a:t>
                </a:r>
                <a:r>
                  <a:rPr lang="en-US" u="sng"/>
                  <a:t>inner product</a:t>
                </a:r>
                <a:r>
                  <a:rPr lang="en-US"/>
                  <a:t> </a:t>
                </a:r>
                <a14:m>
                  <m:oMath xmlns:m="http://schemas.openxmlformats.org/officeDocument/2006/math">
                    <m:r>
                      <a:rPr lang="en-US" b="0" i="1" smtClean="0">
                        <a:latin typeface="Cambria Math" panose="02040503050406030204" pitchFamily="18" charset="0"/>
                      </a:rPr>
                      <m:t>&lt;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&gt;</m:t>
                    </m:r>
                  </m:oMath>
                </a14:m>
                <a:endParaRPr lang="en-US"/>
              </a:p>
            </p:txBody>
          </p:sp>
        </mc:Choice>
        <mc:Fallback>
          <p:sp>
            <p:nvSpPr>
              <p:cNvPr id="3" name="Content Placeholder 2">
                <a:extLst>
                  <a:ext uri="{FF2B5EF4-FFF2-40B4-BE49-F238E27FC236}">
                    <a16:creationId xmlns:a16="http://schemas.microsoft.com/office/drawing/2014/main" id="{76D2CE20-47F0-0FF5-69B9-2E7BB788D163}"/>
                  </a:ext>
                </a:extLst>
              </p:cNvPr>
              <p:cNvSpPr>
                <a:spLocks noGrp="1" noRot="1" noChangeAspect="1" noMove="1" noResize="1" noEditPoints="1" noAdjustHandles="1" noChangeArrowheads="1" noChangeShapeType="1" noTextEdit="1"/>
              </p:cNvSpPr>
              <p:nvPr>
                <p:ph idx="1"/>
              </p:nvPr>
            </p:nvSpPr>
            <p:spPr>
              <a:blipFill>
                <a:blip r:embed="rId2"/>
                <a:stretch>
                  <a:fillRect l="-928" t="-1401"/>
                </a:stretch>
              </a:blipFill>
            </p:spPr>
            <p:txBody>
              <a:bodyPr/>
              <a:lstStyle/>
              <a:p>
                <a:r>
                  <a:rPr lang="en-US">
                    <a:noFill/>
                  </a:rPr>
                  <a:t> </a:t>
                </a:r>
              </a:p>
            </p:txBody>
          </p:sp>
        </mc:Fallback>
      </mc:AlternateContent>
    </p:spTree>
    <p:extLst>
      <p:ext uri="{BB962C8B-B14F-4D97-AF65-F5344CB8AC3E}">
        <p14:creationId xmlns:p14="http://schemas.microsoft.com/office/powerpoint/2010/main" val="124431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D0195BD-9261-4211-ACF7-2E0035D0B8CA}"/>
              </a:ext>
            </a:extLst>
          </p:cNvPr>
          <p:cNvPicPr>
            <a:picLocks noChangeAspect="1"/>
          </p:cNvPicPr>
          <p:nvPr/>
        </p:nvPicPr>
        <p:blipFill>
          <a:blip r:embed="rId2"/>
          <a:stretch>
            <a:fillRect/>
          </a:stretch>
        </p:blipFill>
        <p:spPr>
          <a:xfrm>
            <a:off x="3553438" y="1176793"/>
            <a:ext cx="4828031" cy="4548146"/>
          </a:xfrm>
          <a:prstGeom prst="rect">
            <a:avLst/>
          </a:prstGeom>
        </p:spPr>
      </p:pic>
      <p:sp>
        <p:nvSpPr>
          <p:cNvPr id="5" name="TextBox 4">
            <a:extLst>
              <a:ext uri="{FF2B5EF4-FFF2-40B4-BE49-F238E27FC236}">
                <a16:creationId xmlns:a16="http://schemas.microsoft.com/office/drawing/2014/main" id="{D5013647-7A91-43AD-A0B1-BE0C7359C170}"/>
              </a:ext>
            </a:extLst>
          </p:cNvPr>
          <p:cNvSpPr txBox="1"/>
          <p:nvPr/>
        </p:nvSpPr>
        <p:spPr>
          <a:xfrm>
            <a:off x="357038" y="520548"/>
            <a:ext cx="431656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600"/>
              </a:spcAft>
            </a:pPr>
            <a:r>
              <a:rPr lang="en-US" b="1"/>
              <a:t>AI</a:t>
            </a:r>
            <a:r>
              <a:rPr lang="en-US"/>
              <a:t> is a broader field (i.e.: the big umbrella) that contains several subfields such as machine learning, robotics, and computer vision</a:t>
            </a:r>
            <a:endParaRPr lang="it-IT"/>
          </a:p>
        </p:txBody>
      </p:sp>
      <p:sp>
        <p:nvSpPr>
          <p:cNvPr id="7" name="TextBox 6">
            <a:extLst>
              <a:ext uri="{FF2B5EF4-FFF2-40B4-BE49-F238E27FC236}">
                <a16:creationId xmlns:a16="http://schemas.microsoft.com/office/drawing/2014/main" id="{BE72ADCF-4FCE-45FA-8860-EBFE6031BED7}"/>
              </a:ext>
            </a:extLst>
          </p:cNvPr>
          <p:cNvSpPr txBox="1"/>
          <p:nvPr/>
        </p:nvSpPr>
        <p:spPr>
          <a:xfrm>
            <a:off x="735162" y="5414121"/>
            <a:ext cx="4141638"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600"/>
              </a:spcAft>
            </a:pPr>
            <a:r>
              <a:rPr lang="en-US" b="1"/>
              <a:t>Machine Learning </a:t>
            </a:r>
            <a:r>
              <a:rPr lang="en-US"/>
              <a:t>is a subfield of Artificial Intelligence that enables machines to improve at a given task with experience</a:t>
            </a:r>
            <a:endParaRPr lang="it-IT"/>
          </a:p>
        </p:txBody>
      </p:sp>
      <p:sp>
        <p:nvSpPr>
          <p:cNvPr id="10" name="TextBox 9">
            <a:extLst>
              <a:ext uri="{FF2B5EF4-FFF2-40B4-BE49-F238E27FC236}">
                <a16:creationId xmlns:a16="http://schemas.microsoft.com/office/drawing/2014/main" id="{8B4C8896-F392-46BF-A194-72C173FB9CB8}"/>
              </a:ext>
            </a:extLst>
          </p:cNvPr>
          <p:cNvSpPr txBox="1"/>
          <p:nvPr/>
        </p:nvSpPr>
        <p:spPr>
          <a:xfrm>
            <a:off x="8464550" y="4392869"/>
            <a:ext cx="3073400" cy="218521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US" b="1"/>
              <a:t>Deep Learning </a:t>
            </a:r>
            <a:r>
              <a:rPr lang="en-US"/>
              <a:t>is a subfield of ML, where the algorithm tries to mathematically mimic a biological neural network.</a:t>
            </a:r>
          </a:p>
          <a:p>
            <a:pPr>
              <a:spcAft>
                <a:spcPts val="600"/>
              </a:spcAft>
            </a:pPr>
            <a:endParaRPr lang="en-US"/>
          </a:p>
          <a:p>
            <a:pPr>
              <a:spcAft>
                <a:spcPts val="600"/>
              </a:spcAft>
            </a:pPr>
            <a:r>
              <a:rPr lang="en-US"/>
              <a:t>PLUS: it “learns” the features on its own</a:t>
            </a:r>
            <a:endParaRPr lang="it-IT"/>
          </a:p>
        </p:txBody>
      </p:sp>
    </p:spTree>
    <p:extLst>
      <p:ext uri="{BB962C8B-B14F-4D97-AF65-F5344CB8AC3E}">
        <p14:creationId xmlns:p14="http://schemas.microsoft.com/office/powerpoint/2010/main" val="1052706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ree darts on bullseye">
            <a:extLst>
              <a:ext uri="{FF2B5EF4-FFF2-40B4-BE49-F238E27FC236}">
                <a16:creationId xmlns:a16="http://schemas.microsoft.com/office/drawing/2014/main" id="{E4F9201F-2BAD-47D8-9D53-6E71AC747198}"/>
              </a:ext>
            </a:extLst>
          </p:cNvPr>
          <p:cNvPicPr>
            <a:picLocks noChangeAspect="1"/>
          </p:cNvPicPr>
          <p:nvPr/>
        </p:nvPicPr>
        <p:blipFill rotWithShape="1">
          <a:blip r:embed="rId3"/>
          <a:srcRect t="8244" b="717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96F6E01C-61A8-4526-B396-47F953CF08B2}"/>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 Function</a:t>
            </a:r>
          </a:p>
        </p:txBody>
      </p:sp>
      <p:sp>
        <p:nvSpPr>
          <p:cNvPr id="5" name="Text Placeholder 4">
            <a:extLst>
              <a:ext uri="{FF2B5EF4-FFF2-40B4-BE49-F238E27FC236}">
                <a16:creationId xmlns:a16="http://schemas.microsoft.com/office/drawing/2014/main" id="{1CF0BF37-4115-4BE8-9AD5-222F5835E1AC}"/>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946608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6E01C-61A8-4526-B396-47F953CF08B2}"/>
              </a:ext>
            </a:extLst>
          </p:cNvPr>
          <p:cNvSpPr>
            <a:spLocks noGrp="1"/>
          </p:cNvSpPr>
          <p:nvPr>
            <p:ph type="title"/>
          </p:nvPr>
        </p:nvSpPr>
        <p:spPr/>
        <p:txBody>
          <a:bodyPr/>
          <a:lstStyle/>
          <a:p>
            <a:r>
              <a:rPr lang="en-US"/>
              <a:t>Objective Function</a:t>
            </a:r>
            <a:endParaRPr lang="en-GB"/>
          </a:p>
        </p:txBody>
      </p:sp>
      <p:sp>
        <p:nvSpPr>
          <p:cNvPr id="4" name="Content Placeholder 3">
            <a:extLst>
              <a:ext uri="{FF2B5EF4-FFF2-40B4-BE49-F238E27FC236}">
                <a16:creationId xmlns:a16="http://schemas.microsoft.com/office/drawing/2014/main" id="{2E591576-59F0-4A73-8E38-FAC691D38400}"/>
              </a:ext>
            </a:extLst>
          </p:cNvPr>
          <p:cNvSpPr>
            <a:spLocks noGrp="1"/>
          </p:cNvSpPr>
          <p:nvPr>
            <p:ph idx="1"/>
          </p:nvPr>
        </p:nvSpPr>
        <p:spPr>
          <a:xfrm>
            <a:off x="838200" y="1825625"/>
            <a:ext cx="10515600" cy="4667250"/>
          </a:xfrm>
        </p:spPr>
        <p:txBody>
          <a:bodyPr>
            <a:normAutofit/>
          </a:bodyPr>
          <a:lstStyle/>
          <a:p>
            <a:pPr marL="0" indent="0">
              <a:buNone/>
            </a:pPr>
            <a:r>
              <a:rPr lang="en-US"/>
              <a:t>There are two categories of Objective Function: </a:t>
            </a:r>
            <a:r>
              <a:rPr lang="en-US" b="1"/>
              <a:t>Loss</a:t>
            </a:r>
            <a:r>
              <a:rPr lang="en-US"/>
              <a:t> and </a:t>
            </a:r>
            <a:r>
              <a:rPr lang="en-US" b="1"/>
              <a:t>Reward</a:t>
            </a:r>
          </a:p>
          <a:p>
            <a:pPr marL="0" indent="0">
              <a:buNone/>
            </a:pPr>
            <a:endParaRPr lang="en-US" sz="500" b="1"/>
          </a:p>
          <a:p>
            <a:pPr>
              <a:buFont typeface="Wingdings" panose="05000000000000000000" pitchFamily="2" charset="2"/>
              <a:buChar char="q"/>
            </a:pPr>
            <a:r>
              <a:rPr lang="en-US"/>
              <a:t> </a:t>
            </a:r>
            <a:r>
              <a:rPr lang="en-US" b="1"/>
              <a:t>Loss</a:t>
            </a:r>
            <a:r>
              <a:rPr lang="en-US"/>
              <a:t> (or </a:t>
            </a:r>
            <a:r>
              <a:rPr lang="en-US" b="1"/>
              <a:t>Cost</a:t>
            </a:r>
            <a:r>
              <a:rPr lang="en-US"/>
              <a:t>) functions</a:t>
            </a:r>
          </a:p>
          <a:p>
            <a:pPr lvl="1"/>
            <a:r>
              <a:rPr lang="en-US"/>
              <a:t>The lower is the </a:t>
            </a:r>
            <a:r>
              <a:rPr lang="en-US" b="1"/>
              <a:t>Loss</a:t>
            </a:r>
            <a:r>
              <a:rPr lang="en-US"/>
              <a:t> function, the higher is the level of </a:t>
            </a:r>
            <a:r>
              <a:rPr lang="en-US" b="1"/>
              <a:t>accuracy</a:t>
            </a:r>
            <a:r>
              <a:rPr lang="en-US"/>
              <a:t> </a:t>
            </a:r>
          </a:p>
          <a:p>
            <a:pPr lvl="1"/>
            <a:r>
              <a:rPr lang="en-US"/>
              <a:t>Usually used in Supervised learning</a:t>
            </a:r>
          </a:p>
          <a:p>
            <a:pPr lvl="1"/>
            <a:r>
              <a:rPr lang="en-US"/>
              <a:t>It’s nothing more than a function that has higher values for worse results and vice versa</a:t>
            </a:r>
          </a:p>
          <a:p>
            <a:pPr lvl="1"/>
            <a:endParaRPr lang="en-US"/>
          </a:p>
          <a:p>
            <a:pPr lvl="1"/>
            <a:endParaRPr lang="en-US"/>
          </a:p>
          <a:p>
            <a:pPr lvl="1"/>
            <a:endParaRPr lang="en-US"/>
          </a:p>
          <a:p>
            <a:pPr lvl="1"/>
            <a:endParaRPr lang="en-US"/>
          </a:p>
          <a:p>
            <a:pPr>
              <a:buFont typeface="Wingdings" panose="05000000000000000000" pitchFamily="2" charset="2"/>
              <a:buChar char="q"/>
            </a:pPr>
            <a:endParaRPr lang="en-US"/>
          </a:p>
          <a:p>
            <a:pPr>
              <a:buFont typeface="Wingdings" panose="05000000000000000000" pitchFamily="2" charset="2"/>
              <a:buChar char="q"/>
            </a:pPr>
            <a:endParaRPr lang="en-US"/>
          </a:p>
          <a:p>
            <a:pPr>
              <a:buFont typeface="Wingdings" panose="05000000000000000000" pitchFamily="2" charset="2"/>
              <a:buChar char="q"/>
            </a:pPr>
            <a:endParaRPr lang="en-US"/>
          </a:p>
          <a:p>
            <a:pPr marL="0" indent="0">
              <a:buNone/>
            </a:pPr>
            <a:endParaRPr lang="en-GB"/>
          </a:p>
        </p:txBody>
      </p:sp>
      <p:grpSp>
        <p:nvGrpSpPr>
          <p:cNvPr id="15" name="Group 14">
            <a:extLst>
              <a:ext uri="{FF2B5EF4-FFF2-40B4-BE49-F238E27FC236}">
                <a16:creationId xmlns:a16="http://schemas.microsoft.com/office/drawing/2014/main" id="{A91B6344-50CA-46F9-9541-A2C67A62F401}"/>
              </a:ext>
            </a:extLst>
          </p:cNvPr>
          <p:cNvGrpSpPr/>
          <p:nvPr/>
        </p:nvGrpSpPr>
        <p:grpSpPr>
          <a:xfrm>
            <a:off x="4660493" y="4456550"/>
            <a:ext cx="2871014" cy="2303130"/>
            <a:chOff x="2910354" y="3429000"/>
            <a:chExt cx="2871014" cy="2303130"/>
          </a:xfrm>
        </p:grpSpPr>
        <p:grpSp>
          <p:nvGrpSpPr>
            <p:cNvPr id="10" name="Group 9">
              <a:extLst>
                <a:ext uri="{FF2B5EF4-FFF2-40B4-BE49-F238E27FC236}">
                  <a16:creationId xmlns:a16="http://schemas.microsoft.com/office/drawing/2014/main" id="{88BDBA74-B3AC-4C79-A2D8-4064FCD38076}"/>
                </a:ext>
              </a:extLst>
            </p:cNvPr>
            <p:cNvGrpSpPr/>
            <p:nvPr/>
          </p:nvGrpSpPr>
          <p:grpSpPr>
            <a:xfrm>
              <a:off x="3578942" y="3429000"/>
              <a:ext cx="2202426" cy="1858297"/>
              <a:chOff x="3087329" y="2694039"/>
              <a:chExt cx="2202426" cy="1858297"/>
            </a:xfrm>
          </p:grpSpPr>
          <p:cxnSp>
            <p:nvCxnSpPr>
              <p:cNvPr id="5" name="Straight Arrow Connector 4">
                <a:extLst>
                  <a:ext uri="{FF2B5EF4-FFF2-40B4-BE49-F238E27FC236}">
                    <a16:creationId xmlns:a16="http://schemas.microsoft.com/office/drawing/2014/main" id="{3D156005-C300-4384-8854-871D114F86BB}"/>
                  </a:ext>
                </a:extLst>
              </p:cNvPr>
              <p:cNvCxnSpPr>
                <a:cxnSpLocks/>
              </p:cNvCxnSpPr>
              <p:nvPr/>
            </p:nvCxnSpPr>
            <p:spPr>
              <a:xfrm flipV="1">
                <a:off x="3087329" y="2694039"/>
                <a:ext cx="0" cy="18582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8702C9A2-E6C9-40F3-9EBE-7CDAD8D3D2B0}"/>
                  </a:ext>
                </a:extLst>
              </p:cNvPr>
              <p:cNvCxnSpPr>
                <a:cxnSpLocks/>
              </p:cNvCxnSpPr>
              <p:nvPr/>
            </p:nvCxnSpPr>
            <p:spPr>
              <a:xfrm>
                <a:off x="3087329" y="4552335"/>
                <a:ext cx="22024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12" name="Straight Connector 11">
              <a:extLst>
                <a:ext uri="{FF2B5EF4-FFF2-40B4-BE49-F238E27FC236}">
                  <a16:creationId xmlns:a16="http://schemas.microsoft.com/office/drawing/2014/main" id="{9ED759D1-F526-415B-A46E-876F3D17B42D}"/>
                </a:ext>
              </a:extLst>
            </p:cNvPr>
            <p:cNvCxnSpPr/>
            <p:nvPr/>
          </p:nvCxnSpPr>
          <p:spPr>
            <a:xfrm>
              <a:off x="3726426" y="4060723"/>
              <a:ext cx="1759974" cy="107171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08A00D-5343-4BF9-B9DE-A86EFFF584CE}"/>
                </a:ext>
              </a:extLst>
            </p:cNvPr>
            <p:cNvSpPr txBox="1"/>
            <p:nvPr/>
          </p:nvSpPr>
          <p:spPr>
            <a:xfrm>
              <a:off x="2910354" y="4105591"/>
              <a:ext cx="816072" cy="369332"/>
            </a:xfrm>
            <a:prstGeom prst="rect">
              <a:avLst/>
            </a:prstGeom>
            <a:noFill/>
          </p:spPr>
          <p:txBody>
            <a:bodyPr wrap="square" rtlCol="0">
              <a:spAutoFit/>
            </a:bodyPr>
            <a:lstStyle/>
            <a:p>
              <a:r>
                <a:rPr lang="en-US"/>
                <a:t>Loss</a:t>
              </a:r>
              <a:endParaRPr lang="en-GB"/>
            </a:p>
          </p:txBody>
        </p:sp>
        <p:sp>
          <p:nvSpPr>
            <p:cNvPr id="14" name="TextBox 13">
              <a:extLst>
                <a:ext uri="{FF2B5EF4-FFF2-40B4-BE49-F238E27FC236}">
                  <a16:creationId xmlns:a16="http://schemas.microsoft.com/office/drawing/2014/main" id="{E7FC375A-1874-451D-AF82-E75E785AC896}"/>
                </a:ext>
              </a:extLst>
            </p:cNvPr>
            <p:cNvSpPr txBox="1"/>
            <p:nvPr/>
          </p:nvSpPr>
          <p:spPr>
            <a:xfrm>
              <a:off x="4156588" y="5362798"/>
              <a:ext cx="1047133" cy="369332"/>
            </a:xfrm>
            <a:prstGeom prst="rect">
              <a:avLst/>
            </a:prstGeom>
            <a:noFill/>
          </p:spPr>
          <p:txBody>
            <a:bodyPr wrap="square" rtlCol="0">
              <a:spAutoFit/>
            </a:bodyPr>
            <a:lstStyle/>
            <a:p>
              <a:r>
                <a:rPr lang="en-US"/>
                <a:t>Accuracy</a:t>
              </a:r>
              <a:endParaRPr lang="en-GB"/>
            </a:p>
          </p:txBody>
        </p:sp>
      </p:grpSp>
    </p:spTree>
    <p:extLst>
      <p:ext uri="{BB962C8B-B14F-4D97-AF65-F5344CB8AC3E}">
        <p14:creationId xmlns:p14="http://schemas.microsoft.com/office/powerpoint/2010/main" val="3711992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6E01C-61A8-4526-B396-47F953CF08B2}"/>
              </a:ext>
            </a:extLst>
          </p:cNvPr>
          <p:cNvSpPr>
            <a:spLocks noGrp="1"/>
          </p:cNvSpPr>
          <p:nvPr>
            <p:ph type="title"/>
          </p:nvPr>
        </p:nvSpPr>
        <p:spPr/>
        <p:txBody>
          <a:bodyPr/>
          <a:lstStyle/>
          <a:p>
            <a:r>
              <a:rPr lang="en-US"/>
              <a:t>Objective Function</a:t>
            </a:r>
            <a:endParaRPr lang="en-GB"/>
          </a:p>
        </p:txBody>
      </p:sp>
      <p:sp>
        <p:nvSpPr>
          <p:cNvPr id="4" name="Content Placeholder 3">
            <a:extLst>
              <a:ext uri="{FF2B5EF4-FFF2-40B4-BE49-F238E27FC236}">
                <a16:creationId xmlns:a16="http://schemas.microsoft.com/office/drawing/2014/main" id="{2E591576-59F0-4A73-8E38-FAC691D38400}"/>
              </a:ext>
            </a:extLst>
          </p:cNvPr>
          <p:cNvSpPr>
            <a:spLocks noGrp="1"/>
          </p:cNvSpPr>
          <p:nvPr>
            <p:ph idx="1"/>
          </p:nvPr>
        </p:nvSpPr>
        <p:spPr>
          <a:xfrm>
            <a:off x="838200" y="1825625"/>
            <a:ext cx="10515600" cy="4667250"/>
          </a:xfrm>
        </p:spPr>
        <p:txBody>
          <a:bodyPr>
            <a:normAutofit/>
          </a:bodyPr>
          <a:lstStyle/>
          <a:p>
            <a:pPr marL="0" indent="0">
              <a:buNone/>
            </a:pPr>
            <a:r>
              <a:rPr lang="en-US"/>
              <a:t>There are two categories of Objective Function: </a:t>
            </a:r>
            <a:r>
              <a:rPr lang="en-US" b="1"/>
              <a:t>Loss</a:t>
            </a:r>
            <a:r>
              <a:rPr lang="en-US"/>
              <a:t> and </a:t>
            </a:r>
            <a:r>
              <a:rPr lang="en-US" b="1"/>
              <a:t>Reward</a:t>
            </a:r>
          </a:p>
          <a:p>
            <a:pPr>
              <a:buFont typeface="Wingdings" panose="05000000000000000000" pitchFamily="2" charset="2"/>
              <a:buChar char="q"/>
            </a:pPr>
            <a:endParaRPr lang="en-US" sz="500"/>
          </a:p>
          <a:p>
            <a:pPr>
              <a:buFont typeface="Wingdings" panose="05000000000000000000" pitchFamily="2" charset="2"/>
              <a:buChar char="q"/>
            </a:pPr>
            <a:r>
              <a:rPr lang="en-US" b="1"/>
              <a:t> Reward</a:t>
            </a:r>
            <a:r>
              <a:rPr lang="en-US"/>
              <a:t> functions</a:t>
            </a:r>
          </a:p>
          <a:p>
            <a:pPr lvl="1"/>
            <a:r>
              <a:rPr lang="en-US"/>
              <a:t>Usually used in Reinforcement learning</a:t>
            </a:r>
          </a:p>
          <a:p>
            <a:pPr lvl="1"/>
            <a:r>
              <a:rPr lang="en-US"/>
              <a:t>The exact opposite of a Loss function</a:t>
            </a:r>
          </a:p>
          <a:p>
            <a:pPr>
              <a:buFont typeface="Wingdings" panose="05000000000000000000" pitchFamily="2" charset="2"/>
              <a:buChar char="q"/>
            </a:pPr>
            <a:endParaRPr lang="en-US"/>
          </a:p>
          <a:p>
            <a:pPr marL="0" indent="0">
              <a:buNone/>
            </a:pPr>
            <a:endParaRPr lang="en-GB"/>
          </a:p>
        </p:txBody>
      </p:sp>
      <p:grpSp>
        <p:nvGrpSpPr>
          <p:cNvPr id="9" name="Group 8">
            <a:extLst>
              <a:ext uri="{FF2B5EF4-FFF2-40B4-BE49-F238E27FC236}">
                <a16:creationId xmlns:a16="http://schemas.microsoft.com/office/drawing/2014/main" id="{B32859DB-8BE6-4C2A-8F97-2AC6580EB637}"/>
              </a:ext>
            </a:extLst>
          </p:cNvPr>
          <p:cNvGrpSpPr/>
          <p:nvPr/>
        </p:nvGrpSpPr>
        <p:grpSpPr>
          <a:xfrm>
            <a:off x="4449100" y="4456550"/>
            <a:ext cx="3082407" cy="2303130"/>
            <a:chOff x="4449100" y="4456550"/>
            <a:chExt cx="3082407" cy="2303130"/>
          </a:xfrm>
        </p:grpSpPr>
        <p:grpSp>
          <p:nvGrpSpPr>
            <p:cNvPr id="10" name="Group 9">
              <a:extLst>
                <a:ext uri="{FF2B5EF4-FFF2-40B4-BE49-F238E27FC236}">
                  <a16:creationId xmlns:a16="http://schemas.microsoft.com/office/drawing/2014/main" id="{88BDBA74-B3AC-4C79-A2D8-4064FCD38076}"/>
                </a:ext>
              </a:extLst>
            </p:cNvPr>
            <p:cNvGrpSpPr/>
            <p:nvPr/>
          </p:nvGrpSpPr>
          <p:grpSpPr>
            <a:xfrm>
              <a:off x="5329081" y="4456550"/>
              <a:ext cx="2202426" cy="1858297"/>
              <a:chOff x="3087329" y="2694039"/>
              <a:chExt cx="2202426" cy="1858297"/>
            </a:xfrm>
          </p:grpSpPr>
          <p:cxnSp>
            <p:nvCxnSpPr>
              <p:cNvPr id="5" name="Straight Arrow Connector 4">
                <a:extLst>
                  <a:ext uri="{FF2B5EF4-FFF2-40B4-BE49-F238E27FC236}">
                    <a16:creationId xmlns:a16="http://schemas.microsoft.com/office/drawing/2014/main" id="{3D156005-C300-4384-8854-871D114F86BB}"/>
                  </a:ext>
                </a:extLst>
              </p:cNvPr>
              <p:cNvCxnSpPr>
                <a:cxnSpLocks/>
              </p:cNvCxnSpPr>
              <p:nvPr/>
            </p:nvCxnSpPr>
            <p:spPr>
              <a:xfrm flipV="1">
                <a:off x="3087329" y="2694039"/>
                <a:ext cx="0" cy="18582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8702C9A2-E6C9-40F3-9EBE-7CDAD8D3D2B0}"/>
                  </a:ext>
                </a:extLst>
              </p:cNvPr>
              <p:cNvCxnSpPr>
                <a:cxnSpLocks/>
              </p:cNvCxnSpPr>
              <p:nvPr/>
            </p:nvCxnSpPr>
            <p:spPr>
              <a:xfrm>
                <a:off x="3087329" y="4552335"/>
                <a:ext cx="220242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12" name="Straight Connector 11">
              <a:extLst>
                <a:ext uri="{FF2B5EF4-FFF2-40B4-BE49-F238E27FC236}">
                  <a16:creationId xmlns:a16="http://schemas.microsoft.com/office/drawing/2014/main" id="{9ED759D1-F526-415B-A46E-876F3D17B42D}"/>
                </a:ext>
              </a:extLst>
            </p:cNvPr>
            <p:cNvCxnSpPr>
              <a:cxnSpLocks/>
            </p:cNvCxnSpPr>
            <p:nvPr/>
          </p:nvCxnSpPr>
          <p:spPr>
            <a:xfrm flipV="1">
              <a:off x="5565058" y="5034117"/>
              <a:ext cx="1484671" cy="95179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08A00D-5343-4BF9-B9DE-A86EFFF584CE}"/>
                </a:ext>
              </a:extLst>
            </p:cNvPr>
            <p:cNvSpPr txBox="1"/>
            <p:nvPr/>
          </p:nvSpPr>
          <p:spPr>
            <a:xfrm>
              <a:off x="4449100" y="5182071"/>
              <a:ext cx="953723" cy="369332"/>
            </a:xfrm>
            <a:prstGeom prst="rect">
              <a:avLst/>
            </a:prstGeom>
            <a:noFill/>
          </p:spPr>
          <p:txBody>
            <a:bodyPr wrap="square" rtlCol="0">
              <a:spAutoFit/>
            </a:bodyPr>
            <a:lstStyle/>
            <a:p>
              <a:r>
                <a:rPr lang="en-US"/>
                <a:t>Reward</a:t>
              </a:r>
              <a:endParaRPr lang="en-GB"/>
            </a:p>
          </p:txBody>
        </p:sp>
        <p:sp>
          <p:nvSpPr>
            <p:cNvPr id="14" name="TextBox 13">
              <a:extLst>
                <a:ext uri="{FF2B5EF4-FFF2-40B4-BE49-F238E27FC236}">
                  <a16:creationId xmlns:a16="http://schemas.microsoft.com/office/drawing/2014/main" id="{E7FC375A-1874-451D-AF82-E75E785AC896}"/>
                </a:ext>
              </a:extLst>
            </p:cNvPr>
            <p:cNvSpPr txBox="1"/>
            <p:nvPr/>
          </p:nvSpPr>
          <p:spPr>
            <a:xfrm>
              <a:off x="5906727" y="6390348"/>
              <a:ext cx="1047133" cy="369332"/>
            </a:xfrm>
            <a:prstGeom prst="rect">
              <a:avLst/>
            </a:prstGeom>
            <a:noFill/>
          </p:spPr>
          <p:txBody>
            <a:bodyPr wrap="square" rtlCol="0">
              <a:spAutoFit/>
            </a:bodyPr>
            <a:lstStyle/>
            <a:p>
              <a:r>
                <a:rPr lang="en-US"/>
                <a:t>Accuracy</a:t>
              </a:r>
              <a:endParaRPr lang="en-GB"/>
            </a:p>
          </p:txBody>
        </p:sp>
      </p:grpSp>
    </p:spTree>
    <p:extLst>
      <p:ext uri="{BB962C8B-B14F-4D97-AF65-F5344CB8AC3E}">
        <p14:creationId xmlns:p14="http://schemas.microsoft.com/office/powerpoint/2010/main" val="2461115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E561-B472-48DF-BBB8-0B0227236638}"/>
              </a:ext>
            </a:extLst>
          </p:cNvPr>
          <p:cNvSpPr>
            <a:spLocks noGrp="1"/>
          </p:cNvSpPr>
          <p:nvPr>
            <p:ph type="title"/>
          </p:nvPr>
        </p:nvSpPr>
        <p:spPr/>
        <p:txBody>
          <a:bodyPr/>
          <a:lstStyle/>
          <a:p>
            <a:r>
              <a:rPr lang="en-US"/>
              <a:t>Loss functions</a:t>
            </a:r>
            <a:endParaRPr lang="en-GB"/>
          </a:p>
        </p:txBody>
      </p:sp>
      <p:sp>
        <p:nvSpPr>
          <p:cNvPr id="3" name="Content Placeholder 2">
            <a:extLst>
              <a:ext uri="{FF2B5EF4-FFF2-40B4-BE49-F238E27FC236}">
                <a16:creationId xmlns:a16="http://schemas.microsoft.com/office/drawing/2014/main" id="{DDAF5A08-8591-477F-A8F4-FBFE2BA0E920}"/>
              </a:ext>
            </a:extLst>
          </p:cNvPr>
          <p:cNvSpPr>
            <a:spLocks noGrp="1"/>
          </p:cNvSpPr>
          <p:nvPr>
            <p:ph idx="1"/>
          </p:nvPr>
        </p:nvSpPr>
        <p:spPr/>
        <p:txBody>
          <a:bodyPr/>
          <a:lstStyle/>
          <a:p>
            <a:pPr marL="0" indent="0">
              <a:buNone/>
            </a:pPr>
            <a:r>
              <a:rPr lang="en-US"/>
              <a:t>Loss functions are used in Supervised Learning as Objective functions</a:t>
            </a:r>
          </a:p>
          <a:p>
            <a:r>
              <a:rPr lang="en-US"/>
              <a:t>There are two types of Supervised Learning: Regression and Classification</a:t>
            </a:r>
          </a:p>
          <a:p>
            <a:endParaRPr lang="en-US"/>
          </a:p>
          <a:p>
            <a:pPr marL="0" indent="0">
              <a:buNone/>
            </a:pPr>
            <a:r>
              <a:rPr lang="en-US"/>
              <a:t>Two very common </a:t>
            </a:r>
            <a:r>
              <a:rPr lang="en-US" b="1"/>
              <a:t>Loss</a:t>
            </a:r>
            <a:r>
              <a:rPr lang="en-US"/>
              <a:t> </a:t>
            </a:r>
            <a:r>
              <a:rPr lang="en-US" b="1"/>
              <a:t>functions</a:t>
            </a:r>
            <a:r>
              <a:rPr lang="en-US"/>
              <a:t> are:</a:t>
            </a:r>
          </a:p>
          <a:p>
            <a:pPr>
              <a:buFont typeface="Wingdings" panose="05000000000000000000" pitchFamily="2" charset="2"/>
              <a:buChar char="Ø"/>
            </a:pPr>
            <a:r>
              <a:rPr lang="en-US" b="1"/>
              <a:t>L2-norm</a:t>
            </a:r>
            <a:r>
              <a:rPr lang="en-US"/>
              <a:t> (aka square loss or Least sum of squares)</a:t>
            </a:r>
          </a:p>
          <a:p>
            <a:pPr lvl="1">
              <a:buFont typeface="Wingdings" panose="05000000000000000000" pitchFamily="2" charset="2"/>
              <a:buChar char="§"/>
            </a:pPr>
            <a:r>
              <a:rPr lang="en-US"/>
              <a:t>Used for Regression</a:t>
            </a:r>
          </a:p>
          <a:p>
            <a:pPr>
              <a:buFont typeface="Wingdings" panose="05000000000000000000" pitchFamily="2" charset="2"/>
              <a:buChar char="Ø"/>
            </a:pPr>
            <a:r>
              <a:rPr lang="en-US" b="1"/>
              <a:t>Cross-entropy</a:t>
            </a:r>
          </a:p>
          <a:p>
            <a:pPr lvl="1">
              <a:buFont typeface="Wingdings" panose="05000000000000000000" pitchFamily="2" charset="2"/>
              <a:buChar char="§"/>
            </a:pPr>
            <a:r>
              <a:rPr lang="en-US"/>
              <a:t>Used for Classification</a:t>
            </a:r>
          </a:p>
          <a:p>
            <a:endParaRPr lang="en-GB"/>
          </a:p>
        </p:txBody>
      </p:sp>
    </p:spTree>
    <p:extLst>
      <p:ext uri="{BB962C8B-B14F-4D97-AF65-F5344CB8AC3E}">
        <p14:creationId xmlns:p14="http://schemas.microsoft.com/office/powerpoint/2010/main" val="334869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AF5A08-8591-477F-A8F4-FBFE2BA0E920}"/>
                  </a:ext>
                </a:extLst>
              </p:cNvPr>
              <p:cNvSpPr>
                <a:spLocks noGrp="1"/>
              </p:cNvSpPr>
              <p:nvPr>
                <p:ph idx="1"/>
              </p:nvPr>
            </p:nvSpPr>
            <p:spPr>
              <a:xfrm>
                <a:off x="838200" y="629265"/>
                <a:ext cx="10515600" cy="5547698"/>
              </a:xfrm>
            </p:spPr>
            <p:txBody>
              <a:bodyPr/>
              <a:lstStyle/>
              <a:p>
                <a:r>
                  <a:rPr lang="en-US"/>
                  <a:t>We need to introduce the concept of </a:t>
                </a:r>
                <a:r>
                  <a:rPr lang="en-US" b="1"/>
                  <a:t>Target</a:t>
                </a:r>
                <a:r>
                  <a:rPr lang="en-US"/>
                  <a:t> (</a:t>
                </a:r>
                <a14:m>
                  <m:oMath xmlns:m="http://schemas.openxmlformats.org/officeDocument/2006/math">
                    <m:r>
                      <a:rPr lang="en-US" i="1" dirty="0" smtClean="0">
                        <a:latin typeface="Cambria Math" panose="02040503050406030204" pitchFamily="18" charset="0"/>
                      </a:rPr>
                      <m:t>𝑇</m:t>
                    </m:r>
                  </m:oMath>
                </a14:m>
                <a:r>
                  <a:rPr lang="en-US"/>
                  <a:t>)</a:t>
                </a:r>
              </a:p>
              <a:p>
                <a:pPr marL="457200" lvl="1" indent="0">
                  <a:buNone/>
                </a:pPr>
                <a:r>
                  <a:rPr lang="en-US"/>
                  <a:t>Ideally, we want: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𝑇</m:t>
                    </m:r>
                  </m:oMath>
                </a14:m>
                <a:endParaRPr lang="en-US"/>
              </a:p>
              <a:p>
                <a:r>
                  <a:rPr lang="en-GB"/>
                  <a:t>The targets are the labels used to train the model</a:t>
                </a:r>
              </a:p>
            </p:txBody>
          </p:sp>
        </mc:Choice>
        <mc:Fallback>
          <p:sp>
            <p:nvSpPr>
              <p:cNvPr id="3" name="Content Placeholder 2">
                <a:extLst>
                  <a:ext uri="{FF2B5EF4-FFF2-40B4-BE49-F238E27FC236}">
                    <a16:creationId xmlns:a16="http://schemas.microsoft.com/office/drawing/2014/main" id="{DDAF5A08-8591-477F-A8F4-FBFE2BA0E920}"/>
                  </a:ext>
                </a:extLst>
              </p:cNvPr>
              <p:cNvSpPr>
                <a:spLocks noGrp="1" noRot="1" noChangeAspect="1" noMove="1" noResize="1" noEditPoints="1" noAdjustHandles="1" noChangeArrowheads="1" noChangeShapeType="1" noTextEdit="1"/>
              </p:cNvSpPr>
              <p:nvPr>
                <p:ph idx="1"/>
              </p:nvPr>
            </p:nvSpPr>
            <p:spPr>
              <a:xfrm>
                <a:off x="838200" y="629265"/>
                <a:ext cx="10515600" cy="5547698"/>
              </a:xfrm>
              <a:blipFill>
                <a:blip r:embed="rId2"/>
                <a:stretch>
                  <a:fillRect l="-1043" t="-17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E6B23EB-6B64-4FDF-BC3D-61CE5A0C1549}"/>
              </a:ext>
            </a:extLst>
          </p:cNvPr>
          <p:cNvPicPr>
            <a:picLocks noChangeAspect="1"/>
          </p:cNvPicPr>
          <p:nvPr/>
        </p:nvPicPr>
        <p:blipFill>
          <a:blip r:embed="rId3"/>
          <a:stretch>
            <a:fillRect/>
          </a:stretch>
        </p:blipFill>
        <p:spPr>
          <a:xfrm>
            <a:off x="2616289" y="4503483"/>
            <a:ext cx="726371" cy="815770"/>
          </a:xfrm>
          <a:prstGeom prst="rect">
            <a:avLst/>
          </a:prstGeom>
        </p:spPr>
      </p:pic>
      <p:pic>
        <p:nvPicPr>
          <p:cNvPr id="5" name="Picture 4">
            <a:extLst>
              <a:ext uri="{FF2B5EF4-FFF2-40B4-BE49-F238E27FC236}">
                <a16:creationId xmlns:a16="http://schemas.microsoft.com/office/drawing/2014/main" id="{4F133999-A2DF-4EA1-94E4-7D7C04E6CE79}"/>
              </a:ext>
            </a:extLst>
          </p:cNvPr>
          <p:cNvPicPr>
            <a:picLocks noChangeAspect="1"/>
          </p:cNvPicPr>
          <p:nvPr/>
        </p:nvPicPr>
        <p:blipFill>
          <a:blip r:embed="rId4"/>
          <a:stretch>
            <a:fillRect/>
          </a:stretch>
        </p:blipFill>
        <p:spPr>
          <a:xfrm>
            <a:off x="4965971" y="3550404"/>
            <a:ext cx="923469" cy="901777"/>
          </a:xfrm>
          <a:prstGeom prst="rect">
            <a:avLst/>
          </a:prstGeom>
        </p:spPr>
      </p:pic>
      <p:pic>
        <p:nvPicPr>
          <p:cNvPr id="6" name="Picture 5">
            <a:extLst>
              <a:ext uri="{FF2B5EF4-FFF2-40B4-BE49-F238E27FC236}">
                <a16:creationId xmlns:a16="http://schemas.microsoft.com/office/drawing/2014/main" id="{FCD456CC-2D79-4858-8A46-D1FEA9C68A30}"/>
              </a:ext>
            </a:extLst>
          </p:cNvPr>
          <p:cNvPicPr>
            <a:picLocks noChangeAspect="1"/>
          </p:cNvPicPr>
          <p:nvPr/>
        </p:nvPicPr>
        <p:blipFill>
          <a:blip r:embed="rId5"/>
          <a:stretch>
            <a:fillRect/>
          </a:stretch>
        </p:blipFill>
        <p:spPr>
          <a:xfrm>
            <a:off x="2585711" y="3672234"/>
            <a:ext cx="745868" cy="658119"/>
          </a:xfrm>
          <a:prstGeom prst="rect">
            <a:avLst/>
          </a:prstGeom>
        </p:spPr>
      </p:pic>
      <p:pic>
        <p:nvPicPr>
          <p:cNvPr id="7" name="Picture 6">
            <a:extLst>
              <a:ext uri="{FF2B5EF4-FFF2-40B4-BE49-F238E27FC236}">
                <a16:creationId xmlns:a16="http://schemas.microsoft.com/office/drawing/2014/main" id="{0217A2B1-0900-493E-93A2-4AE4523F739A}"/>
              </a:ext>
            </a:extLst>
          </p:cNvPr>
          <p:cNvPicPr>
            <a:picLocks noChangeAspect="1"/>
          </p:cNvPicPr>
          <p:nvPr/>
        </p:nvPicPr>
        <p:blipFill>
          <a:blip r:embed="rId4"/>
          <a:stretch>
            <a:fillRect/>
          </a:stretch>
        </p:blipFill>
        <p:spPr>
          <a:xfrm>
            <a:off x="4965970" y="4460479"/>
            <a:ext cx="923469" cy="901777"/>
          </a:xfrm>
          <a:prstGeom prst="rect">
            <a:avLst/>
          </a:prstGeom>
        </p:spPr>
      </p:pic>
      <p:pic>
        <p:nvPicPr>
          <p:cNvPr id="8" name="Picture 7">
            <a:extLst>
              <a:ext uri="{FF2B5EF4-FFF2-40B4-BE49-F238E27FC236}">
                <a16:creationId xmlns:a16="http://schemas.microsoft.com/office/drawing/2014/main" id="{F8DAF726-5945-4FC8-82EF-3CD21184C3EC}"/>
              </a:ext>
            </a:extLst>
          </p:cNvPr>
          <p:cNvPicPr>
            <a:picLocks noChangeAspect="1"/>
          </p:cNvPicPr>
          <p:nvPr/>
        </p:nvPicPr>
        <p:blipFill>
          <a:blip r:embed="rId4"/>
          <a:stretch>
            <a:fillRect/>
          </a:stretch>
        </p:blipFill>
        <p:spPr>
          <a:xfrm>
            <a:off x="4965969" y="5410123"/>
            <a:ext cx="923469" cy="901777"/>
          </a:xfrm>
          <a:prstGeom prst="rect">
            <a:avLst/>
          </a:prstGeom>
        </p:spPr>
      </p:pic>
      <p:pic>
        <p:nvPicPr>
          <p:cNvPr id="9" name="Picture 8">
            <a:extLst>
              <a:ext uri="{FF2B5EF4-FFF2-40B4-BE49-F238E27FC236}">
                <a16:creationId xmlns:a16="http://schemas.microsoft.com/office/drawing/2014/main" id="{1E14D216-5954-4496-B583-AB44799FF650}"/>
              </a:ext>
            </a:extLst>
          </p:cNvPr>
          <p:cNvPicPr>
            <a:picLocks noChangeAspect="1"/>
          </p:cNvPicPr>
          <p:nvPr/>
        </p:nvPicPr>
        <p:blipFill>
          <a:blip r:embed="rId6"/>
          <a:stretch>
            <a:fillRect/>
          </a:stretch>
        </p:blipFill>
        <p:spPr>
          <a:xfrm>
            <a:off x="2568273" y="5462703"/>
            <a:ext cx="780743" cy="849197"/>
          </a:xfrm>
          <a:prstGeom prst="rect">
            <a:avLst/>
          </a:prstGeom>
        </p:spPr>
      </p:pic>
      <p:sp>
        <p:nvSpPr>
          <p:cNvPr id="10" name="TextBox 9">
            <a:extLst>
              <a:ext uri="{FF2B5EF4-FFF2-40B4-BE49-F238E27FC236}">
                <a16:creationId xmlns:a16="http://schemas.microsoft.com/office/drawing/2014/main" id="{2156D054-7B55-4F91-9055-DC04465991C9}"/>
              </a:ext>
            </a:extLst>
          </p:cNvPr>
          <p:cNvSpPr txBox="1"/>
          <p:nvPr/>
        </p:nvSpPr>
        <p:spPr>
          <a:xfrm>
            <a:off x="8662221" y="3672234"/>
            <a:ext cx="757083" cy="477054"/>
          </a:xfrm>
          <a:prstGeom prst="rect">
            <a:avLst/>
          </a:prstGeom>
          <a:noFill/>
        </p:spPr>
        <p:txBody>
          <a:bodyPr wrap="square" rtlCol="0">
            <a:spAutoFit/>
          </a:bodyPr>
          <a:lstStyle/>
          <a:p>
            <a:r>
              <a:rPr lang="en-US" sz="2500"/>
              <a:t>470</a:t>
            </a:r>
            <a:endParaRPr lang="en-GB" sz="2500"/>
          </a:p>
        </p:txBody>
      </p:sp>
      <p:sp>
        <p:nvSpPr>
          <p:cNvPr id="11" name="TextBox 10">
            <a:extLst>
              <a:ext uri="{FF2B5EF4-FFF2-40B4-BE49-F238E27FC236}">
                <a16:creationId xmlns:a16="http://schemas.microsoft.com/office/drawing/2014/main" id="{5951C784-9D09-4E42-B766-F13AF15913D8}"/>
              </a:ext>
            </a:extLst>
          </p:cNvPr>
          <p:cNvSpPr txBox="1"/>
          <p:nvPr/>
        </p:nvSpPr>
        <p:spPr>
          <a:xfrm>
            <a:off x="8740879" y="4672840"/>
            <a:ext cx="757083" cy="477054"/>
          </a:xfrm>
          <a:prstGeom prst="rect">
            <a:avLst/>
          </a:prstGeom>
          <a:noFill/>
        </p:spPr>
        <p:txBody>
          <a:bodyPr wrap="square" rtlCol="0">
            <a:spAutoFit/>
          </a:bodyPr>
          <a:lstStyle/>
          <a:p>
            <a:r>
              <a:rPr lang="en-US" sz="2500"/>
              <a:t>50</a:t>
            </a:r>
            <a:endParaRPr lang="en-GB" sz="2500"/>
          </a:p>
        </p:txBody>
      </p:sp>
      <p:sp>
        <p:nvSpPr>
          <p:cNvPr id="12" name="TextBox 11">
            <a:extLst>
              <a:ext uri="{FF2B5EF4-FFF2-40B4-BE49-F238E27FC236}">
                <a16:creationId xmlns:a16="http://schemas.microsoft.com/office/drawing/2014/main" id="{FBCC91E5-4C48-4F55-8547-D79FACEBCE1C}"/>
              </a:ext>
            </a:extLst>
          </p:cNvPr>
          <p:cNvSpPr txBox="1"/>
          <p:nvPr/>
        </p:nvSpPr>
        <p:spPr>
          <a:xfrm>
            <a:off x="8829369" y="5622484"/>
            <a:ext cx="757083" cy="477054"/>
          </a:xfrm>
          <a:prstGeom prst="rect">
            <a:avLst/>
          </a:prstGeom>
          <a:noFill/>
        </p:spPr>
        <p:txBody>
          <a:bodyPr wrap="square" rtlCol="0">
            <a:spAutoFit/>
          </a:bodyPr>
          <a:lstStyle/>
          <a:p>
            <a:r>
              <a:rPr lang="en-US" sz="2500"/>
              <a:t>4</a:t>
            </a:r>
            <a:endParaRPr lang="en-GB" sz="2500"/>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175C068A-CA4D-4300-91D1-D43FC122A01A}"/>
                  </a:ext>
                </a:extLst>
              </p:cNvPr>
              <p:cNvSpPr/>
              <p:nvPr/>
            </p:nvSpPr>
            <p:spPr>
              <a:xfrm>
                <a:off x="1396182" y="2804251"/>
                <a:ext cx="8691716" cy="430887"/>
              </a:xfrm>
              <a:prstGeom prst="rect">
                <a:avLst/>
              </a:prstGeom>
            </p:spPr>
            <p:txBody>
              <a:bodyPr wrap="square">
                <a:spAutoFit/>
              </a:bodyPr>
              <a:lstStyle/>
              <a:p>
                <a:pPr lvl="1" algn="ctr"/>
                <a14:m>
                  <m:oMath xmlns:m="http://schemas.openxmlformats.org/officeDocument/2006/math">
                    <m:r>
                      <a:rPr lang="en-US" sz="2200" i="1" dirty="0" smtClean="0">
                        <a:latin typeface="Cambria Math" panose="02040503050406030204" pitchFamily="18" charset="0"/>
                      </a:rPr>
                      <m:t>𝑓</m:t>
                    </m:r>
                    <m:r>
                      <a:rPr lang="en-US" sz="2200" i="1" dirty="0" smtClean="0">
                        <a:latin typeface="Cambria Math" panose="02040503050406030204" pitchFamily="18" charset="0"/>
                      </a:rPr>
                      <m:t>(</m:t>
                    </m:r>
                    <m:r>
                      <a:rPr lang="en-US" sz="2200" i="1" dirty="0" smtClean="0">
                        <a:latin typeface="Cambria Math" panose="02040503050406030204" pitchFamily="18" charset="0"/>
                      </a:rPr>
                      <m:t>𝑥</m:t>
                    </m:r>
                    <m:r>
                      <a:rPr lang="en-US" sz="2200" i="1" dirty="0" smtClean="0">
                        <a:latin typeface="Cambria Math" panose="02040503050406030204" pitchFamily="18" charset="0"/>
                      </a:rPr>
                      <m:t>)</m:t>
                    </m:r>
                  </m:oMath>
                </a14:m>
                <a:r>
                  <a:rPr lang="en-US" sz="2200"/>
                  <a:t>		Target (</a:t>
                </a:r>
                <a14:m>
                  <m:oMath xmlns:m="http://schemas.openxmlformats.org/officeDocument/2006/math">
                    <m:r>
                      <a:rPr lang="en-US" sz="2200" i="1" dirty="0" smtClean="0">
                        <a:latin typeface="Cambria Math" panose="02040503050406030204" pitchFamily="18" charset="0"/>
                      </a:rPr>
                      <m:t>𝑇</m:t>
                    </m:r>
                  </m:oMath>
                </a14:m>
                <a:r>
                  <a:rPr lang="en-US" sz="2200"/>
                  <a:t>)			Loss</a:t>
                </a:r>
                <a:endParaRPr lang="en-GB" sz="2200"/>
              </a:p>
            </p:txBody>
          </p:sp>
        </mc:Choice>
        <mc:Fallback>
          <p:sp>
            <p:nvSpPr>
              <p:cNvPr id="15" name="Rectangle 14">
                <a:extLst>
                  <a:ext uri="{FF2B5EF4-FFF2-40B4-BE49-F238E27FC236}">
                    <a16:creationId xmlns:a16="http://schemas.microsoft.com/office/drawing/2014/main" id="{175C068A-CA4D-4300-91D1-D43FC122A01A}"/>
                  </a:ext>
                </a:extLst>
              </p:cNvPr>
              <p:cNvSpPr>
                <a:spLocks noRot="1" noChangeAspect="1" noMove="1" noResize="1" noEditPoints="1" noAdjustHandles="1" noChangeArrowheads="1" noChangeShapeType="1" noTextEdit="1"/>
              </p:cNvSpPr>
              <p:nvPr/>
            </p:nvSpPr>
            <p:spPr>
              <a:xfrm>
                <a:off x="1396182" y="2804251"/>
                <a:ext cx="8691716" cy="430887"/>
              </a:xfrm>
              <a:prstGeom prst="rect">
                <a:avLst/>
              </a:prstGeom>
              <a:blipFill>
                <a:blip r:embed="rId7"/>
                <a:stretch>
                  <a:fillRect t="-9859" b="-28169"/>
                </a:stretch>
              </a:blipFill>
            </p:spPr>
            <p:txBody>
              <a:bodyPr/>
              <a:lstStyle/>
              <a:p>
                <a:r>
                  <a:rPr lang="en-US">
                    <a:noFill/>
                  </a:rPr>
                  <a:t> </a:t>
                </a:r>
              </a:p>
            </p:txBody>
          </p:sp>
        </mc:Fallback>
      </mc:AlternateContent>
    </p:spTree>
    <p:extLst>
      <p:ext uri="{BB962C8B-B14F-4D97-AF65-F5344CB8AC3E}">
        <p14:creationId xmlns:p14="http://schemas.microsoft.com/office/powerpoint/2010/main" val="322625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581D-FBCB-4636-A0CF-71C4FCD72AD7}"/>
              </a:ext>
            </a:extLst>
          </p:cNvPr>
          <p:cNvSpPr>
            <a:spLocks noGrp="1"/>
          </p:cNvSpPr>
          <p:nvPr>
            <p:ph type="title"/>
          </p:nvPr>
        </p:nvSpPr>
        <p:spPr/>
        <p:txBody>
          <a:bodyPr/>
          <a:lstStyle/>
          <a:p>
            <a:r>
              <a:rPr lang="en-US"/>
              <a:t>L2-norm Loss</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D88C6B-8BD6-4097-AE6C-0032D51A0629}"/>
                  </a:ext>
                </a:extLst>
              </p:cNvPr>
              <p:cNvSpPr>
                <a:spLocks noGrp="1"/>
              </p:cNvSpPr>
              <p:nvPr>
                <p:ph idx="1"/>
              </p:nvPr>
            </p:nvSpPr>
            <p:spPr/>
            <p:txBody>
              <a:bodyPr/>
              <a:lstStyle/>
              <a:p>
                <a:pPr marL="0" indent="0" algn="ctr">
                  <a:buNone/>
                </a:pPr>
                <a:r>
                  <a:rPr lang="en-US"/>
                  <a:t>L2-norm =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endParaRPr lang="en-GB"/>
              </a:p>
              <a:p>
                <a:endParaRPr lang="en-GB"/>
              </a:p>
              <a:p>
                <a:r>
                  <a:rPr lang="en-GB" b="1"/>
                  <a:t>Vector norm </a:t>
                </a:r>
                <a:r>
                  <a:rPr lang="en-GB"/>
                  <a:t>(aka </a:t>
                </a:r>
                <a:r>
                  <a:rPr lang="en-GB" b="1"/>
                  <a:t>Euclidian distance</a:t>
                </a:r>
                <a:r>
                  <a:rPr lang="en-GB"/>
                  <a:t>) of the outputs and the targets</a:t>
                </a:r>
              </a:p>
              <a:p>
                <a:r>
                  <a:rPr lang="en-GB"/>
                  <a:t>The lower the error, the lower the Loss</a:t>
                </a:r>
              </a:p>
              <a:p>
                <a:r>
                  <a:rPr lang="en-GB"/>
                  <a:t>Note that the results of this function would always be a number</a:t>
                </a:r>
              </a:p>
            </p:txBody>
          </p:sp>
        </mc:Choice>
        <mc:Fallback>
          <p:sp>
            <p:nvSpPr>
              <p:cNvPr id="3" name="Content Placeholder 2">
                <a:extLst>
                  <a:ext uri="{FF2B5EF4-FFF2-40B4-BE49-F238E27FC236}">
                    <a16:creationId xmlns:a16="http://schemas.microsoft.com/office/drawing/2014/main" id="{6BD88C6B-8BD6-4097-AE6C-0032D51A0629}"/>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B50D7F5-3547-354E-86D3-728E6F74D89F}"/>
                  </a:ext>
                </a:extLst>
              </p14:cNvPr>
              <p14:cNvContentPartPr/>
              <p14:nvPr/>
            </p14:nvContentPartPr>
            <p14:xfrm>
              <a:off x="7219440" y="2411280"/>
              <a:ext cx="360" cy="360"/>
            </p14:xfrm>
          </p:contentPart>
        </mc:Choice>
        <mc:Fallback>
          <p:pic>
            <p:nvPicPr>
              <p:cNvPr id="4" name="Ink 3">
                <a:extLst>
                  <a:ext uri="{FF2B5EF4-FFF2-40B4-BE49-F238E27FC236}">
                    <a16:creationId xmlns:a16="http://schemas.microsoft.com/office/drawing/2014/main" id="{2B50D7F5-3547-354E-86D3-728E6F74D89F}"/>
                  </a:ext>
                </a:extLst>
              </p:cNvPr>
              <p:cNvPicPr/>
              <p:nvPr/>
            </p:nvPicPr>
            <p:blipFill>
              <a:blip r:embed="rId4"/>
              <a:stretch>
                <a:fillRect/>
              </a:stretch>
            </p:blipFill>
            <p:spPr>
              <a:xfrm>
                <a:off x="7210080" y="2401920"/>
                <a:ext cx="19080" cy="19080"/>
              </a:xfrm>
              <a:prstGeom prst="rect">
                <a:avLst/>
              </a:prstGeom>
            </p:spPr>
          </p:pic>
        </mc:Fallback>
      </mc:AlternateContent>
    </p:spTree>
    <p:extLst>
      <p:ext uri="{BB962C8B-B14F-4D97-AF65-F5344CB8AC3E}">
        <p14:creationId xmlns:p14="http://schemas.microsoft.com/office/powerpoint/2010/main" val="2374293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581D-FBCB-4636-A0CF-71C4FCD72AD7}"/>
              </a:ext>
            </a:extLst>
          </p:cNvPr>
          <p:cNvSpPr>
            <a:spLocks noGrp="1"/>
          </p:cNvSpPr>
          <p:nvPr>
            <p:ph type="title"/>
          </p:nvPr>
        </p:nvSpPr>
        <p:spPr/>
        <p:txBody>
          <a:bodyPr/>
          <a:lstStyle/>
          <a:p>
            <a:r>
              <a:rPr lang="en-US"/>
              <a:t>L2-norm Loss</a:t>
            </a:r>
            <a:endParaRPr lang="en-GB"/>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2B50D7F5-3547-354E-86D3-728E6F74D89F}"/>
                  </a:ext>
                </a:extLst>
              </p14:cNvPr>
              <p14:cNvContentPartPr/>
              <p14:nvPr/>
            </p14:nvContentPartPr>
            <p14:xfrm>
              <a:off x="7219440" y="2411280"/>
              <a:ext cx="360" cy="360"/>
            </p14:xfrm>
          </p:contentPart>
        </mc:Choice>
        <mc:Fallback>
          <p:pic>
            <p:nvPicPr>
              <p:cNvPr id="4" name="Ink 3">
                <a:extLst>
                  <a:ext uri="{FF2B5EF4-FFF2-40B4-BE49-F238E27FC236}">
                    <a16:creationId xmlns:a16="http://schemas.microsoft.com/office/drawing/2014/main" id="{2B50D7F5-3547-354E-86D3-728E6F74D89F}"/>
                  </a:ext>
                </a:extLst>
              </p:cNvPr>
              <p:cNvPicPr/>
              <p:nvPr/>
            </p:nvPicPr>
            <p:blipFill>
              <a:blip r:embed="rId4"/>
              <a:stretch>
                <a:fillRect/>
              </a:stretch>
            </p:blipFill>
            <p:spPr>
              <a:xfrm>
                <a:off x="7210080" y="2401920"/>
                <a:ext cx="19080" cy="19080"/>
              </a:xfrm>
              <a:prstGeom prst="rect">
                <a:avLst/>
              </a:prstGeom>
            </p:spPr>
          </p:pic>
        </mc:Fallback>
      </mc:AlternateContent>
      <p:pic>
        <p:nvPicPr>
          <p:cNvPr id="10" name="Picture 9">
            <a:extLst>
              <a:ext uri="{FF2B5EF4-FFF2-40B4-BE49-F238E27FC236}">
                <a16:creationId xmlns:a16="http://schemas.microsoft.com/office/drawing/2014/main" id="{101383E4-AA03-94C6-A363-6952F76EE9F1}"/>
              </a:ext>
            </a:extLst>
          </p:cNvPr>
          <p:cNvPicPr>
            <a:picLocks noChangeAspect="1"/>
          </p:cNvPicPr>
          <p:nvPr/>
        </p:nvPicPr>
        <p:blipFill>
          <a:blip r:embed="rId5"/>
          <a:stretch>
            <a:fillRect/>
          </a:stretch>
        </p:blipFill>
        <p:spPr>
          <a:xfrm>
            <a:off x="3509962" y="1402080"/>
            <a:ext cx="5172075" cy="5172075"/>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4DC6EFC-D92B-15DF-101C-42629FC51251}"/>
                  </a:ext>
                </a:extLst>
              </p:cNvPr>
              <p:cNvSpPr txBox="1"/>
              <p:nvPr/>
            </p:nvSpPr>
            <p:spPr>
              <a:xfrm>
                <a:off x="579674" y="5292546"/>
                <a:ext cx="1807926"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7030A0"/>
                          </a:solidFill>
                          <a:latin typeface="Cambria Math" panose="02040503050406030204" pitchFamily="18" charset="0"/>
                        </a:rPr>
                        <m:t>𝑓</m:t>
                      </m:r>
                      <m:d>
                        <m:dPr>
                          <m:ctrlPr>
                            <a:rPr lang="en-US" i="1" dirty="0">
                              <a:solidFill>
                                <a:srgbClr val="7030A0"/>
                              </a:solidFill>
                              <a:latin typeface="Cambria Math" panose="02040503050406030204" pitchFamily="18" charset="0"/>
                            </a:rPr>
                          </m:ctrlPr>
                        </m:dPr>
                        <m:e>
                          <m:r>
                            <a:rPr lang="en-US" i="1" dirty="0">
                              <a:solidFill>
                                <a:srgbClr val="7030A0"/>
                              </a:solidFill>
                              <a:latin typeface="Cambria Math" panose="02040503050406030204" pitchFamily="18" charset="0"/>
                            </a:rPr>
                            <m:t>𝑥</m:t>
                          </m:r>
                        </m:e>
                      </m:d>
                      <m:r>
                        <a:rPr lang="en-US" i="1" dirty="0">
                          <a:solidFill>
                            <a:srgbClr val="7030A0"/>
                          </a:solidFill>
                          <a:latin typeface="Cambria Math" panose="02040503050406030204" pitchFamily="18" charset="0"/>
                        </a:rPr>
                        <m:t>= </m:t>
                      </m:r>
                      <m:sSup>
                        <m:sSupPr>
                          <m:ctrlPr>
                            <a:rPr lang="en-US" i="1" dirty="0">
                              <a:solidFill>
                                <a:srgbClr val="7030A0"/>
                              </a:solidFill>
                              <a:latin typeface="Cambria Math" panose="02040503050406030204" pitchFamily="18" charset="0"/>
                            </a:rPr>
                          </m:ctrlPr>
                        </m:sSupPr>
                        <m:e>
                          <m:r>
                            <a:rPr lang="en-US" i="1" dirty="0">
                              <a:solidFill>
                                <a:srgbClr val="7030A0"/>
                              </a:solidFill>
                              <a:latin typeface="Cambria Math" panose="02040503050406030204" pitchFamily="18" charset="0"/>
                            </a:rPr>
                            <m:t>𝑥</m:t>
                          </m:r>
                        </m:e>
                        <m:sup>
                          <m:r>
                            <a:rPr lang="en-US" i="1" dirty="0">
                              <a:solidFill>
                                <a:srgbClr val="7030A0"/>
                              </a:solidFill>
                              <a:latin typeface="Cambria Math" panose="02040503050406030204" pitchFamily="18" charset="0"/>
                            </a:rPr>
                            <m:t>4</m:t>
                          </m:r>
                        </m:sup>
                      </m:sSup>
                    </m:oMath>
                  </m:oMathPara>
                </a14:m>
                <a:endParaRPr lang="en-US"/>
              </a:p>
              <a:p>
                <a:pPr/>
                <a14:m>
                  <m:oMathPara xmlns:m="http://schemas.openxmlformats.org/officeDocument/2006/math">
                    <m:oMathParaPr>
                      <m:jc m:val="centerGroup"/>
                    </m:oMathParaPr>
                    <m:oMath xmlns:m="http://schemas.openxmlformats.org/officeDocument/2006/math">
                      <m:r>
                        <a:rPr lang="en-US" i="1" dirty="0" smtClean="0">
                          <a:solidFill>
                            <a:srgbClr val="00B050"/>
                          </a:solidFill>
                          <a:latin typeface="Cambria Math" panose="02040503050406030204" pitchFamily="18" charset="0"/>
                        </a:rPr>
                        <m:t>𝑓</m:t>
                      </m:r>
                      <m:r>
                        <a:rPr lang="en-US" i="1" dirty="0" smtClean="0">
                          <a:solidFill>
                            <a:srgbClr val="00B050"/>
                          </a:solidFill>
                          <a:latin typeface="Cambria Math" panose="02040503050406030204" pitchFamily="18" charset="0"/>
                        </a:rPr>
                        <m:t>(</m:t>
                      </m:r>
                      <m:r>
                        <a:rPr lang="en-US" i="1" dirty="0" smtClean="0">
                          <a:solidFill>
                            <a:srgbClr val="00B050"/>
                          </a:solidFill>
                          <a:latin typeface="Cambria Math" panose="02040503050406030204" pitchFamily="18" charset="0"/>
                        </a:rPr>
                        <m:t>𝑥</m:t>
                      </m:r>
                      <m:r>
                        <a:rPr lang="en-US" i="1" dirty="0" smtClean="0">
                          <a:solidFill>
                            <a:srgbClr val="00B050"/>
                          </a:solidFill>
                          <a:latin typeface="Cambria Math" panose="02040503050406030204" pitchFamily="18" charset="0"/>
                        </a:rPr>
                        <m:t>) = </m:t>
                      </m:r>
                      <m:sSup>
                        <m:sSupPr>
                          <m:ctrlPr>
                            <a:rPr lang="en-US" i="1" dirty="0" smtClean="0">
                              <a:solidFill>
                                <a:srgbClr val="00B050"/>
                              </a:solidFill>
                              <a:latin typeface="Cambria Math" panose="02040503050406030204" pitchFamily="18" charset="0"/>
                            </a:rPr>
                          </m:ctrlPr>
                        </m:sSupPr>
                        <m:e>
                          <m:r>
                            <a:rPr lang="en-US" i="1" dirty="0" smtClean="0">
                              <a:solidFill>
                                <a:srgbClr val="00B050"/>
                              </a:solidFill>
                              <a:latin typeface="Cambria Math" panose="02040503050406030204" pitchFamily="18" charset="0"/>
                            </a:rPr>
                            <m:t>𝑥</m:t>
                          </m:r>
                        </m:e>
                        <m:sup>
                          <m:r>
                            <a:rPr lang="en-US" i="1" dirty="0" smtClean="0">
                              <a:solidFill>
                                <a:srgbClr val="00B050"/>
                              </a:solidFill>
                              <a:latin typeface="Cambria Math" panose="02040503050406030204" pitchFamily="18" charset="0"/>
                            </a:rPr>
                            <m:t>3</m:t>
                          </m:r>
                        </m:sup>
                      </m:sSup>
                    </m:oMath>
                  </m:oMathPara>
                </a14:m>
                <a:endParaRPr lang="en-US">
                  <a:solidFill>
                    <a:srgbClr val="00B050"/>
                  </a:solidFill>
                </a:endParaRPr>
              </a:p>
              <a:p>
                <a:pPr/>
                <a14:m>
                  <m:oMathPara xmlns:m="http://schemas.openxmlformats.org/officeDocument/2006/math">
                    <m:oMathParaPr>
                      <m:jc m:val="centerGroup"/>
                    </m:oMathParaPr>
                    <m:oMath xmlns:m="http://schemas.openxmlformats.org/officeDocument/2006/math">
                      <m:r>
                        <a:rPr lang="en-US" i="1" dirty="0" smtClean="0">
                          <a:solidFill>
                            <a:srgbClr val="C00000"/>
                          </a:solidFill>
                          <a:latin typeface="Cambria Math" panose="02040503050406030204" pitchFamily="18" charset="0"/>
                        </a:rPr>
                        <m:t>𝑓</m:t>
                      </m:r>
                      <m:r>
                        <a:rPr lang="en-US" i="1" dirty="0">
                          <a:solidFill>
                            <a:srgbClr val="C00000"/>
                          </a:solidFill>
                          <a:latin typeface="Cambria Math" panose="02040503050406030204" pitchFamily="18" charset="0"/>
                        </a:rPr>
                        <m:t>(</m:t>
                      </m:r>
                      <m:r>
                        <a:rPr lang="en-US" i="1" dirty="0">
                          <a:solidFill>
                            <a:srgbClr val="C00000"/>
                          </a:solidFill>
                          <a:latin typeface="Cambria Math" panose="02040503050406030204" pitchFamily="18" charset="0"/>
                        </a:rPr>
                        <m:t>𝑥</m:t>
                      </m:r>
                      <m:r>
                        <a:rPr lang="en-US" i="1" dirty="0">
                          <a:solidFill>
                            <a:srgbClr val="C00000"/>
                          </a:solidFill>
                          <a:latin typeface="Cambria Math" panose="02040503050406030204" pitchFamily="18" charset="0"/>
                        </a:rPr>
                        <m:t>) = </m:t>
                      </m:r>
                      <m:sSup>
                        <m:sSupPr>
                          <m:ctrlPr>
                            <a:rPr lang="en-US" i="1" dirty="0">
                              <a:solidFill>
                                <a:srgbClr val="C00000"/>
                              </a:solidFill>
                              <a:latin typeface="Cambria Math" panose="02040503050406030204" pitchFamily="18" charset="0"/>
                            </a:rPr>
                          </m:ctrlPr>
                        </m:sSupPr>
                        <m:e>
                          <m:r>
                            <a:rPr lang="en-US" i="1" dirty="0">
                              <a:solidFill>
                                <a:srgbClr val="C00000"/>
                              </a:solidFill>
                              <a:latin typeface="Cambria Math" panose="02040503050406030204" pitchFamily="18" charset="0"/>
                            </a:rPr>
                            <m:t>𝑥</m:t>
                          </m:r>
                        </m:e>
                        <m:sup>
                          <m:r>
                            <a:rPr lang="en-US" i="1" dirty="0">
                              <a:solidFill>
                                <a:srgbClr val="C00000"/>
                              </a:solidFill>
                              <a:latin typeface="Cambria Math" panose="02040503050406030204" pitchFamily="18" charset="0"/>
                            </a:rPr>
                            <m:t>2</m:t>
                          </m:r>
                        </m:sup>
                      </m:sSup>
                    </m:oMath>
                  </m:oMathPara>
                </a14:m>
                <a:endParaRPr lang="en-US"/>
              </a:p>
              <a:p>
                <a:pPr/>
                <a14:m>
                  <m:oMathPara xmlns:m="http://schemas.openxmlformats.org/officeDocument/2006/math">
                    <m:oMathParaPr>
                      <m:jc m:val="centerGroup"/>
                    </m:oMathParaPr>
                    <m:oMath xmlns:m="http://schemas.openxmlformats.org/officeDocument/2006/math">
                      <m:r>
                        <a:rPr lang="en-US" i="1" dirty="0" smtClean="0">
                          <a:solidFill>
                            <a:srgbClr val="0070C0"/>
                          </a:solidFill>
                          <a:latin typeface="Cambria Math" panose="02040503050406030204" pitchFamily="18" charset="0"/>
                        </a:rPr>
                        <m:t>𝑓</m:t>
                      </m:r>
                      <m:r>
                        <a:rPr lang="en-US" i="1" dirty="0" smtClean="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𝑥</m:t>
                      </m:r>
                      <m:r>
                        <a:rPr lang="en-US" i="1" dirty="0">
                          <a:solidFill>
                            <a:srgbClr val="0070C0"/>
                          </a:solidFill>
                          <a:latin typeface="Cambria Math" panose="02040503050406030204" pitchFamily="18" charset="0"/>
                        </a:rPr>
                        <m:t>) = |</m:t>
                      </m:r>
                      <m:r>
                        <a:rPr lang="en-US" i="1" dirty="0">
                          <a:solidFill>
                            <a:srgbClr val="0070C0"/>
                          </a:solidFill>
                          <a:latin typeface="Cambria Math" panose="02040503050406030204" pitchFamily="18" charset="0"/>
                        </a:rPr>
                        <m:t>𝑥</m:t>
                      </m:r>
                      <m:r>
                        <a:rPr lang="en-US" i="1" dirty="0">
                          <a:solidFill>
                            <a:srgbClr val="0070C0"/>
                          </a:solidFill>
                          <a:latin typeface="Cambria Math" panose="02040503050406030204" pitchFamily="18" charset="0"/>
                        </a:rPr>
                        <m:t>|</m:t>
                      </m:r>
                    </m:oMath>
                  </m:oMathPara>
                </a14:m>
                <a:endParaRPr lang="en-US">
                  <a:solidFill>
                    <a:srgbClr val="0070C0"/>
                  </a:solidFill>
                </a:endParaRPr>
              </a:p>
            </p:txBody>
          </p:sp>
        </mc:Choice>
        <mc:Fallback>
          <p:sp>
            <p:nvSpPr>
              <p:cNvPr id="5" name="TextBox 4">
                <a:extLst>
                  <a:ext uri="{FF2B5EF4-FFF2-40B4-BE49-F238E27FC236}">
                    <a16:creationId xmlns:a16="http://schemas.microsoft.com/office/drawing/2014/main" id="{B4DC6EFC-D92B-15DF-101C-42629FC51251}"/>
                  </a:ext>
                </a:extLst>
              </p:cNvPr>
              <p:cNvSpPr txBox="1">
                <a:spLocks noRot="1" noChangeAspect="1" noMove="1" noResize="1" noEditPoints="1" noAdjustHandles="1" noChangeArrowheads="1" noChangeShapeType="1" noTextEdit="1"/>
              </p:cNvSpPr>
              <p:nvPr/>
            </p:nvSpPr>
            <p:spPr>
              <a:xfrm>
                <a:off x="579674" y="5292546"/>
                <a:ext cx="1807926" cy="1200329"/>
              </a:xfrm>
              <a:prstGeom prst="rect">
                <a:avLst/>
              </a:prstGeom>
              <a:blipFill>
                <a:blip r:embed="rId6"/>
                <a:stretch>
                  <a:fillRect b="-355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F5041F-B72A-06A5-0423-4AC9F09E849D}"/>
              </a:ext>
            </a:extLst>
          </p:cNvPr>
          <p:cNvSpPr txBox="1"/>
          <p:nvPr/>
        </p:nvSpPr>
        <p:spPr>
          <a:xfrm>
            <a:off x="8768080" y="6085840"/>
            <a:ext cx="274320" cy="369332"/>
          </a:xfrm>
          <a:prstGeom prst="rect">
            <a:avLst/>
          </a:prstGeom>
          <a:noFill/>
        </p:spPr>
        <p:txBody>
          <a:bodyPr wrap="square" rtlCol="0">
            <a:spAutoFit/>
          </a:bodyPr>
          <a:lstStyle/>
          <a:p>
            <a:r>
              <a:rPr lang="en-US"/>
              <a:t>X</a:t>
            </a:r>
          </a:p>
        </p:txBody>
      </p:sp>
      <p:sp>
        <p:nvSpPr>
          <p:cNvPr id="7" name="TextBox 6">
            <a:extLst>
              <a:ext uri="{FF2B5EF4-FFF2-40B4-BE49-F238E27FC236}">
                <a16:creationId xmlns:a16="http://schemas.microsoft.com/office/drawing/2014/main" id="{884DA110-F276-08BF-2AF1-DD4B5AD8D3BC}"/>
              </a:ext>
            </a:extLst>
          </p:cNvPr>
          <p:cNvSpPr txBox="1"/>
          <p:nvPr/>
        </p:nvSpPr>
        <p:spPr>
          <a:xfrm>
            <a:off x="2978320" y="1305164"/>
            <a:ext cx="531642" cy="369332"/>
          </a:xfrm>
          <a:prstGeom prst="rect">
            <a:avLst/>
          </a:prstGeom>
          <a:noFill/>
        </p:spPr>
        <p:txBody>
          <a:bodyPr wrap="square" rtlCol="0">
            <a:spAutoFit/>
          </a:bodyPr>
          <a:lstStyle/>
          <a:p>
            <a:r>
              <a:rPr lang="en-US"/>
              <a:t>f(x)</a:t>
            </a:r>
          </a:p>
        </p:txBody>
      </p:sp>
    </p:spTree>
    <p:extLst>
      <p:ext uri="{BB962C8B-B14F-4D97-AF65-F5344CB8AC3E}">
        <p14:creationId xmlns:p14="http://schemas.microsoft.com/office/powerpoint/2010/main" val="1618450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581D-FBCB-4636-A0CF-71C4FCD72AD7}"/>
              </a:ext>
            </a:extLst>
          </p:cNvPr>
          <p:cNvSpPr>
            <a:spLocks noGrp="1"/>
          </p:cNvSpPr>
          <p:nvPr>
            <p:ph type="title"/>
          </p:nvPr>
        </p:nvSpPr>
        <p:spPr/>
        <p:txBody>
          <a:bodyPr/>
          <a:lstStyle/>
          <a:p>
            <a:r>
              <a:rPr lang="en-US"/>
              <a:t>Cross-entropy Loss</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D88C6B-8BD6-4097-AE6C-0032D51A0629}"/>
                  </a:ext>
                </a:extLst>
              </p:cNvPr>
              <p:cNvSpPr>
                <a:spLocks noGrp="1"/>
              </p:cNvSpPr>
              <p:nvPr>
                <p:ph idx="1"/>
              </p:nvPr>
            </p:nvSpPr>
            <p:spPr/>
            <p:txBody>
              <a:bodyPr/>
              <a:lstStyle/>
              <a:p>
                <a:pPr marL="0" indent="0" algn="ctr">
                  <a:buNone/>
                </a:pPr>
                <a:r>
                  <a:rPr lang="en-US"/>
                  <a:t>Cross-entropy </a:t>
                </a:r>
                <a14:m>
                  <m:oMath xmlns:m="http://schemas.openxmlformats.org/officeDocument/2006/math">
                    <m:r>
                      <a:rPr lang="en-US" i="1" dirty="0" smtClean="0">
                        <a:latin typeface="Cambria Math" panose="02040503050406030204" pitchFamily="18" charset="0"/>
                      </a:rPr>
                      <m:t>=</m:t>
                    </m:r>
                  </m:oMath>
                </a14:m>
                <a:r>
                  <a:rPr lang="en-US"/>
                  <a:t>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y</m:t>
                        </m:r>
                        <m:r>
                          <a:rPr lang="en-US" b="0" i="0" smtClean="0">
                            <a:latin typeface="Cambria Math" panose="02040503050406030204" pitchFamily="18" charset="0"/>
                          </a:rPr>
                          <m:t>,</m:t>
                        </m:r>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𝑙𝑛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GB"/>
              </a:p>
              <a:p>
                <a:endParaRPr lang="en-GB"/>
              </a:p>
              <a:p>
                <a:pPr marL="0" indent="0">
                  <a:buNone/>
                </a:pPr>
                <a:r>
                  <a:rPr lang="en-GB"/>
                  <a:t>Let’s see an example</a:t>
                </a:r>
              </a:p>
              <a:p>
                <a:r>
                  <a:rPr lang="en-GB"/>
                  <a:t>Imagine we have three categories: Apple, Pear and Pineapple</a:t>
                </a:r>
              </a:p>
              <a:p>
                <a:r>
                  <a:rPr lang="en-GB"/>
                  <a:t>The Target vector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0 , 1 , 0</m:t>
                        </m:r>
                      </m:e>
                    </m:d>
                  </m:oMath>
                </a14:m>
                <a:r>
                  <a:rPr lang="en-GB"/>
                  <a:t> indicates that the input is labeled as Pear</a:t>
                </a:r>
              </a:p>
            </p:txBody>
          </p:sp>
        </mc:Choice>
        <mc:Fallback>
          <p:sp>
            <p:nvSpPr>
              <p:cNvPr id="3" name="Content Placeholder 2">
                <a:extLst>
                  <a:ext uri="{FF2B5EF4-FFF2-40B4-BE49-F238E27FC236}">
                    <a16:creationId xmlns:a16="http://schemas.microsoft.com/office/drawing/2014/main" id="{6BD88C6B-8BD6-4097-AE6C-0032D51A0629}"/>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77B4865-7BA2-46ED-BCFE-46B207BE607B}"/>
              </a:ext>
            </a:extLst>
          </p:cNvPr>
          <p:cNvPicPr>
            <a:picLocks noChangeAspect="1"/>
          </p:cNvPicPr>
          <p:nvPr/>
        </p:nvPicPr>
        <p:blipFill>
          <a:blip r:embed="rId4"/>
          <a:stretch>
            <a:fillRect/>
          </a:stretch>
        </p:blipFill>
        <p:spPr>
          <a:xfrm>
            <a:off x="4253001" y="4756150"/>
            <a:ext cx="899101" cy="1285876"/>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930AD78-536B-4CC0-AEDC-EDF75951C5AA}"/>
                  </a:ext>
                </a:extLst>
              </p:cNvPr>
              <p:cNvSpPr/>
              <p:nvPr/>
            </p:nvSpPr>
            <p:spPr>
              <a:xfrm>
                <a:off x="4021824" y="6176963"/>
                <a:ext cx="1538434" cy="523220"/>
              </a:xfrm>
              <a:prstGeom prst="rect">
                <a:avLst/>
              </a:prstGeom>
            </p:spPr>
            <p:txBody>
              <a:bodyPr wrap="none">
                <a:spAutoFit/>
              </a:bodyPr>
              <a:lstStyle/>
              <a:p>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0 , 1 , 0</m:t>
                        </m:r>
                      </m:e>
                    </m:d>
                  </m:oMath>
                </a14:m>
                <a:r>
                  <a:rPr lang="en-GB" sz="2800"/>
                  <a:t> </a:t>
                </a:r>
              </a:p>
            </p:txBody>
          </p:sp>
        </mc:Choice>
        <mc:Fallback>
          <p:sp>
            <p:nvSpPr>
              <p:cNvPr id="5" name="Rectangle 4">
                <a:extLst>
                  <a:ext uri="{FF2B5EF4-FFF2-40B4-BE49-F238E27FC236}">
                    <a16:creationId xmlns:a16="http://schemas.microsoft.com/office/drawing/2014/main" id="{C930AD78-536B-4CC0-AEDC-EDF75951C5AA}"/>
                  </a:ext>
                </a:extLst>
              </p:cNvPr>
              <p:cNvSpPr>
                <a:spLocks noRot="1" noChangeAspect="1" noMove="1" noResize="1" noEditPoints="1" noAdjustHandles="1" noChangeArrowheads="1" noChangeShapeType="1" noTextEdit="1"/>
              </p:cNvSpPr>
              <p:nvPr/>
            </p:nvSpPr>
            <p:spPr>
              <a:xfrm>
                <a:off x="4021824" y="6176963"/>
                <a:ext cx="1538434" cy="523220"/>
              </a:xfrm>
              <a:prstGeom prst="rect">
                <a:avLst/>
              </a:prstGeom>
              <a:blipFill>
                <a:blip r:embed="rId5"/>
                <a:stretch>
                  <a:fillRect/>
                </a:stretch>
              </a:blipFill>
            </p:spPr>
            <p:txBody>
              <a:bodyPr/>
              <a:lstStyle/>
              <a:p>
                <a:r>
                  <a:rPr lang="en-US">
                    <a:noFill/>
                  </a:rPr>
                  <a:t> </a:t>
                </a:r>
              </a:p>
            </p:txBody>
          </p:sp>
        </mc:Fallback>
      </mc:AlternateContent>
      <p:pic>
        <p:nvPicPr>
          <p:cNvPr id="7" name="Picture 6" descr="A close up of a pineapple&#10;&#10;Description automatically generated">
            <a:extLst>
              <a:ext uri="{FF2B5EF4-FFF2-40B4-BE49-F238E27FC236}">
                <a16:creationId xmlns:a16="http://schemas.microsoft.com/office/drawing/2014/main" id="{64B1BD12-E3A8-4E00-B466-7404CFBA79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6606" y="4756150"/>
            <a:ext cx="697647" cy="1289130"/>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0C654CA6-6F78-440D-A800-C498C5CBE18D}"/>
                  </a:ext>
                </a:extLst>
              </p:cNvPr>
              <p:cNvSpPr/>
              <p:nvPr/>
            </p:nvSpPr>
            <p:spPr>
              <a:xfrm>
                <a:off x="6265541" y="6147057"/>
                <a:ext cx="1538434" cy="523220"/>
              </a:xfrm>
              <a:prstGeom prst="rect">
                <a:avLst/>
              </a:prstGeom>
            </p:spPr>
            <p:txBody>
              <a:bodyPr wrap="none">
                <a:spAutoFit/>
              </a:bodyPr>
              <a:lstStyle/>
              <a:p>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0 , 0 , 1</m:t>
                        </m:r>
                      </m:e>
                    </m:d>
                  </m:oMath>
                </a14:m>
                <a:r>
                  <a:rPr lang="en-GB" sz="2800"/>
                  <a:t> </a:t>
                </a:r>
              </a:p>
            </p:txBody>
          </p:sp>
        </mc:Choice>
        <mc:Fallback>
          <p:sp>
            <p:nvSpPr>
              <p:cNvPr id="8" name="Rectangle 7">
                <a:extLst>
                  <a:ext uri="{FF2B5EF4-FFF2-40B4-BE49-F238E27FC236}">
                    <a16:creationId xmlns:a16="http://schemas.microsoft.com/office/drawing/2014/main" id="{0C654CA6-6F78-440D-A800-C498C5CBE18D}"/>
                  </a:ext>
                </a:extLst>
              </p:cNvPr>
              <p:cNvSpPr>
                <a:spLocks noRot="1" noChangeAspect="1" noMove="1" noResize="1" noEditPoints="1" noAdjustHandles="1" noChangeArrowheads="1" noChangeShapeType="1" noTextEdit="1"/>
              </p:cNvSpPr>
              <p:nvPr/>
            </p:nvSpPr>
            <p:spPr>
              <a:xfrm>
                <a:off x="6265541" y="6147057"/>
                <a:ext cx="1538434" cy="52322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09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581D-FBCB-4636-A0CF-71C4FCD72AD7}"/>
              </a:ext>
            </a:extLst>
          </p:cNvPr>
          <p:cNvSpPr>
            <a:spLocks noGrp="1"/>
          </p:cNvSpPr>
          <p:nvPr>
            <p:ph type="title"/>
          </p:nvPr>
        </p:nvSpPr>
        <p:spPr/>
        <p:txBody>
          <a:bodyPr/>
          <a:lstStyle/>
          <a:p>
            <a:r>
              <a:rPr lang="en-US"/>
              <a:t>Cross-entropy Loss</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D88C6B-8BD6-4097-AE6C-0032D51A0629}"/>
                  </a:ext>
                </a:extLst>
              </p:cNvPr>
              <p:cNvSpPr>
                <a:spLocks noGrp="1"/>
              </p:cNvSpPr>
              <p:nvPr>
                <p:ph idx="1"/>
              </p:nvPr>
            </p:nvSpPr>
            <p:spPr/>
            <p:txBody>
              <a:bodyPr/>
              <a:lstStyle/>
              <a:p>
                <a:pPr marL="0" indent="0" algn="ctr">
                  <a:buNone/>
                </a:pPr>
                <a:r>
                  <a:rPr lang="en-US"/>
                  <a:t>Cross-entropy </a:t>
                </a:r>
                <a14:m>
                  <m:oMath xmlns:m="http://schemas.openxmlformats.org/officeDocument/2006/math">
                    <m:r>
                      <a:rPr lang="en-US" i="1" dirty="0" smtClean="0">
                        <a:latin typeface="Cambria Math" panose="02040503050406030204" pitchFamily="18" charset="0"/>
                      </a:rPr>
                      <m:t>=</m:t>
                    </m:r>
                  </m:oMath>
                </a14:m>
                <a:r>
                  <a:rPr lang="en-US"/>
                  <a:t>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y</m:t>
                        </m:r>
                        <m:r>
                          <a:rPr lang="en-US" b="0" i="0" smtClean="0">
                            <a:latin typeface="Cambria Math" panose="02040503050406030204" pitchFamily="18" charset="0"/>
                          </a:rPr>
                          <m:t>,</m:t>
                        </m:r>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𝑙𝑛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GB"/>
              </a:p>
              <a:p>
                <a:endParaRPr lang="en-GB"/>
              </a:p>
            </p:txBody>
          </p:sp>
        </mc:Choice>
        <mc:Fallback>
          <p:sp>
            <p:nvSpPr>
              <p:cNvPr id="3" name="Content Placeholder 2">
                <a:extLst>
                  <a:ext uri="{FF2B5EF4-FFF2-40B4-BE49-F238E27FC236}">
                    <a16:creationId xmlns:a16="http://schemas.microsoft.com/office/drawing/2014/main" id="{6BD88C6B-8BD6-4097-AE6C-0032D51A0629}"/>
                  </a:ext>
                </a:extLst>
              </p:cNvPr>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77B4865-7BA2-46ED-BCFE-46B207BE607B}"/>
              </a:ext>
            </a:extLst>
          </p:cNvPr>
          <p:cNvPicPr>
            <a:picLocks noChangeAspect="1"/>
          </p:cNvPicPr>
          <p:nvPr/>
        </p:nvPicPr>
        <p:blipFill>
          <a:blip r:embed="rId3"/>
          <a:stretch>
            <a:fillRect/>
          </a:stretch>
        </p:blipFill>
        <p:spPr>
          <a:xfrm>
            <a:off x="1069377" y="2602885"/>
            <a:ext cx="899101" cy="1285876"/>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930AD78-536B-4CC0-AEDC-EDF75951C5AA}"/>
                  </a:ext>
                </a:extLst>
              </p:cNvPr>
              <p:cNvSpPr/>
              <p:nvPr/>
            </p:nvSpPr>
            <p:spPr>
              <a:xfrm>
                <a:off x="2578510" y="3358013"/>
                <a:ext cx="2226763" cy="523220"/>
              </a:xfrm>
              <a:prstGeom prst="rect">
                <a:avLst/>
              </a:prstGeom>
            </p:spPr>
            <p:txBody>
              <a:bodyPr wrap="none">
                <a:spAutoFit/>
              </a:bodyPr>
              <a:lstStyle/>
              <a:p>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0 , 1 , 0</m:t>
                        </m:r>
                      </m:e>
                    </m:d>
                  </m:oMath>
                </a14:m>
                <a:r>
                  <a:rPr lang="en-GB" sz="2800"/>
                  <a:t> </a:t>
                </a:r>
              </a:p>
            </p:txBody>
          </p:sp>
        </mc:Choice>
        <mc:Fallback>
          <p:sp>
            <p:nvSpPr>
              <p:cNvPr id="5" name="Rectangle 4">
                <a:extLst>
                  <a:ext uri="{FF2B5EF4-FFF2-40B4-BE49-F238E27FC236}">
                    <a16:creationId xmlns:a16="http://schemas.microsoft.com/office/drawing/2014/main" id="{C930AD78-536B-4CC0-AEDC-EDF75951C5AA}"/>
                  </a:ext>
                </a:extLst>
              </p:cNvPr>
              <p:cNvSpPr>
                <a:spLocks noRot="1" noChangeAspect="1" noMove="1" noResize="1" noEditPoints="1" noAdjustHandles="1" noChangeArrowheads="1" noChangeShapeType="1" noTextEdit="1"/>
              </p:cNvSpPr>
              <p:nvPr/>
            </p:nvSpPr>
            <p:spPr>
              <a:xfrm>
                <a:off x="2578510" y="3358013"/>
                <a:ext cx="2226763" cy="523220"/>
              </a:xfrm>
              <a:prstGeom prst="rect">
                <a:avLst/>
              </a:prstGeom>
              <a:blipFill>
                <a:blip r:embed="rId4"/>
                <a:stretch>
                  <a:fillRect/>
                </a:stretch>
              </a:blipFill>
            </p:spPr>
            <p:txBody>
              <a:bodyPr/>
              <a:lstStyle/>
              <a:p>
                <a:r>
                  <a:rPr lang="en-US">
                    <a:noFill/>
                  </a:rPr>
                  <a:t> </a:t>
                </a:r>
              </a:p>
            </p:txBody>
          </p:sp>
        </mc:Fallback>
      </mc:AlternateContent>
      <p:pic>
        <p:nvPicPr>
          <p:cNvPr id="7" name="Picture 6" descr="A close up of a pineapple&#10;&#10;Description automatically generated">
            <a:extLst>
              <a:ext uri="{FF2B5EF4-FFF2-40B4-BE49-F238E27FC236}">
                <a16:creationId xmlns:a16="http://schemas.microsoft.com/office/drawing/2014/main" id="{64B1BD12-E3A8-4E00-B466-7404CFBA7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65" y="4745792"/>
            <a:ext cx="697647" cy="1289130"/>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0C654CA6-6F78-440D-A800-C498C5CBE18D}"/>
                  </a:ext>
                </a:extLst>
              </p:cNvPr>
              <p:cNvSpPr/>
              <p:nvPr/>
            </p:nvSpPr>
            <p:spPr>
              <a:xfrm>
                <a:off x="2578510" y="5573000"/>
                <a:ext cx="2226763" cy="523220"/>
              </a:xfrm>
              <a:prstGeom prst="rect">
                <a:avLst/>
              </a:prstGeom>
            </p:spPr>
            <p:txBody>
              <a:bodyPr wrap="none">
                <a:spAutoFit/>
              </a:bodyPr>
              <a:lstStyle/>
              <a:p>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0 , 0 , 1</m:t>
                        </m:r>
                      </m:e>
                    </m:d>
                  </m:oMath>
                </a14:m>
                <a:r>
                  <a:rPr lang="en-GB" sz="2800"/>
                  <a:t> </a:t>
                </a:r>
              </a:p>
            </p:txBody>
          </p:sp>
        </mc:Choice>
        <mc:Fallback>
          <p:sp>
            <p:nvSpPr>
              <p:cNvPr id="8" name="Rectangle 7">
                <a:extLst>
                  <a:ext uri="{FF2B5EF4-FFF2-40B4-BE49-F238E27FC236}">
                    <a16:creationId xmlns:a16="http://schemas.microsoft.com/office/drawing/2014/main" id="{0C654CA6-6F78-440D-A800-C498C5CBE18D}"/>
                  </a:ext>
                </a:extLst>
              </p:cNvPr>
              <p:cNvSpPr>
                <a:spLocks noRot="1" noChangeAspect="1" noMove="1" noResize="1" noEditPoints="1" noAdjustHandles="1" noChangeArrowheads="1" noChangeShapeType="1" noTextEdit="1"/>
              </p:cNvSpPr>
              <p:nvPr/>
            </p:nvSpPr>
            <p:spPr>
              <a:xfrm>
                <a:off x="2578510" y="5573000"/>
                <a:ext cx="2226763" cy="523220"/>
              </a:xfrm>
              <a:prstGeom prst="rect">
                <a:avLst/>
              </a:prstGeom>
              <a:blipFill>
                <a:blip r:embed="rId6"/>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06DA670-0DDD-49AD-8183-16F1DB917F6D}"/>
              </a:ext>
            </a:extLst>
          </p:cNvPr>
          <p:cNvSpPr txBox="1"/>
          <p:nvPr/>
        </p:nvSpPr>
        <p:spPr>
          <a:xfrm>
            <a:off x="2578510" y="2694038"/>
            <a:ext cx="2612922" cy="523220"/>
          </a:xfrm>
          <a:prstGeom prst="rect">
            <a:avLst/>
          </a:prstGeom>
          <a:noFill/>
        </p:spPr>
        <p:txBody>
          <a:bodyPr wrap="square" rtlCol="0">
            <a:spAutoFit/>
          </a:bodyPr>
          <a:lstStyle/>
          <a:p>
            <a:r>
              <a:rPr lang="en-US" sz="2800"/>
              <a:t>Y = [0.4, 0.4, 0.2]</a:t>
            </a:r>
            <a:endParaRPr lang="en-GB" sz="2800"/>
          </a:p>
        </p:txBody>
      </p:sp>
      <p:sp>
        <p:nvSpPr>
          <p:cNvPr id="9" name="TextBox 8">
            <a:extLst>
              <a:ext uri="{FF2B5EF4-FFF2-40B4-BE49-F238E27FC236}">
                <a16:creationId xmlns:a16="http://schemas.microsoft.com/office/drawing/2014/main" id="{BEFADB33-A6C6-41AC-A603-5DEF4B66DBEA}"/>
              </a:ext>
            </a:extLst>
          </p:cNvPr>
          <p:cNvSpPr txBox="1"/>
          <p:nvPr/>
        </p:nvSpPr>
        <p:spPr>
          <a:xfrm>
            <a:off x="2578510" y="4982312"/>
            <a:ext cx="2612922" cy="523220"/>
          </a:xfrm>
          <a:prstGeom prst="rect">
            <a:avLst/>
          </a:prstGeom>
          <a:noFill/>
        </p:spPr>
        <p:txBody>
          <a:bodyPr wrap="square" rtlCol="0">
            <a:spAutoFit/>
          </a:bodyPr>
          <a:lstStyle/>
          <a:p>
            <a:r>
              <a:rPr lang="en-US" sz="2800"/>
              <a:t>Y = [0.1, 0.2, 0.7]</a:t>
            </a:r>
            <a:endParaRPr lang="en-GB" sz="2800"/>
          </a:p>
        </p:txBody>
      </p:sp>
      <p:sp>
        <p:nvSpPr>
          <p:cNvPr id="10" name="TextBox 9">
            <a:extLst>
              <a:ext uri="{FF2B5EF4-FFF2-40B4-BE49-F238E27FC236}">
                <a16:creationId xmlns:a16="http://schemas.microsoft.com/office/drawing/2014/main" id="{13C3B0AB-AB4C-4F53-8809-F9E42A5DD213}"/>
              </a:ext>
            </a:extLst>
          </p:cNvPr>
          <p:cNvSpPr txBox="1"/>
          <p:nvPr/>
        </p:nvSpPr>
        <p:spPr>
          <a:xfrm>
            <a:off x="6742471" y="4008463"/>
            <a:ext cx="2350342" cy="369332"/>
          </a:xfrm>
          <a:prstGeom prst="rect">
            <a:avLst/>
          </a:prstGeom>
          <a:noFill/>
        </p:spPr>
        <p:txBody>
          <a:bodyPr wrap="square" rtlCol="0">
            <a:spAutoFit/>
          </a:bodyPr>
          <a:lstStyle/>
          <a:p>
            <a:r>
              <a:rPr lang="en-US"/>
              <a:t>Output of the model</a:t>
            </a:r>
            <a:endParaRPr lang="en-GB"/>
          </a:p>
        </p:txBody>
      </p:sp>
      <p:cxnSp>
        <p:nvCxnSpPr>
          <p:cNvPr id="12" name="Straight Arrow Connector 11">
            <a:extLst>
              <a:ext uri="{FF2B5EF4-FFF2-40B4-BE49-F238E27FC236}">
                <a16:creationId xmlns:a16="http://schemas.microsoft.com/office/drawing/2014/main" id="{3657EF23-679C-44F4-AD84-6240FF32248E}"/>
              </a:ext>
            </a:extLst>
          </p:cNvPr>
          <p:cNvCxnSpPr>
            <a:cxnSpLocks/>
            <a:stCxn id="10" idx="1"/>
            <a:endCxn id="6" idx="3"/>
          </p:cNvCxnSpPr>
          <p:nvPr/>
        </p:nvCxnSpPr>
        <p:spPr>
          <a:xfrm flipH="1" flipV="1">
            <a:off x="5191432" y="2955648"/>
            <a:ext cx="1551039" cy="1237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495A59-555F-4173-B61D-AE135A348FD4}"/>
              </a:ext>
            </a:extLst>
          </p:cNvPr>
          <p:cNvCxnSpPr>
            <a:stCxn id="10" idx="1"/>
            <a:endCxn id="9" idx="3"/>
          </p:cNvCxnSpPr>
          <p:nvPr/>
        </p:nvCxnSpPr>
        <p:spPr>
          <a:xfrm flipH="1">
            <a:off x="5191432" y="4193129"/>
            <a:ext cx="1551039" cy="105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264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581D-FBCB-4636-A0CF-71C4FCD72AD7}"/>
              </a:ext>
            </a:extLst>
          </p:cNvPr>
          <p:cNvSpPr>
            <a:spLocks noGrp="1"/>
          </p:cNvSpPr>
          <p:nvPr>
            <p:ph type="title"/>
          </p:nvPr>
        </p:nvSpPr>
        <p:spPr/>
        <p:txBody>
          <a:bodyPr/>
          <a:lstStyle/>
          <a:p>
            <a:r>
              <a:rPr lang="en-US"/>
              <a:t>Cross-entropy Loss</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D88C6B-8BD6-4097-AE6C-0032D51A0629}"/>
                  </a:ext>
                </a:extLst>
              </p:cNvPr>
              <p:cNvSpPr>
                <a:spLocks noGrp="1"/>
              </p:cNvSpPr>
              <p:nvPr>
                <p:ph idx="1"/>
              </p:nvPr>
            </p:nvSpPr>
            <p:spPr/>
            <p:txBody>
              <a:bodyPr/>
              <a:lstStyle/>
              <a:p>
                <a:pPr marL="0" indent="0" algn="ctr">
                  <a:buNone/>
                </a:pPr>
                <a:r>
                  <a:rPr lang="en-US"/>
                  <a:t>Cross-entropy </a:t>
                </a:r>
                <a14:m>
                  <m:oMath xmlns:m="http://schemas.openxmlformats.org/officeDocument/2006/math">
                    <m:r>
                      <a:rPr lang="en-US" i="1" dirty="0" smtClean="0">
                        <a:latin typeface="Cambria Math" panose="02040503050406030204" pitchFamily="18" charset="0"/>
                      </a:rPr>
                      <m:t>=</m:t>
                    </m:r>
                  </m:oMath>
                </a14:m>
                <a:r>
                  <a:rPr lang="en-US"/>
                  <a:t>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y</m:t>
                        </m:r>
                        <m:r>
                          <a:rPr lang="en-US" b="0" i="0" smtClean="0">
                            <a:latin typeface="Cambria Math" panose="02040503050406030204" pitchFamily="18" charset="0"/>
                          </a:rPr>
                          <m:t>,</m:t>
                        </m:r>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𝑙𝑛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GB"/>
              </a:p>
              <a:p>
                <a:endParaRPr lang="en-GB"/>
              </a:p>
            </p:txBody>
          </p:sp>
        </mc:Choice>
        <mc:Fallback>
          <p:sp>
            <p:nvSpPr>
              <p:cNvPr id="3" name="Content Placeholder 2">
                <a:extLst>
                  <a:ext uri="{FF2B5EF4-FFF2-40B4-BE49-F238E27FC236}">
                    <a16:creationId xmlns:a16="http://schemas.microsoft.com/office/drawing/2014/main" id="{6BD88C6B-8BD6-4097-AE6C-0032D51A0629}"/>
                  </a:ext>
                </a:extLst>
              </p:cNvPr>
              <p:cNvSpPr>
                <a:spLocks noGrp="1" noRot="1" noChangeAspect="1" noMove="1" noResize="1" noEditPoints="1" noAdjustHandles="1" noChangeArrowheads="1" noChangeShapeType="1" noTextEdit="1"/>
              </p:cNvSpPr>
              <p:nvPr>
                <p:ph idx="1"/>
              </p:nvPr>
            </p:nvSpPr>
            <p:spPr>
              <a:blipFill>
                <a:blip r:embed="rId2"/>
                <a:stretch>
                  <a:fillRect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77B4865-7BA2-46ED-BCFE-46B207BE607B}"/>
              </a:ext>
            </a:extLst>
          </p:cNvPr>
          <p:cNvPicPr>
            <a:picLocks noChangeAspect="1"/>
          </p:cNvPicPr>
          <p:nvPr/>
        </p:nvPicPr>
        <p:blipFill>
          <a:blip r:embed="rId3"/>
          <a:stretch>
            <a:fillRect/>
          </a:stretch>
        </p:blipFill>
        <p:spPr>
          <a:xfrm>
            <a:off x="1069377" y="2602885"/>
            <a:ext cx="899101" cy="1285876"/>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930AD78-536B-4CC0-AEDC-EDF75951C5AA}"/>
                  </a:ext>
                </a:extLst>
              </p:cNvPr>
              <p:cNvSpPr/>
              <p:nvPr/>
            </p:nvSpPr>
            <p:spPr>
              <a:xfrm>
                <a:off x="2578510" y="3358013"/>
                <a:ext cx="2226763" cy="523220"/>
              </a:xfrm>
              <a:prstGeom prst="rect">
                <a:avLst/>
              </a:prstGeom>
            </p:spPr>
            <p:txBody>
              <a:bodyPr wrap="none">
                <a:spAutoFit/>
              </a:bodyPr>
              <a:lstStyle/>
              <a:p>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0 , 1 , 0</m:t>
                        </m:r>
                      </m:e>
                    </m:d>
                  </m:oMath>
                </a14:m>
                <a:r>
                  <a:rPr lang="en-GB" sz="2800"/>
                  <a:t> </a:t>
                </a:r>
              </a:p>
            </p:txBody>
          </p:sp>
        </mc:Choice>
        <mc:Fallback>
          <p:sp>
            <p:nvSpPr>
              <p:cNvPr id="5" name="Rectangle 4">
                <a:extLst>
                  <a:ext uri="{FF2B5EF4-FFF2-40B4-BE49-F238E27FC236}">
                    <a16:creationId xmlns:a16="http://schemas.microsoft.com/office/drawing/2014/main" id="{C930AD78-536B-4CC0-AEDC-EDF75951C5AA}"/>
                  </a:ext>
                </a:extLst>
              </p:cNvPr>
              <p:cNvSpPr>
                <a:spLocks noRot="1" noChangeAspect="1" noMove="1" noResize="1" noEditPoints="1" noAdjustHandles="1" noChangeArrowheads="1" noChangeShapeType="1" noTextEdit="1"/>
              </p:cNvSpPr>
              <p:nvPr/>
            </p:nvSpPr>
            <p:spPr>
              <a:xfrm>
                <a:off x="2578510" y="3358013"/>
                <a:ext cx="2226763" cy="523220"/>
              </a:xfrm>
              <a:prstGeom prst="rect">
                <a:avLst/>
              </a:prstGeom>
              <a:blipFill>
                <a:blip r:embed="rId4"/>
                <a:stretch>
                  <a:fillRect/>
                </a:stretch>
              </a:blipFill>
            </p:spPr>
            <p:txBody>
              <a:bodyPr/>
              <a:lstStyle/>
              <a:p>
                <a:r>
                  <a:rPr lang="en-US">
                    <a:noFill/>
                  </a:rPr>
                  <a:t> </a:t>
                </a:r>
              </a:p>
            </p:txBody>
          </p:sp>
        </mc:Fallback>
      </mc:AlternateContent>
      <p:pic>
        <p:nvPicPr>
          <p:cNvPr id="7" name="Picture 6" descr="A close up of a pineapple&#10;&#10;Description automatically generated">
            <a:extLst>
              <a:ext uri="{FF2B5EF4-FFF2-40B4-BE49-F238E27FC236}">
                <a16:creationId xmlns:a16="http://schemas.microsoft.com/office/drawing/2014/main" id="{64B1BD12-E3A8-4E00-B466-7404CFBA79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65" y="4745792"/>
            <a:ext cx="697647" cy="1289130"/>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0C654CA6-6F78-440D-A800-C498C5CBE18D}"/>
                  </a:ext>
                </a:extLst>
              </p:cNvPr>
              <p:cNvSpPr/>
              <p:nvPr/>
            </p:nvSpPr>
            <p:spPr>
              <a:xfrm>
                <a:off x="2578510" y="5573000"/>
                <a:ext cx="2226763" cy="523220"/>
              </a:xfrm>
              <a:prstGeom prst="rect">
                <a:avLst/>
              </a:prstGeom>
            </p:spPr>
            <p:txBody>
              <a:bodyPr wrap="none">
                <a:spAutoFit/>
              </a:bodyPr>
              <a:lstStyle/>
              <a:p>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0 , 0 , 1</m:t>
                        </m:r>
                      </m:e>
                    </m:d>
                  </m:oMath>
                </a14:m>
                <a:r>
                  <a:rPr lang="en-GB" sz="2800"/>
                  <a:t> </a:t>
                </a:r>
              </a:p>
            </p:txBody>
          </p:sp>
        </mc:Choice>
        <mc:Fallback>
          <p:sp>
            <p:nvSpPr>
              <p:cNvPr id="8" name="Rectangle 7">
                <a:extLst>
                  <a:ext uri="{FF2B5EF4-FFF2-40B4-BE49-F238E27FC236}">
                    <a16:creationId xmlns:a16="http://schemas.microsoft.com/office/drawing/2014/main" id="{0C654CA6-6F78-440D-A800-C498C5CBE18D}"/>
                  </a:ext>
                </a:extLst>
              </p:cNvPr>
              <p:cNvSpPr>
                <a:spLocks noRot="1" noChangeAspect="1" noMove="1" noResize="1" noEditPoints="1" noAdjustHandles="1" noChangeArrowheads="1" noChangeShapeType="1" noTextEdit="1"/>
              </p:cNvSpPr>
              <p:nvPr/>
            </p:nvSpPr>
            <p:spPr>
              <a:xfrm>
                <a:off x="2578510" y="5573000"/>
                <a:ext cx="2226763" cy="523220"/>
              </a:xfrm>
              <a:prstGeom prst="rect">
                <a:avLst/>
              </a:prstGeom>
              <a:blipFill>
                <a:blip r:embed="rId6"/>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06DA670-0DDD-49AD-8183-16F1DB917F6D}"/>
              </a:ext>
            </a:extLst>
          </p:cNvPr>
          <p:cNvSpPr txBox="1"/>
          <p:nvPr/>
        </p:nvSpPr>
        <p:spPr>
          <a:xfrm>
            <a:off x="2578510" y="2694038"/>
            <a:ext cx="2612922" cy="523220"/>
          </a:xfrm>
          <a:prstGeom prst="rect">
            <a:avLst/>
          </a:prstGeom>
          <a:noFill/>
        </p:spPr>
        <p:txBody>
          <a:bodyPr wrap="square" rtlCol="0">
            <a:spAutoFit/>
          </a:bodyPr>
          <a:lstStyle/>
          <a:p>
            <a:r>
              <a:rPr lang="en-US" sz="2800"/>
              <a:t>Y = [0.4, 0.4, 0.2]</a:t>
            </a:r>
            <a:endParaRPr lang="en-GB" sz="2800"/>
          </a:p>
        </p:txBody>
      </p:sp>
      <p:sp>
        <p:nvSpPr>
          <p:cNvPr id="9" name="TextBox 8">
            <a:extLst>
              <a:ext uri="{FF2B5EF4-FFF2-40B4-BE49-F238E27FC236}">
                <a16:creationId xmlns:a16="http://schemas.microsoft.com/office/drawing/2014/main" id="{BEFADB33-A6C6-41AC-A603-5DEF4B66DBEA}"/>
              </a:ext>
            </a:extLst>
          </p:cNvPr>
          <p:cNvSpPr txBox="1"/>
          <p:nvPr/>
        </p:nvSpPr>
        <p:spPr>
          <a:xfrm>
            <a:off x="2578510" y="4982312"/>
            <a:ext cx="2612922" cy="523220"/>
          </a:xfrm>
          <a:prstGeom prst="rect">
            <a:avLst/>
          </a:prstGeom>
          <a:noFill/>
        </p:spPr>
        <p:txBody>
          <a:bodyPr wrap="square" rtlCol="0">
            <a:spAutoFit/>
          </a:bodyPr>
          <a:lstStyle/>
          <a:p>
            <a:r>
              <a:rPr lang="en-US" sz="2800"/>
              <a:t>Y = [0.1, 0.2, 0.7]</a:t>
            </a:r>
            <a:endParaRPr lang="en-GB" sz="2800"/>
          </a:p>
        </p:txBody>
      </p:sp>
      <p:sp>
        <p:nvSpPr>
          <p:cNvPr id="10" name="TextBox 9">
            <a:extLst>
              <a:ext uri="{FF2B5EF4-FFF2-40B4-BE49-F238E27FC236}">
                <a16:creationId xmlns:a16="http://schemas.microsoft.com/office/drawing/2014/main" id="{13C3B0AB-AB4C-4F53-8809-F9E42A5DD213}"/>
              </a:ext>
            </a:extLst>
          </p:cNvPr>
          <p:cNvSpPr txBox="1"/>
          <p:nvPr/>
        </p:nvSpPr>
        <p:spPr>
          <a:xfrm>
            <a:off x="6811297" y="2642266"/>
            <a:ext cx="4773680" cy="1246495"/>
          </a:xfrm>
          <a:prstGeom prst="rect">
            <a:avLst/>
          </a:prstGeom>
          <a:noFill/>
        </p:spPr>
        <p:txBody>
          <a:bodyPr wrap="square" rtlCol="0">
            <a:spAutoFit/>
          </a:bodyPr>
          <a:lstStyle/>
          <a:p>
            <a:r>
              <a:rPr lang="en-US" sz="2500"/>
              <a:t>40% it’s an Apple</a:t>
            </a:r>
          </a:p>
          <a:p>
            <a:r>
              <a:rPr lang="en-US" sz="2500"/>
              <a:t>40% it’s a Pear</a:t>
            </a:r>
          </a:p>
          <a:p>
            <a:r>
              <a:rPr lang="en-US" sz="2500"/>
              <a:t>20% it’s a Pineapple</a:t>
            </a:r>
            <a:endParaRPr lang="en-GB" sz="2500"/>
          </a:p>
        </p:txBody>
      </p:sp>
      <p:sp>
        <p:nvSpPr>
          <p:cNvPr id="21" name="Arrow: Right 20">
            <a:extLst>
              <a:ext uri="{FF2B5EF4-FFF2-40B4-BE49-F238E27FC236}">
                <a16:creationId xmlns:a16="http://schemas.microsoft.com/office/drawing/2014/main" id="{24D6929E-5A65-4486-860F-C2EC8325DDBB}"/>
              </a:ext>
            </a:extLst>
          </p:cNvPr>
          <p:cNvSpPr/>
          <p:nvPr/>
        </p:nvSpPr>
        <p:spPr>
          <a:xfrm>
            <a:off x="5431093" y="2757948"/>
            <a:ext cx="1140542" cy="3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3273BF38-87CA-49CC-9568-E0521C05896E}"/>
              </a:ext>
            </a:extLst>
          </p:cNvPr>
          <p:cNvSpPr txBox="1"/>
          <p:nvPr/>
        </p:nvSpPr>
        <p:spPr>
          <a:xfrm>
            <a:off x="6811297" y="4930468"/>
            <a:ext cx="4773680" cy="1246495"/>
          </a:xfrm>
          <a:prstGeom prst="rect">
            <a:avLst/>
          </a:prstGeom>
          <a:noFill/>
        </p:spPr>
        <p:txBody>
          <a:bodyPr wrap="square" rtlCol="0">
            <a:spAutoFit/>
          </a:bodyPr>
          <a:lstStyle/>
          <a:p>
            <a:r>
              <a:rPr lang="en-US" sz="2500"/>
              <a:t>10% it’s an Apple</a:t>
            </a:r>
          </a:p>
          <a:p>
            <a:r>
              <a:rPr lang="en-US" sz="2500"/>
              <a:t>20% it’s a Pear</a:t>
            </a:r>
          </a:p>
          <a:p>
            <a:r>
              <a:rPr lang="en-US" sz="2500"/>
              <a:t>70% it’s a Pineapple</a:t>
            </a:r>
            <a:endParaRPr lang="en-GB" sz="2500"/>
          </a:p>
        </p:txBody>
      </p:sp>
      <p:sp>
        <p:nvSpPr>
          <p:cNvPr id="23" name="Arrow: Right 22">
            <a:extLst>
              <a:ext uri="{FF2B5EF4-FFF2-40B4-BE49-F238E27FC236}">
                <a16:creationId xmlns:a16="http://schemas.microsoft.com/office/drawing/2014/main" id="{912D8967-B0F4-43F6-B56E-71CFE848CA15}"/>
              </a:ext>
            </a:extLst>
          </p:cNvPr>
          <p:cNvSpPr/>
          <p:nvPr/>
        </p:nvSpPr>
        <p:spPr>
          <a:xfrm>
            <a:off x="5431093" y="5046150"/>
            <a:ext cx="1140542" cy="3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19715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A958-F94E-D78D-D591-458ABA26F94B}"/>
              </a:ext>
            </a:extLst>
          </p:cNvPr>
          <p:cNvSpPr>
            <a:spLocks noGrp="1"/>
          </p:cNvSpPr>
          <p:nvPr>
            <p:ph type="title"/>
          </p:nvPr>
        </p:nvSpPr>
        <p:spPr/>
        <p:txBody>
          <a:bodyPr/>
          <a:lstStyle/>
          <a:p>
            <a:r>
              <a:rPr lang="en-US"/>
              <a:t>What is Machine Learning?</a:t>
            </a:r>
          </a:p>
        </p:txBody>
      </p:sp>
      <p:sp>
        <p:nvSpPr>
          <p:cNvPr id="3" name="Content Placeholder 2">
            <a:extLst>
              <a:ext uri="{FF2B5EF4-FFF2-40B4-BE49-F238E27FC236}">
                <a16:creationId xmlns:a16="http://schemas.microsoft.com/office/drawing/2014/main" id="{28AF0BFF-6BDB-0CEF-FC25-3A24BBEE1B14}"/>
              </a:ext>
            </a:extLst>
          </p:cNvPr>
          <p:cNvSpPr>
            <a:spLocks noGrp="1"/>
          </p:cNvSpPr>
          <p:nvPr>
            <p:ph idx="1"/>
          </p:nvPr>
        </p:nvSpPr>
        <p:spPr/>
        <p:txBody>
          <a:bodyPr/>
          <a:lstStyle/>
          <a:p>
            <a:r>
              <a:rPr lang="en-US" sz="1800">
                <a:effectLst/>
                <a:latin typeface="ComputerModernRoman"/>
              </a:rPr>
              <a:t>“A computer program is said to learn from experience </a:t>
            </a:r>
            <a:r>
              <a:rPr lang="en-US" sz="1800">
                <a:effectLst/>
                <a:latin typeface="CMMI10"/>
              </a:rPr>
              <a:t>E </a:t>
            </a:r>
            <a:r>
              <a:rPr lang="en-US" sz="1800">
                <a:effectLst/>
                <a:latin typeface="ComputerModernRoman"/>
              </a:rPr>
              <a:t>with respect to some class of tasks </a:t>
            </a:r>
            <a:r>
              <a:rPr lang="en-US" sz="1800">
                <a:effectLst/>
                <a:latin typeface="CMMI10"/>
              </a:rPr>
              <a:t>T </a:t>
            </a:r>
            <a:r>
              <a:rPr lang="en-US" sz="1800">
                <a:effectLst/>
                <a:latin typeface="ComputerModernRoman"/>
              </a:rPr>
              <a:t>and performance measure </a:t>
            </a:r>
            <a:r>
              <a:rPr lang="en-US" sz="1800">
                <a:effectLst/>
                <a:latin typeface="CMMI10"/>
              </a:rPr>
              <a:t>P</a:t>
            </a:r>
            <a:r>
              <a:rPr lang="en-US" sz="1800">
                <a:effectLst/>
                <a:latin typeface="ComputerModernRoman"/>
              </a:rPr>
              <a:t>, if its performance at tasks in </a:t>
            </a:r>
            <a:r>
              <a:rPr lang="en-US" sz="1800">
                <a:effectLst/>
                <a:latin typeface="CMMI10"/>
              </a:rPr>
              <a:t>T</a:t>
            </a:r>
            <a:r>
              <a:rPr lang="en-US" sz="1800">
                <a:effectLst/>
                <a:latin typeface="ComputerModernRoman"/>
              </a:rPr>
              <a:t>, as measured by </a:t>
            </a:r>
            <a:r>
              <a:rPr lang="en-US" sz="1800">
                <a:effectLst/>
                <a:latin typeface="CMMI10"/>
              </a:rPr>
              <a:t>P</a:t>
            </a:r>
            <a:r>
              <a:rPr lang="en-US" sz="1800">
                <a:effectLst/>
                <a:latin typeface="ComputerModernRoman"/>
              </a:rPr>
              <a:t>, improves with experience </a:t>
            </a:r>
            <a:r>
              <a:rPr lang="en-US" sz="1800">
                <a:effectLst/>
                <a:latin typeface="CMMI10"/>
              </a:rPr>
              <a:t>E</a:t>
            </a:r>
            <a:r>
              <a:rPr lang="en-US" sz="1800">
                <a:effectLst/>
                <a:latin typeface="ComputerModernRoman"/>
              </a:rPr>
              <a:t>.” - Mitchell</a:t>
            </a:r>
            <a:endParaRPr lang="en-US">
              <a:effectLst/>
            </a:endParaRPr>
          </a:p>
          <a:p>
            <a:endParaRPr lang="en-US"/>
          </a:p>
          <a:p>
            <a:endParaRPr lang="en-US"/>
          </a:p>
          <a:p>
            <a:pPr marL="0" indent="0">
              <a:buNone/>
            </a:pPr>
            <a:endParaRPr lang="en-US"/>
          </a:p>
        </p:txBody>
      </p:sp>
      <p:sp>
        <p:nvSpPr>
          <p:cNvPr id="4" name="TextBox 3">
            <a:extLst>
              <a:ext uri="{FF2B5EF4-FFF2-40B4-BE49-F238E27FC236}">
                <a16:creationId xmlns:a16="http://schemas.microsoft.com/office/drawing/2014/main" id="{8557B991-1778-7A23-5E9F-776D3216A206}"/>
              </a:ext>
            </a:extLst>
          </p:cNvPr>
          <p:cNvSpPr txBox="1"/>
          <p:nvPr/>
        </p:nvSpPr>
        <p:spPr>
          <a:xfrm>
            <a:off x="7934070" y="3655045"/>
            <a:ext cx="2533135" cy="692497"/>
          </a:xfrm>
          <a:prstGeom prst="rect">
            <a:avLst/>
          </a:prstGeom>
          <a:noFill/>
        </p:spPr>
        <p:txBody>
          <a:bodyPr wrap="square" rtlCol="0">
            <a:spAutoFit/>
          </a:bodyPr>
          <a:lstStyle/>
          <a:p>
            <a:r>
              <a:rPr lang="en-US" sz="3900"/>
              <a:t>Experience</a:t>
            </a:r>
          </a:p>
        </p:txBody>
      </p:sp>
      <p:sp>
        <p:nvSpPr>
          <p:cNvPr id="5" name="TextBox 4">
            <a:extLst>
              <a:ext uri="{FF2B5EF4-FFF2-40B4-BE49-F238E27FC236}">
                <a16:creationId xmlns:a16="http://schemas.microsoft.com/office/drawing/2014/main" id="{831B15D7-56BC-903C-B148-B3BDE2E3D5B1}"/>
              </a:ext>
            </a:extLst>
          </p:cNvPr>
          <p:cNvSpPr txBox="1"/>
          <p:nvPr/>
        </p:nvSpPr>
        <p:spPr>
          <a:xfrm>
            <a:off x="2985189" y="3683300"/>
            <a:ext cx="1107989" cy="692497"/>
          </a:xfrm>
          <a:prstGeom prst="rect">
            <a:avLst/>
          </a:prstGeom>
          <a:noFill/>
        </p:spPr>
        <p:txBody>
          <a:bodyPr wrap="square" rtlCol="0">
            <a:spAutoFit/>
          </a:bodyPr>
          <a:lstStyle/>
          <a:p>
            <a:r>
              <a:rPr lang="en-US" sz="3900"/>
              <a:t>Task</a:t>
            </a:r>
          </a:p>
        </p:txBody>
      </p:sp>
      <p:sp>
        <p:nvSpPr>
          <p:cNvPr id="6" name="TextBox 5">
            <a:extLst>
              <a:ext uri="{FF2B5EF4-FFF2-40B4-BE49-F238E27FC236}">
                <a16:creationId xmlns:a16="http://schemas.microsoft.com/office/drawing/2014/main" id="{48B48646-6759-323F-5749-A810D9EE5F82}"/>
              </a:ext>
            </a:extLst>
          </p:cNvPr>
          <p:cNvSpPr txBox="1"/>
          <p:nvPr/>
        </p:nvSpPr>
        <p:spPr>
          <a:xfrm>
            <a:off x="5070391" y="4960270"/>
            <a:ext cx="2199503" cy="984885"/>
          </a:xfrm>
          <a:prstGeom prst="rect">
            <a:avLst/>
          </a:prstGeom>
          <a:noFill/>
        </p:spPr>
        <p:txBody>
          <a:bodyPr wrap="square" rtlCol="0">
            <a:spAutoFit/>
          </a:bodyPr>
          <a:lstStyle/>
          <a:p>
            <a:r>
              <a:rPr lang="en-US" sz="2900"/>
              <a:t>Performance measure</a:t>
            </a:r>
          </a:p>
        </p:txBody>
      </p:sp>
      <p:cxnSp>
        <p:nvCxnSpPr>
          <p:cNvPr id="8" name="Straight Arrow Connector 7">
            <a:extLst>
              <a:ext uri="{FF2B5EF4-FFF2-40B4-BE49-F238E27FC236}">
                <a16:creationId xmlns:a16="http://schemas.microsoft.com/office/drawing/2014/main" id="{8C07658D-AD8D-00B9-FEDB-BF5BA6273F66}"/>
              </a:ext>
            </a:extLst>
          </p:cNvPr>
          <p:cNvCxnSpPr>
            <a:cxnSpLocks/>
          </p:cNvCxnSpPr>
          <p:nvPr/>
        </p:nvCxnSpPr>
        <p:spPr>
          <a:xfrm>
            <a:off x="4093178" y="4347542"/>
            <a:ext cx="977213" cy="61272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735E06E3-9A1A-3723-0281-411B6372219C}"/>
              </a:ext>
            </a:extLst>
          </p:cNvPr>
          <p:cNvCxnSpPr>
            <a:cxnSpLocks/>
          </p:cNvCxnSpPr>
          <p:nvPr/>
        </p:nvCxnSpPr>
        <p:spPr>
          <a:xfrm flipV="1">
            <a:off x="7166921" y="4375797"/>
            <a:ext cx="864973" cy="58447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3B2799D7-AB27-33E2-48BB-B0C934A3CCCC}"/>
              </a:ext>
            </a:extLst>
          </p:cNvPr>
          <p:cNvCxnSpPr>
            <a:cxnSpLocks/>
          </p:cNvCxnSpPr>
          <p:nvPr/>
        </p:nvCxnSpPr>
        <p:spPr>
          <a:xfrm flipH="1">
            <a:off x="4183793" y="3598675"/>
            <a:ext cx="362825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E19A239F-E8D8-0615-1883-941B46017E2E}"/>
              </a:ext>
            </a:extLst>
          </p:cNvPr>
          <p:cNvSpPr txBox="1"/>
          <p:nvPr/>
        </p:nvSpPr>
        <p:spPr>
          <a:xfrm>
            <a:off x="7945394" y="6123543"/>
            <a:ext cx="4534930" cy="369332"/>
          </a:xfrm>
          <a:prstGeom prst="rect">
            <a:avLst/>
          </a:prstGeom>
          <a:noFill/>
        </p:spPr>
        <p:txBody>
          <a:bodyPr wrap="square" rtlCol="0">
            <a:spAutoFit/>
          </a:bodyPr>
          <a:lstStyle/>
          <a:p>
            <a:r>
              <a:rPr lang="en-US"/>
              <a:t>If Performance improves, it is learning</a:t>
            </a:r>
          </a:p>
        </p:txBody>
      </p:sp>
      <p:sp>
        <p:nvSpPr>
          <p:cNvPr id="7" name="TextBox 6">
            <a:extLst>
              <a:ext uri="{FF2B5EF4-FFF2-40B4-BE49-F238E27FC236}">
                <a16:creationId xmlns:a16="http://schemas.microsoft.com/office/drawing/2014/main" id="{24EA5FCD-AE41-BFBC-7EC0-D8104600A3C1}"/>
              </a:ext>
            </a:extLst>
          </p:cNvPr>
          <p:cNvSpPr txBox="1"/>
          <p:nvPr/>
        </p:nvSpPr>
        <p:spPr>
          <a:xfrm>
            <a:off x="511658" y="4830881"/>
            <a:ext cx="2819520"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a:t>A </a:t>
            </a:r>
            <a:r>
              <a:rPr lang="en-US" b="1"/>
              <a:t>Task</a:t>
            </a:r>
            <a:r>
              <a:rPr lang="en-US"/>
              <a:t> is the process of an </a:t>
            </a:r>
            <a:r>
              <a:rPr lang="en-US" b="1"/>
              <a:t>Example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An </a:t>
            </a:r>
            <a:r>
              <a:rPr lang="en-US" b="1"/>
              <a:t>Example</a:t>
            </a:r>
            <a:r>
              <a:rPr lang="en-US"/>
              <a:t> is a collection of </a:t>
            </a:r>
            <a:r>
              <a:rPr lang="en-US" b="1"/>
              <a:t>Features</a:t>
            </a:r>
          </a:p>
        </p:txBody>
      </p:sp>
    </p:spTree>
    <p:extLst>
      <p:ext uri="{BB962C8B-B14F-4D97-AF65-F5344CB8AC3E}">
        <p14:creationId xmlns:p14="http://schemas.microsoft.com/office/powerpoint/2010/main" val="3444537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581D-FBCB-4636-A0CF-71C4FCD72AD7}"/>
              </a:ext>
            </a:extLst>
          </p:cNvPr>
          <p:cNvSpPr>
            <a:spLocks noGrp="1"/>
          </p:cNvSpPr>
          <p:nvPr>
            <p:ph type="title"/>
          </p:nvPr>
        </p:nvSpPr>
        <p:spPr/>
        <p:txBody>
          <a:bodyPr/>
          <a:lstStyle/>
          <a:p>
            <a:r>
              <a:rPr lang="en-US"/>
              <a:t>Cross-entropy Loss</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D88C6B-8BD6-4097-AE6C-0032D51A0629}"/>
                  </a:ext>
                </a:extLst>
              </p:cNvPr>
              <p:cNvSpPr>
                <a:spLocks noGrp="1"/>
              </p:cNvSpPr>
              <p:nvPr>
                <p:ph idx="1"/>
              </p:nvPr>
            </p:nvSpPr>
            <p:spPr/>
            <p:txBody>
              <a:bodyPr/>
              <a:lstStyle/>
              <a:p>
                <a:pPr marL="0" indent="0" algn="ctr">
                  <a:buNone/>
                </a:pPr>
                <a:r>
                  <a:rPr lang="en-US"/>
                  <a:t>Cross-entropy </a:t>
                </a:r>
                <a14:m>
                  <m:oMath xmlns:m="http://schemas.openxmlformats.org/officeDocument/2006/math">
                    <m:r>
                      <a:rPr lang="en-US" i="1" dirty="0" smtClean="0">
                        <a:latin typeface="Cambria Math" panose="02040503050406030204" pitchFamily="18" charset="0"/>
                      </a:rPr>
                      <m:t>=</m:t>
                    </m:r>
                  </m:oMath>
                </a14:m>
                <a:r>
                  <a:rPr lang="en-US"/>
                  <a:t>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y</m:t>
                        </m:r>
                        <m:r>
                          <a:rPr lang="en-US" b="0" i="0" smtClean="0">
                            <a:latin typeface="Cambria Math" panose="02040503050406030204" pitchFamily="18" charset="0"/>
                          </a:rPr>
                          <m:t>,</m:t>
                        </m:r>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𝑙𝑛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GB"/>
              </a:p>
              <a:p>
                <a:endParaRPr lang="en-GB"/>
              </a:p>
            </p:txBody>
          </p:sp>
        </mc:Choice>
        <mc:Fallback>
          <p:sp>
            <p:nvSpPr>
              <p:cNvPr id="3" name="Content Placeholder 2">
                <a:extLst>
                  <a:ext uri="{FF2B5EF4-FFF2-40B4-BE49-F238E27FC236}">
                    <a16:creationId xmlns:a16="http://schemas.microsoft.com/office/drawing/2014/main" id="{6BD88C6B-8BD6-4097-AE6C-0032D51A0629}"/>
                  </a:ext>
                </a:extLst>
              </p:cNvPr>
              <p:cNvSpPr>
                <a:spLocks noGrp="1" noRot="1" noChangeAspect="1" noMove="1" noResize="1" noEditPoints="1" noAdjustHandles="1" noChangeArrowheads="1" noChangeShapeType="1" noTextEdit="1"/>
              </p:cNvSpPr>
              <p:nvPr>
                <p:ph idx="1"/>
              </p:nvPr>
            </p:nvSpPr>
            <p:spPr>
              <a:blipFill>
                <a:blip r:embed="rId3"/>
                <a:stretch>
                  <a:fillRect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77B4865-7BA2-46ED-BCFE-46B207BE607B}"/>
              </a:ext>
            </a:extLst>
          </p:cNvPr>
          <p:cNvPicPr>
            <a:picLocks noChangeAspect="1"/>
          </p:cNvPicPr>
          <p:nvPr/>
        </p:nvPicPr>
        <p:blipFill>
          <a:blip r:embed="rId4"/>
          <a:stretch>
            <a:fillRect/>
          </a:stretch>
        </p:blipFill>
        <p:spPr>
          <a:xfrm>
            <a:off x="1069377" y="2602885"/>
            <a:ext cx="899101" cy="1285876"/>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930AD78-536B-4CC0-AEDC-EDF75951C5AA}"/>
                  </a:ext>
                </a:extLst>
              </p:cNvPr>
              <p:cNvSpPr/>
              <p:nvPr/>
            </p:nvSpPr>
            <p:spPr>
              <a:xfrm>
                <a:off x="2578510" y="3358013"/>
                <a:ext cx="2226763" cy="523220"/>
              </a:xfrm>
              <a:prstGeom prst="rect">
                <a:avLst/>
              </a:prstGeom>
            </p:spPr>
            <p:txBody>
              <a:bodyPr wrap="none">
                <a:spAutoFit/>
              </a:bodyPr>
              <a:lstStyle/>
              <a:p>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0 , 1 , 0</m:t>
                        </m:r>
                      </m:e>
                    </m:d>
                  </m:oMath>
                </a14:m>
                <a:r>
                  <a:rPr lang="en-GB" sz="2800"/>
                  <a:t> </a:t>
                </a:r>
              </a:p>
            </p:txBody>
          </p:sp>
        </mc:Choice>
        <mc:Fallback>
          <p:sp>
            <p:nvSpPr>
              <p:cNvPr id="5" name="Rectangle 4">
                <a:extLst>
                  <a:ext uri="{FF2B5EF4-FFF2-40B4-BE49-F238E27FC236}">
                    <a16:creationId xmlns:a16="http://schemas.microsoft.com/office/drawing/2014/main" id="{C930AD78-536B-4CC0-AEDC-EDF75951C5AA}"/>
                  </a:ext>
                </a:extLst>
              </p:cNvPr>
              <p:cNvSpPr>
                <a:spLocks noRot="1" noChangeAspect="1" noMove="1" noResize="1" noEditPoints="1" noAdjustHandles="1" noChangeArrowheads="1" noChangeShapeType="1" noTextEdit="1"/>
              </p:cNvSpPr>
              <p:nvPr/>
            </p:nvSpPr>
            <p:spPr>
              <a:xfrm>
                <a:off x="2578510" y="3358013"/>
                <a:ext cx="2226763" cy="523220"/>
              </a:xfrm>
              <a:prstGeom prst="rect">
                <a:avLst/>
              </a:prstGeom>
              <a:blipFill>
                <a:blip r:embed="rId5"/>
                <a:stretch>
                  <a:fillRect/>
                </a:stretch>
              </a:blipFill>
            </p:spPr>
            <p:txBody>
              <a:bodyPr/>
              <a:lstStyle/>
              <a:p>
                <a:r>
                  <a:rPr lang="en-US">
                    <a:noFill/>
                  </a:rPr>
                  <a:t> </a:t>
                </a:r>
              </a:p>
            </p:txBody>
          </p:sp>
        </mc:Fallback>
      </mc:AlternateContent>
      <p:pic>
        <p:nvPicPr>
          <p:cNvPr id="7" name="Picture 6" descr="A close up of a pineapple&#10;&#10;Description automatically generated">
            <a:extLst>
              <a:ext uri="{FF2B5EF4-FFF2-40B4-BE49-F238E27FC236}">
                <a16:creationId xmlns:a16="http://schemas.microsoft.com/office/drawing/2014/main" id="{64B1BD12-E3A8-4E00-B466-7404CFBA79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65" y="4745792"/>
            <a:ext cx="697647" cy="1289130"/>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0C654CA6-6F78-440D-A800-C498C5CBE18D}"/>
                  </a:ext>
                </a:extLst>
              </p:cNvPr>
              <p:cNvSpPr/>
              <p:nvPr/>
            </p:nvSpPr>
            <p:spPr>
              <a:xfrm>
                <a:off x="2578510" y="5573000"/>
                <a:ext cx="2226763" cy="523220"/>
              </a:xfrm>
              <a:prstGeom prst="rect">
                <a:avLst/>
              </a:prstGeom>
            </p:spPr>
            <p:txBody>
              <a:bodyPr wrap="none">
                <a:spAutoFit/>
              </a:bodyPr>
              <a:lstStyle/>
              <a:p>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0 , 0 , 1</m:t>
                        </m:r>
                      </m:e>
                    </m:d>
                  </m:oMath>
                </a14:m>
                <a:r>
                  <a:rPr lang="en-GB" sz="2800"/>
                  <a:t> </a:t>
                </a:r>
              </a:p>
            </p:txBody>
          </p:sp>
        </mc:Choice>
        <mc:Fallback>
          <p:sp>
            <p:nvSpPr>
              <p:cNvPr id="8" name="Rectangle 7">
                <a:extLst>
                  <a:ext uri="{FF2B5EF4-FFF2-40B4-BE49-F238E27FC236}">
                    <a16:creationId xmlns:a16="http://schemas.microsoft.com/office/drawing/2014/main" id="{0C654CA6-6F78-440D-A800-C498C5CBE18D}"/>
                  </a:ext>
                </a:extLst>
              </p:cNvPr>
              <p:cNvSpPr>
                <a:spLocks noRot="1" noChangeAspect="1" noMove="1" noResize="1" noEditPoints="1" noAdjustHandles="1" noChangeArrowheads="1" noChangeShapeType="1" noTextEdit="1"/>
              </p:cNvSpPr>
              <p:nvPr/>
            </p:nvSpPr>
            <p:spPr>
              <a:xfrm>
                <a:off x="2578510" y="5573000"/>
                <a:ext cx="2226763" cy="523220"/>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06DA670-0DDD-49AD-8183-16F1DB917F6D}"/>
              </a:ext>
            </a:extLst>
          </p:cNvPr>
          <p:cNvSpPr txBox="1"/>
          <p:nvPr/>
        </p:nvSpPr>
        <p:spPr>
          <a:xfrm>
            <a:off x="2578510" y="2694038"/>
            <a:ext cx="2612922" cy="523220"/>
          </a:xfrm>
          <a:prstGeom prst="rect">
            <a:avLst/>
          </a:prstGeom>
          <a:noFill/>
        </p:spPr>
        <p:txBody>
          <a:bodyPr wrap="square" rtlCol="0">
            <a:spAutoFit/>
          </a:bodyPr>
          <a:lstStyle/>
          <a:p>
            <a:r>
              <a:rPr lang="en-US" sz="2800"/>
              <a:t>Y = [0.4, 0.4, 0.2]</a:t>
            </a:r>
            <a:endParaRPr lang="en-GB" sz="2800"/>
          </a:p>
        </p:txBody>
      </p:sp>
      <p:sp>
        <p:nvSpPr>
          <p:cNvPr id="9" name="TextBox 8">
            <a:extLst>
              <a:ext uri="{FF2B5EF4-FFF2-40B4-BE49-F238E27FC236}">
                <a16:creationId xmlns:a16="http://schemas.microsoft.com/office/drawing/2014/main" id="{BEFADB33-A6C6-41AC-A603-5DEF4B66DBEA}"/>
              </a:ext>
            </a:extLst>
          </p:cNvPr>
          <p:cNvSpPr txBox="1"/>
          <p:nvPr/>
        </p:nvSpPr>
        <p:spPr>
          <a:xfrm>
            <a:off x="2578510" y="4982312"/>
            <a:ext cx="2612922" cy="523220"/>
          </a:xfrm>
          <a:prstGeom prst="rect">
            <a:avLst/>
          </a:prstGeom>
          <a:noFill/>
        </p:spPr>
        <p:txBody>
          <a:bodyPr wrap="square" rtlCol="0">
            <a:spAutoFit/>
          </a:bodyPr>
          <a:lstStyle/>
          <a:p>
            <a:r>
              <a:rPr lang="en-US" sz="2800"/>
              <a:t>Y = [0.1, 0.2, 0.7]</a:t>
            </a:r>
            <a:endParaRPr lang="en-GB" sz="280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3C3B0AB-AB4C-4F53-8809-F9E42A5DD213}"/>
                  </a:ext>
                </a:extLst>
              </p:cNvPr>
              <p:cNvSpPr txBox="1"/>
              <p:nvPr/>
            </p:nvSpPr>
            <p:spPr>
              <a:xfrm>
                <a:off x="6571635" y="2694038"/>
                <a:ext cx="5620365" cy="852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 ∗</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ln</m:t>
                          </m:r>
                        </m:fName>
                        <m:e>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0.4</m:t>
                              </m:r>
                            </m:e>
                          </m:d>
                        </m:e>
                      </m:func>
                      <m:r>
                        <a:rPr lang="en-US" sz="2400" b="0" i="0" dirty="0" smtClean="0">
                          <a:latin typeface="Cambria Math" panose="02040503050406030204" pitchFamily="18" charset="0"/>
                        </a:rPr>
                        <m:t> −1∗</m:t>
                      </m:r>
                      <m:r>
                        <m:rPr>
                          <m:sty m:val="p"/>
                        </m:rPr>
                        <a:rPr lang="en-US" sz="2400" b="0" i="0" dirty="0" smtClean="0">
                          <a:latin typeface="Cambria Math" panose="02040503050406030204" pitchFamily="18" charset="0"/>
                        </a:rPr>
                        <m:t>ln</m:t>
                      </m:r>
                      <m:d>
                        <m:dPr>
                          <m:ctrlPr>
                            <a:rPr lang="en-US" sz="2400" b="0" i="1" dirty="0" smtClean="0">
                              <a:latin typeface="Cambria Math" panose="02040503050406030204" pitchFamily="18" charset="0"/>
                            </a:rPr>
                          </m:ctrlPr>
                        </m:dPr>
                        <m:e>
                          <m:r>
                            <a:rPr lang="en-US" sz="2400" b="0" i="0" dirty="0" smtClean="0">
                              <a:latin typeface="Cambria Math" panose="02040503050406030204" pitchFamily="18" charset="0"/>
                            </a:rPr>
                            <m:t>0.4</m:t>
                          </m:r>
                        </m:e>
                      </m:d>
                      <m:r>
                        <a:rPr lang="en-US" sz="2400" b="0" i="0" dirty="0" smtClean="0">
                          <a:latin typeface="Cambria Math" panose="02040503050406030204" pitchFamily="18" charset="0"/>
                        </a:rPr>
                        <m:t>−0 ∗</m:t>
                      </m:r>
                      <m:r>
                        <m:rPr>
                          <m:sty m:val="p"/>
                        </m:rPr>
                        <a:rPr lang="en-US" sz="2400" b="0" i="0" dirty="0" smtClean="0">
                          <a:latin typeface="Cambria Math" panose="02040503050406030204" pitchFamily="18" charset="0"/>
                        </a:rPr>
                        <m:t>ln</m:t>
                      </m:r>
                      <m:d>
                        <m:dPr>
                          <m:ctrlPr>
                            <a:rPr lang="en-US" sz="2400" b="0" i="1" dirty="0" smtClean="0">
                              <a:latin typeface="Cambria Math" panose="02040503050406030204" pitchFamily="18" charset="0"/>
                            </a:rPr>
                          </m:ctrlPr>
                        </m:dPr>
                        <m:e>
                          <m:r>
                            <a:rPr lang="en-US" sz="2400" b="0" i="0" dirty="0" smtClean="0">
                              <a:latin typeface="Cambria Math" panose="02040503050406030204" pitchFamily="18" charset="0"/>
                            </a:rPr>
                            <m:t>0.2</m:t>
                          </m:r>
                        </m:e>
                      </m:d>
                      <m:r>
                        <a:rPr lang="en-US" sz="2400" b="0" i="0" dirty="0" smtClean="0">
                          <a:latin typeface="Cambria Math" panose="02040503050406030204" pitchFamily="18" charset="0"/>
                        </a:rPr>
                        <m:t>=0.92 </m:t>
                      </m:r>
                    </m:oMath>
                  </m:oMathPara>
                </a14:m>
                <a:endParaRPr lang="en-US" sz="2400"/>
              </a:p>
            </p:txBody>
          </p:sp>
        </mc:Choice>
        <mc:Fallback>
          <p:sp>
            <p:nvSpPr>
              <p:cNvPr id="10" name="TextBox 9">
                <a:extLst>
                  <a:ext uri="{FF2B5EF4-FFF2-40B4-BE49-F238E27FC236}">
                    <a16:creationId xmlns:a16="http://schemas.microsoft.com/office/drawing/2014/main" id="{13C3B0AB-AB4C-4F53-8809-F9E42A5DD213}"/>
                  </a:ext>
                </a:extLst>
              </p:cNvPr>
              <p:cNvSpPr txBox="1">
                <a:spLocks noRot="1" noChangeAspect="1" noMove="1" noResize="1" noEditPoints="1" noAdjustHandles="1" noChangeArrowheads="1" noChangeShapeType="1" noTextEdit="1"/>
              </p:cNvSpPr>
              <p:nvPr/>
            </p:nvSpPr>
            <p:spPr>
              <a:xfrm>
                <a:off x="6571635" y="2694038"/>
                <a:ext cx="5620365" cy="852926"/>
              </a:xfrm>
              <a:prstGeom prst="rect">
                <a:avLst/>
              </a:prstGeom>
              <a:blipFill>
                <a:blip r:embed="rId8"/>
                <a:stretch>
                  <a:fillRect/>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24D6929E-5A65-4486-860F-C2EC8325DDBB}"/>
              </a:ext>
            </a:extLst>
          </p:cNvPr>
          <p:cNvSpPr/>
          <p:nvPr/>
        </p:nvSpPr>
        <p:spPr>
          <a:xfrm>
            <a:off x="5431093" y="2757948"/>
            <a:ext cx="1140542" cy="3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Right 22">
            <a:extLst>
              <a:ext uri="{FF2B5EF4-FFF2-40B4-BE49-F238E27FC236}">
                <a16:creationId xmlns:a16="http://schemas.microsoft.com/office/drawing/2014/main" id="{912D8967-B0F4-43F6-B56E-71CFE848CA15}"/>
              </a:ext>
            </a:extLst>
          </p:cNvPr>
          <p:cNvSpPr/>
          <p:nvPr/>
        </p:nvSpPr>
        <p:spPr>
          <a:xfrm>
            <a:off x="5431093" y="5046150"/>
            <a:ext cx="1140542" cy="3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50D87EF-9256-47AD-A3A4-49C0F01C7CB4}"/>
                  </a:ext>
                </a:extLst>
              </p:cNvPr>
              <p:cNvSpPr txBox="1"/>
              <p:nvPr/>
            </p:nvSpPr>
            <p:spPr>
              <a:xfrm>
                <a:off x="6571635" y="4963894"/>
                <a:ext cx="5620365" cy="8529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 ∗</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ln</m:t>
                          </m:r>
                        </m:fName>
                        <m:e>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0.1</m:t>
                              </m:r>
                            </m:e>
                          </m:d>
                        </m:e>
                      </m:func>
                      <m:r>
                        <a:rPr lang="en-US" sz="2400" b="0" i="0" dirty="0" smtClean="0">
                          <a:latin typeface="Cambria Math" panose="02040503050406030204" pitchFamily="18" charset="0"/>
                        </a:rPr>
                        <m:t> −0∗</m:t>
                      </m:r>
                      <m:r>
                        <m:rPr>
                          <m:sty m:val="p"/>
                        </m:rPr>
                        <a:rPr lang="en-US" sz="2400" b="0" i="0" dirty="0" smtClean="0">
                          <a:latin typeface="Cambria Math" panose="02040503050406030204" pitchFamily="18" charset="0"/>
                        </a:rPr>
                        <m:t>ln</m:t>
                      </m:r>
                      <m:d>
                        <m:dPr>
                          <m:ctrlPr>
                            <a:rPr lang="en-US" sz="2400" b="0" i="1" dirty="0" smtClean="0">
                              <a:latin typeface="Cambria Math" panose="02040503050406030204" pitchFamily="18" charset="0"/>
                            </a:rPr>
                          </m:ctrlPr>
                        </m:dPr>
                        <m:e>
                          <m:r>
                            <a:rPr lang="en-US" sz="2400" b="0" i="0" dirty="0" smtClean="0">
                              <a:latin typeface="Cambria Math" panose="02040503050406030204" pitchFamily="18" charset="0"/>
                            </a:rPr>
                            <m:t>0.2</m:t>
                          </m:r>
                        </m:e>
                      </m:d>
                      <m:r>
                        <a:rPr lang="en-US" sz="2400" b="0" i="0" dirty="0" smtClean="0">
                          <a:latin typeface="Cambria Math" panose="02040503050406030204" pitchFamily="18" charset="0"/>
                        </a:rPr>
                        <m:t>−1 ∗</m:t>
                      </m:r>
                      <m:r>
                        <m:rPr>
                          <m:sty m:val="p"/>
                        </m:rPr>
                        <a:rPr lang="en-US" sz="2400" b="0" i="0" dirty="0" smtClean="0">
                          <a:latin typeface="Cambria Math" panose="02040503050406030204" pitchFamily="18" charset="0"/>
                        </a:rPr>
                        <m:t>ln</m:t>
                      </m:r>
                      <m:d>
                        <m:dPr>
                          <m:ctrlPr>
                            <a:rPr lang="en-US" sz="2400" b="0" i="1" dirty="0" smtClean="0">
                              <a:latin typeface="Cambria Math" panose="02040503050406030204" pitchFamily="18" charset="0"/>
                            </a:rPr>
                          </m:ctrlPr>
                        </m:dPr>
                        <m:e>
                          <m:r>
                            <a:rPr lang="en-US" sz="2400" b="0" i="0" dirty="0" smtClean="0">
                              <a:latin typeface="Cambria Math" panose="02040503050406030204" pitchFamily="18" charset="0"/>
                            </a:rPr>
                            <m:t>0.7</m:t>
                          </m:r>
                        </m:e>
                      </m:d>
                      <m:r>
                        <a:rPr lang="en-US" sz="2400" b="0" i="0" dirty="0" smtClean="0">
                          <a:latin typeface="Cambria Math" panose="02040503050406030204" pitchFamily="18" charset="0"/>
                        </a:rPr>
                        <m:t>=0.36 </m:t>
                      </m:r>
                    </m:oMath>
                  </m:oMathPara>
                </a14:m>
                <a:endParaRPr lang="en-US" sz="2400"/>
              </a:p>
            </p:txBody>
          </p:sp>
        </mc:Choice>
        <mc:Fallback>
          <p:sp>
            <p:nvSpPr>
              <p:cNvPr id="14" name="TextBox 13">
                <a:extLst>
                  <a:ext uri="{FF2B5EF4-FFF2-40B4-BE49-F238E27FC236}">
                    <a16:creationId xmlns:a16="http://schemas.microsoft.com/office/drawing/2014/main" id="{B50D87EF-9256-47AD-A3A4-49C0F01C7CB4}"/>
                  </a:ext>
                </a:extLst>
              </p:cNvPr>
              <p:cNvSpPr txBox="1">
                <a:spLocks noRot="1" noChangeAspect="1" noMove="1" noResize="1" noEditPoints="1" noAdjustHandles="1" noChangeArrowheads="1" noChangeShapeType="1" noTextEdit="1"/>
              </p:cNvSpPr>
              <p:nvPr/>
            </p:nvSpPr>
            <p:spPr>
              <a:xfrm>
                <a:off x="6571635" y="4963894"/>
                <a:ext cx="5620365" cy="85292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6380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94DA-D89F-2D13-DB4D-E7BFD138D9EA}"/>
              </a:ext>
            </a:extLst>
          </p:cNvPr>
          <p:cNvSpPr>
            <a:spLocks noGrp="1"/>
          </p:cNvSpPr>
          <p:nvPr>
            <p:ph type="title"/>
          </p:nvPr>
        </p:nvSpPr>
        <p:spPr/>
        <p:txBody>
          <a:bodyPr/>
          <a:lstStyle/>
          <a:p>
            <a:r>
              <a:rPr lang="en-US"/>
              <a:t>More Loss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2FEFD1-7AFF-EB39-795E-AB1A63917B75}"/>
                  </a:ext>
                </a:extLst>
              </p:cNvPr>
              <p:cNvSpPr>
                <a:spLocks noGrp="1"/>
              </p:cNvSpPr>
              <p:nvPr>
                <p:ph idx="1"/>
              </p:nvPr>
            </p:nvSpPr>
            <p:spPr/>
            <p:txBody>
              <a:bodyPr/>
              <a:lstStyle/>
              <a:p>
                <a:r>
                  <a:rPr lang="en-US"/>
                  <a:t>Binary Cross-entropy</a:t>
                </a:r>
              </a:p>
              <a:p>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⁡(1−</m:t>
                          </m:r>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a:p>
              <a:p>
                <a:endParaRPr lang="en-US" sz="600"/>
              </a:p>
              <a:p>
                <a:pPr marL="457200" lvl="1" indent="0">
                  <a:buNone/>
                </a:pPr>
                <a:r>
                  <a:rPr lang="en-US"/>
                  <a:t>Where N is the number of predictions</a:t>
                </a:r>
              </a:p>
              <a:p>
                <a:pPr marL="457200" lvl="1" indent="0">
                  <a:buNone/>
                </a:pPr>
                <a:r>
                  <a:rPr lang="en-US"/>
                  <a:t>Note that target value </a:t>
                </a:r>
                <a14:m>
                  <m:oMath xmlns:m="http://schemas.openxmlformats.org/officeDocument/2006/math">
                    <m:r>
                      <a:rPr lang="en-US" i="1" dirty="0" smtClean="0">
                        <a:latin typeface="Cambria Math" panose="02040503050406030204" pitchFamily="18" charset="0"/>
                      </a:rPr>
                      <m:t>𝑡</m:t>
                    </m:r>
                  </m:oMath>
                </a14:m>
                <a:r>
                  <a:rPr lang="en-US"/>
                  <a:t> will be in [0-1]</a:t>
                </a:r>
              </a:p>
              <a:p>
                <a:pPr marL="457200" lvl="1" indent="0">
                  <a:buNone/>
                </a:pPr>
                <a:endParaRPr lang="en-US"/>
              </a:p>
              <a:p>
                <a:pPr marL="914400" lvl="2" indent="0">
                  <a:buNone/>
                </a:pPr>
                <a:r>
                  <a:rPr lang="en-US"/>
                  <a:t>Remember that the output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b="0" i="1" dirty="0" smtClean="0">
                            <a:latin typeface="Cambria Math" panose="02040503050406030204" pitchFamily="18" charset="0"/>
                          </a:rPr>
                          <m:t>𝑖</m:t>
                        </m:r>
                      </m:sub>
                    </m:sSub>
                  </m:oMath>
                </a14:m>
                <a:r>
                  <a:rPr lang="en-US"/>
                  <a:t> is a probability</a:t>
                </a:r>
              </a:p>
              <a:p>
                <a:pPr marL="457200" lvl="1" indent="0">
                  <a:buNone/>
                </a:pPr>
                <a:endParaRPr lang="en-US"/>
              </a:p>
            </p:txBody>
          </p:sp>
        </mc:Choice>
        <mc:Fallback>
          <p:sp>
            <p:nvSpPr>
              <p:cNvPr id="3" name="Content Placeholder 2">
                <a:extLst>
                  <a:ext uri="{FF2B5EF4-FFF2-40B4-BE49-F238E27FC236}">
                    <a16:creationId xmlns:a16="http://schemas.microsoft.com/office/drawing/2014/main" id="{E82FEFD1-7AFF-EB39-795E-AB1A63917B75}"/>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240345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94DA-D89F-2D13-DB4D-E7BFD138D9EA}"/>
              </a:ext>
            </a:extLst>
          </p:cNvPr>
          <p:cNvSpPr>
            <a:spLocks noGrp="1"/>
          </p:cNvSpPr>
          <p:nvPr>
            <p:ph type="title"/>
          </p:nvPr>
        </p:nvSpPr>
        <p:spPr/>
        <p:txBody>
          <a:bodyPr/>
          <a:lstStyle/>
          <a:p>
            <a:r>
              <a:rPr lang="en-US"/>
              <a:t>More Loss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2FEFD1-7AFF-EB39-795E-AB1A63917B75}"/>
                  </a:ext>
                </a:extLst>
              </p:cNvPr>
              <p:cNvSpPr>
                <a:spLocks noGrp="1"/>
              </p:cNvSpPr>
              <p:nvPr>
                <p:ph idx="1"/>
              </p:nvPr>
            </p:nvSpPr>
            <p:spPr/>
            <p:txBody>
              <a:bodyPr>
                <a:normAutofit fontScale="92500" lnSpcReduction="10000"/>
              </a:bodyPr>
              <a:lstStyle/>
              <a:p>
                <a:r>
                  <a:rPr lang="en-US"/>
                  <a:t>Hinge Loss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 , 1−</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a:p>
              <a:p>
                <a:endParaRPr lang="en-US" sz="600"/>
              </a:p>
              <a:p>
                <a:pPr marL="457200" lvl="1" indent="0">
                  <a:buNone/>
                </a:pPr>
                <a:r>
                  <a:rPr lang="en-US" b="0" i="0">
                    <a:solidFill>
                      <a:srgbClr val="202122"/>
                    </a:solidFill>
                    <a:effectLst/>
                    <a:latin typeface="Arial" panose="020B0604020202020204" pitchFamily="34" charset="0"/>
                  </a:rPr>
                  <a:t>Used for "maximum-margin" classification</a:t>
                </a:r>
              </a:p>
              <a:p>
                <a:pPr marL="457200" lvl="1" indent="0">
                  <a:buNone/>
                </a:pPr>
                <a:endParaRPr lang="en-US" b="0" i="0">
                  <a:solidFill>
                    <a:srgbClr val="202122"/>
                  </a:solidFill>
                  <a:effectLst/>
                  <a:latin typeface="Arial" panose="020B0604020202020204" pitchFamily="34" charset="0"/>
                </a:endParaRPr>
              </a:p>
              <a:p>
                <a:pPr lvl="1">
                  <a:buFont typeface="Wingdings" panose="05000000000000000000" pitchFamily="2" charset="2"/>
                  <a:buChar char="§"/>
                </a:pPr>
                <a:r>
                  <a:rPr lang="en-US" b="0" i="0">
                    <a:solidFill>
                      <a:srgbClr val="202122"/>
                    </a:solidFill>
                    <a:effectLst/>
                    <a:latin typeface="Arial" panose="020B0604020202020204" pitchFamily="34" charset="0"/>
                  </a:rPr>
                  <a:t>When </a:t>
                </a:r>
                <a14:m>
                  <m:oMath xmlns:m="http://schemas.openxmlformats.org/officeDocument/2006/math">
                    <m:r>
                      <a:rPr lang="en-US" i="1" dirty="0" smtClean="0">
                        <a:solidFill>
                          <a:srgbClr val="202122"/>
                        </a:solidFill>
                        <a:latin typeface="Cambria Math" panose="02040503050406030204" pitchFamily="18" charset="0"/>
                      </a:rPr>
                      <m:t>𝑡</m:t>
                    </m:r>
                  </m:oMath>
                </a14:m>
                <a:r>
                  <a:rPr lang="en-US" b="0">
                    <a:solidFill>
                      <a:srgbClr val="202122"/>
                    </a:solidFill>
                    <a:effectLst/>
                    <a:latin typeface="Arial" panose="020B0604020202020204" pitchFamily="34" charset="0"/>
                  </a:rPr>
                  <a:t> and </a:t>
                </a:r>
                <a14:m>
                  <m:oMath xmlns:m="http://schemas.openxmlformats.org/officeDocument/2006/math">
                    <m:r>
                      <a:rPr lang="en-US" b="0" i="1" dirty="0" smtClean="0">
                        <a:solidFill>
                          <a:srgbClr val="202122"/>
                        </a:solidFill>
                        <a:effectLst/>
                        <a:latin typeface="Cambria Math" panose="02040503050406030204" pitchFamily="18" charset="0"/>
                      </a:rPr>
                      <m:t>𝑦</m:t>
                    </m:r>
                  </m:oMath>
                </a14:m>
                <a:r>
                  <a:rPr lang="en-US" b="0">
                    <a:solidFill>
                      <a:srgbClr val="202122"/>
                    </a:solidFill>
                    <a:effectLst/>
                    <a:latin typeface="Arial" panose="020B0604020202020204" pitchFamily="34" charset="0"/>
                  </a:rPr>
                  <a:t> </a:t>
                </a:r>
                <a:r>
                  <a:rPr lang="en-US" b="0" i="0">
                    <a:solidFill>
                      <a:srgbClr val="202122"/>
                    </a:solidFill>
                    <a:effectLst/>
                    <a:latin typeface="Arial" panose="020B0604020202020204" pitchFamily="34" charset="0"/>
                  </a:rPr>
                  <a:t>have the same sign (correct prediction) </a:t>
                </a:r>
                <a:r>
                  <a:rPr lang="en-US" b="1" i="0" u="sng">
                    <a:solidFill>
                      <a:srgbClr val="202122"/>
                    </a:solidFill>
                    <a:effectLst/>
                    <a:latin typeface="Arial" panose="020B0604020202020204" pitchFamily="34" charset="0"/>
                  </a:rPr>
                  <a:t>AND</a:t>
                </a:r>
              </a:p>
              <a:p>
                <a:pPr lvl="1">
                  <a:buFont typeface="Wingdings" panose="05000000000000000000" pitchFamily="2" charset="2"/>
                  <a:buChar char="§"/>
                </a:pPr>
                <a14:m>
                  <m:oMath xmlns:m="http://schemas.openxmlformats.org/officeDocument/2006/math">
                    <m:r>
                      <a:rPr lang="en-US" b="0" i="0" smtClean="0">
                        <a:solidFill>
                          <a:srgbClr val="202122"/>
                        </a:solidFill>
                        <a:effectLst/>
                        <a:latin typeface="Cambria Math" panose="02040503050406030204" pitchFamily="18" charset="0"/>
                      </a:rPr>
                      <m:t>|</m:t>
                    </m:r>
                    <m:r>
                      <a:rPr lang="en-US" b="0" i="1" smtClean="0">
                        <a:solidFill>
                          <a:srgbClr val="202122"/>
                        </a:solidFill>
                        <a:effectLst/>
                        <a:latin typeface="Cambria Math" panose="02040503050406030204" pitchFamily="18" charset="0"/>
                      </a:rPr>
                      <m:t>𝑦</m:t>
                    </m:r>
                    <m:r>
                      <a:rPr lang="en-US" b="0" i="1" smtClean="0">
                        <a:solidFill>
                          <a:srgbClr val="202122"/>
                        </a:solidFill>
                        <a:effectLst/>
                        <a:latin typeface="Cambria Math" panose="02040503050406030204" pitchFamily="18" charset="0"/>
                      </a:rPr>
                      <m:t>|≥1 </m:t>
                    </m:r>
                  </m:oMath>
                </a14:m>
                <a:r>
                  <a:rPr lang="en-US" b="0" i="0">
                    <a:solidFill>
                      <a:srgbClr val="202122"/>
                    </a:solidFill>
                    <a:effectLst/>
                    <a:latin typeface="Arial" panose="020B0604020202020204" pitchFamily="34" charset="0"/>
                  </a:rPr>
                  <a:t>, </a:t>
                </a:r>
              </a:p>
              <a:p>
                <a:pPr lvl="1">
                  <a:buFont typeface="Wingdings" panose="05000000000000000000" pitchFamily="2" charset="2"/>
                  <a:buChar char="Ø"/>
                </a:pPr>
                <a:r>
                  <a:rPr lang="en-US">
                    <a:solidFill>
                      <a:srgbClr val="202122"/>
                    </a:solidFill>
                    <a:latin typeface="Arial" panose="020B0604020202020204" pitchFamily="34" charset="0"/>
                  </a:rPr>
                  <a:t>T</a:t>
                </a:r>
                <a:r>
                  <a:rPr lang="en-US" b="0" i="0">
                    <a:solidFill>
                      <a:srgbClr val="202122"/>
                    </a:solidFill>
                    <a:effectLst/>
                    <a:latin typeface="Arial" panose="020B0604020202020204" pitchFamily="34" charset="0"/>
                  </a:rPr>
                  <a:t>he hinge loss is 0</a:t>
                </a:r>
              </a:p>
              <a:p>
                <a:pPr lvl="1">
                  <a:buFont typeface="Wingdings" panose="05000000000000000000" pitchFamily="2" charset="2"/>
                  <a:buChar char="Ø"/>
                </a:pPr>
                <a:endParaRPr lang="en-US" b="0" i="0">
                  <a:solidFill>
                    <a:srgbClr val="202122"/>
                  </a:solidFill>
                  <a:effectLst/>
                  <a:latin typeface="Arial" panose="020B0604020202020204" pitchFamily="34" charset="0"/>
                </a:endParaRPr>
              </a:p>
              <a:p>
                <a:pPr lvl="1">
                  <a:buFont typeface="Wingdings" panose="05000000000000000000" pitchFamily="2" charset="2"/>
                  <a:buChar char="§"/>
                </a:pPr>
                <a:r>
                  <a:rPr lang="en-US" b="0" i="0">
                    <a:solidFill>
                      <a:srgbClr val="202122"/>
                    </a:solidFill>
                    <a:effectLst/>
                    <a:latin typeface="Arial" panose="020B0604020202020204" pitchFamily="34" charset="0"/>
                  </a:rPr>
                  <a:t>When they have opposite signs, </a:t>
                </a:r>
                <a:r>
                  <a:rPr lang="en-US" b="1" i="0" u="sng">
                    <a:solidFill>
                      <a:srgbClr val="202122"/>
                    </a:solidFill>
                    <a:effectLst/>
                    <a:latin typeface="Arial" panose="020B0604020202020204" pitchFamily="34" charset="0"/>
                  </a:rPr>
                  <a:t>OR</a:t>
                </a:r>
                <a:r>
                  <a:rPr lang="en-US" b="0" i="0">
                    <a:solidFill>
                      <a:srgbClr val="202122"/>
                    </a:solidFill>
                    <a:effectLst/>
                    <a:latin typeface="Arial" panose="020B0604020202020204" pitchFamily="34" charset="0"/>
                  </a:rPr>
                  <a:t> </a:t>
                </a:r>
              </a:p>
              <a:p>
                <a:pPr lvl="1">
                  <a:buFont typeface="Wingdings" panose="05000000000000000000" pitchFamily="2" charset="2"/>
                  <a:buChar char="§"/>
                </a:pPr>
                <a14:m>
                  <m:oMath xmlns:m="http://schemas.openxmlformats.org/officeDocument/2006/math">
                    <m:d>
                      <m:dPr>
                        <m:begChr m:val="|"/>
                        <m:endChr m:val="|"/>
                        <m:ctrlPr>
                          <a:rPr lang="en-US" b="0" i="1" smtClean="0">
                            <a:solidFill>
                              <a:srgbClr val="202122"/>
                            </a:solidFill>
                            <a:effectLst/>
                            <a:latin typeface="Cambria Math" panose="02040503050406030204" pitchFamily="18" charset="0"/>
                          </a:rPr>
                        </m:ctrlPr>
                      </m:dPr>
                      <m:e>
                        <m:r>
                          <a:rPr lang="en-US" b="0" i="1" smtClean="0">
                            <a:solidFill>
                              <a:srgbClr val="202122"/>
                            </a:solidFill>
                            <a:effectLst/>
                            <a:latin typeface="Cambria Math" panose="02040503050406030204" pitchFamily="18" charset="0"/>
                          </a:rPr>
                          <m:t>𝑦</m:t>
                        </m:r>
                      </m:e>
                    </m:d>
                    <m:r>
                      <a:rPr lang="en-US" b="0" i="1" smtClean="0">
                        <a:solidFill>
                          <a:srgbClr val="202122"/>
                        </a:solidFill>
                        <a:effectLst/>
                        <a:latin typeface="Cambria Math" panose="02040503050406030204" pitchFamily="18" charset="0"/>
                      </a:rPr>
                      <m:t>&lt;1</m:t>
                    </m:r>
                  </m:oMath>
                </a14:m>
                <a:r>
                  <a:rPr lang="en-US" b="0" i="0">
                    <a:solidFill>
                      <a:srgbClr val="202122"/>
                    </a:solidFill>
                    <a:effectLst/>
                    <a:latin typeface="Arial" panose="020B0604020202020204" pitchFamily="34" charset="0"/>
                  </a:rPr>
                  <a:t>, even if it has the same sign (correct prediction, but not by enough margin),</a:t>
                </a:r>
              </a:p>
              <a:p>
                <a:pPr lvl="1">
                  <a:buFont typeface="Wingdings" panose="05000000000000000000" pitchFamily="2" charset="2"/>
                  <a:buChar char="Ø"/>
                </a:pPr>
                <a:r>
                  <a:rPr lang="en-US">
                    <a:solidFill>
                      <a:srgbClr val="202122"/>
                    </a:solidFill>
                    <a:latin typeface="Arial" panose="020B0604020202020204" pitchFamily="34" charset="0"/>
                  </a:rPr>
                  <a:t>T</a:t>
                </a:r>
                <a:r>
                  <a:rPr lang="en-US" b="0" i="0">
                    <a:solidFill>
                      <a:srgbClr val="202122"/>
                    </a:solidFill>
                    <a:effectLst/>
                    <a:latin typeface="Arial" panose="020B0604020202020204" pitchFamily="34" charset="0"/>
                  </a:rPr>
                  <a:t>he loss increases linearly with </a:t>
                </a:r>
                <a14:m>
                  <m:oMath xmlns:m="http://schemas.openxmlformats.org/officeDocument/2006/math">
                    <m:r>
                      <a:rPr lang="en-US" b="0" i="1" dirty="0" smtClean="0">
                        <a:solidFill>
                          <a:srgbClr val="202122"/>
                        </a:solidFill>
                        <a:effectLst/>
                        <a:latin typeface="Cambria Math" panose="02040503050406030204" pitchFamily="18" charset="0"/>
                      </a:rPr>
                      <m:t>𝑦</m:t>
                    </m:r>
                  </m:oMath>
                </a14:m>
                <a:endParaRPr lang="en-US"/>
              </a:p>
              <a:p>
                <a:pPr marL="457200" lvl="1" indent="0">
                  <a:buNone/>
                </a:pPr>
                <a:endParaRPr lang="en-US"/>
              </a:p>
            </p:txBody>
          </p:sp>
        </mc:Choice>
        <mc:Fallback>
          <p:sp>
            <p:nvSpPr>
              <p:cNvPr id="3" name="Content Placeholder 2">
                <a:extLst>
                  <a:ext uri="{FF2B5EF4-FFF2-40B4-BE49-F238E27FC236}">
                    <a16:creationId xmlns:a16="http://schemas.microsoft.com/office/drawing/2014/main" id="{E82FEFD1-7AFF-EB39-795E-AB1A63917B75}"/>
                  </a:ext>
                </a:extLst>
              </p:cNvPr>
              <p:cNvSpPr>
                <a:spLocks noGrp="1" noRot="1" noChangeAspect="1" noMove="1" noResize="1" noEditPoints="1" noAdjustHandles="1" noChangeArrowheads="1" noChangeShapeType="1" noTextEdit="1"/>
              </p:cNvSpPr>
              <p:nvPr>
                <p:ph idx="1"/>
              </p:nvPr>
            </p:nvSpPr>
            <p:spPr>
              <a:blipFill>
                <a:blip r:embed="rId3"/>
                <a:stretch>
                  <a:fillRect l="-928" t="-2801"/>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1B13B804-3AEE-5294-39B1-0BD675346818}"/>
              </a:ext>
            </a:extLst>
          </p:cNvPr>
          <p:cNvSpPr/>
          <p:nvPr/>
        </p:nvSpPr>
        <p:spPr>
          <a:xfrm>
            <a:off x="1196411" y="3281585"/>
            <a:ext cx="9631110" cy="1298961"/>
          </a:xfrm>
          <a:prstGeom prst="round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056825B-6741-CF4C-968B-646CBAF24853}"/>
              </a:ext>
            </a:extLst>
          </p:cNvPr>
          <p:cNvSpPr/>
          <p:nvPr/>
        </p:nvSpPr>
        <p:spPr>
          <a:xfrm>
            <a:off x="1196411" y="4716451"/>
            <a:ext cx="9631110" cy="1414055"/>
          </a:xfrm>
          <a:prstGeom prst="round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28963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omputer script on a screen">
            <a:extLst>
              <a:ext uri="{FF2B5EF4-FFF2-40B4-BE49-F238E27FC236}">
                <a16:creationId xmlns:a16="http://schemas.microsoft.com/office/drawing/2014/main" id="{9503B3F6-3FD1-4090-8496-F26B877DAF98}"/>
              </a:ext>
            </a:extLst>
          </p:cNvPr>
          <p:cNvPicPr>
            <a:picLocks noChangeAspect="1"/>
          </p:cNvPicPr>
          <p:nvPr/>
        </p:nvPicPr>
        <p:blipFill rotWithShape="1">
          <a:blip r:embed="rId2"/>
          <a:srcRect t="5981" b="9749"/>
          <a:stretch/>
        </p:blipFill>
        <p:spPr>
          <a:xfrm>
            <a:off x="-3047" y="10"/>
            <a:ext cx="12191999" cy="6857990"/>
          </a:xfrm>
          <a:prstGeom prst="rect">
            <a:avLst/>
          </a:prstGeom>
        </p:spPr>
      </p:pic>
      <p:sp>
        <p:nvSpPr>
          <p:cNvPr id="2" name="Title 1">
            <a:extLst>
              <a:ext uri="{FF2B5EF4-FFF2-40B4-BE49-F238E27FC236}">
                <a16:creationId xmlns:a16="http://schemas.microsoft.com/office/drawing/2014/main" id="{049A4CDE-A6C4-4E2B-A832-4CD577DDBC9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scene3d>
              <a:camera prst="orthographicFront"/>
              <a:lightRig rig="threePt" dir="t"/>
            </a:scene3d>
            <a:sp3d extrusionH="57150">
              <a:bevelT w="50800" h="38100" prst="riblet"/>
            </a:sp3d>
          </a:bodyPr>
          <a:lstStyle/>
          <a:p>
            <a:pPr algn="ctr"/>
            <a:r>
              <a:rPr lang="en-US" sz="8000">
                <a:solidFill>
                  <a:srgbClr val="FFFFFF"/>
                </a:solidFill>
                <a:effectLst>
                  <a:glow rad="228600">
                    <a:schemeClr val="accent5">
                      <a:satMod val="175000"/>
                      <a:alpha val="40000"/>
                    </a:schemeClr>
                  </a:glow>
                </a:effectLst>
              </a:rPr>
              <a:t>Optimization Algorithm </a:t>
            </a:r>
          </a:p>
        </p:txBody>
      </p:sp>
      <p:sp>
        <p:nvSpPr>
          <p:cNvPr id="3" name="Text Placeholder 2">
            <a:extLst>
              <a:ext uri="{FF2B5EF4-FFF2-40B4-BE49-F238E27FC236}">
                <a16:creationId xmlns:a16="http://schemas.microsoft.com/office/drawing/2014/main" id="{FE00CA4E-7915-4BF5-B416-F16DC65558B9}"/>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3849811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E760-7BCF-F52F-34DE-CF4159367369}"/>
              </a:ext>
            </a:extLst>
          </p:cNvPr>
          <p:cNvSpPr>
            <a:spLocks noGrp="1"/>
          </p:cNvSpPr>
          <p:nvPr>
            <p:ph type="title"/>
          </p:nvPr>
        </p:nvSpPr>
        <p:spPr/>
        <p:txBody>
          <a:bodyPr/>
          <a:lstStyle/>
          <a:p>
            <a:r>
              <a:rPr lang="en-US"/>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8B314D1-1D95-B7D7-FBE7-2D47E83C6A51}"/>
                  </a:ext>
                </a:extLst>
              </p:cNvPr>
              <p:cNvSpPr>
                <a:spLocks noGrp="1"/>
              </p:cNvSpPr>
              <p:nvPr>
                <p:ph idx="1"/>
              </p:nvPr>
            </p:nvSpPr>
            <p:spPr>
              <a:xfrm>
                <a:off x="838200" y="1629071"/>
                <a:ext cx="10515600" cy="4351338"/>
              </a:xfrm>
            </p:spPr>
            <p:txBody>
              <a:bodyPr>
                <a:noAutofit/>
              </a:bodyPr>
              <a:lstStyle/>
              <a:p>
                <a:pPr algn="l"/>
                <a:r>
                  <a:rPr lang="en-US" sz="2200" b="1" i="0" u="none" strike="noStrike" baseline="0">
                    <a:latin typeface="ComputerModernRoman"/>
                  </a:rPr>
                  <a:t>Optimization</a:t>
                </a:r>
                <a:r>
                  <a:rPr lang="en-US" sz="2200" b="0" i="0" u="none" strike="noStrike" baseline="0">
                    <a:latin typeface="ComputerModernRoman"/>
                  </a:rPr>
                  <a:t> refers to the task of either </a:t>
                </a:r>
                <a:r>
                  <a:rPr lang="en-US" sz="2200" b="0" i="0" u="none" strike="noStrike" baseline="0">
                    <a:solidFill>
                      <a:srgbClr val="7030A0"/>
                    </a:solidFill>
                    <a:latin typeface="ComputerModernRoman"/>
                  </a:rPr>
                  <a:t>minimizing</a:t>
                </a:r>
                <a:r>
                  <a:rPr lang="en-US" sz="2200" b="0" i="0" u="none" strike="noStrike" baseline="0">
                    <a:latin typeface="ComputerModernRoman"/>
                  </a:rPr>
                  <a:t> or </a:t>
                </a:r>
                <a:r>
                  <a:rPr lang="en-US" sz="2200" b="0" i="0" u="none" strike="noStrike" baseline="0">
                    <a:solidFill>
                      <a:srgbClr val="7030A0"/>
                    </a:solidFill>
                    <a:latin typeface="ComputerModernRoman"/>
                  </a:rPr>
                  <a:t>maximizing</a:t>
                </a:r>
                <a:r>
                  <a:rPr lang="en-US" sz="2200" b="0" i="0" u="none" strike="noStrike" baseline="0">
                    <a:latin typeface="ComputerModernRoman"/>
                  </a:rPr>
                  <a:t> some function </a:t>
                </a:r>
                <a14:m>
                  <m:oMath xmlns:m="http://schemas.openxmlformats.org/officeDocument/2006/math">
                    <m:r>
                      <a:rPr lang="en-US" sz="2200" b="0" i="1" u="none" strike="noStrike" baseline="0" dirty="0" smtClean="0">
                        <a:latin typeface="Cambria Math" panose="02040503050406030204" pitchFamily="18" charset="0"/>
                      </a:rPr>
                      <m:t>𝑓</m:t>
                    </m:r>
                    <m:r>
                      <a:rPr lang="en-US" sz="2200" b="0" i="1" u="none" strike="noStrike" baseline="0" dirty="0" smtClean="0">
                        <a:latin typeface="Cambria Math" panose="02040503050406030204" pitchFamily="18" charset="0"/>
                      </a:rPr>
                      <m:t>(</m:t>
                    </m:r>
                    <m:r>
                      <a:rPr lang="en-US" sz="2200" b="0" i="1" u="none" strike="noStrike" baseline="0" dirty="0" smtClean="0">
                        <a:latin typeface="Cambria Math" panose="02040503050406030204" pitchFamily="18" charset="0"/>
                      </a:rPr>
                      <m:t>𝑥</m:t>
                    </m:r>
                    <m:r>
                      <a:rPr lang="en-US" sz="2200" b="0" i="1" u="none" strike="noStrike" baseline="0" dirty="0" smtClean="0">
                        <a:latin typeface="Cambria Math" panose="02040503050406030204" pitchFamily="18" charset="0"/>
                      </a:rPr>
                      <m:t>) </m:t>
                    </m:r>
                  </m:oMath>
                </a14:m>
                <a:r>
                  <a:rPr lang="en-US" sz="2200" b="0" i="0" u="none" strike="noStrike" baseline="0">
                    <a:solidFill>
                      <a:srgbClr val="0070C0"/>
                    </a:solidFill>
                    <a:latin typeface="ComputerModernRoman"/>
                  </a:rPr>
                  <a:t>by altering </a:t>
                </a:r>
                <a14:m>
                  <m:oMath xmlns:m="http://schemas.openxmlformats.org/officeDocument/2006/math">
                    <m:r>
                      <a:rPr lang="en-US" sz="2200" b="0" i="1" u="none" strike="noStrike" baseline="0" dirty="0" smtClean="0">
                        <a:solidFill>
                          <a:srgbClr val="0070C0"/>
                        </a:solidFill>
                        <a:latin typeface="Cambria Math" panose="02040503050406030204" pitchFamily="18" charset="0"/>
                      </a:rPr>
                      <m:t>𝑥</m:t>
                    </m:r>
                  </m:oMath>
                </a14:m>
                <a:endParaRPr lang="en-US" sz="2200">
                  <a:solidFill>
                    <a:srgbClr val="0070C0"/>
                  </a:solidFill>
                </a:endParaRPr>
              </a:p>
              <a:p>
                <a:pPr marL="457200" lvl="1" indent="0">
                  <a:buNone/>
                </a:pPr>
                <a:r>
                  <a:rPr lang="en-US" sz="1800" b="0" i="0" u="none" strike="noStrike" baseline="0">
                    <a:latin typeface="ComputerModernRoman"/>
                  </a:rPr>
                  <a:t>Usually just minimization, since maximization can be accomplished via minimization of </a:t>
                </a:r>
                <a14:m>
                  <m:oMath xmlns:m="http://schemas.openxmlformats.org/officeDocument/2006/math">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𝑓</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𝑥</m:t>
                    </m:r>
                    <m:r>
                      <a:rPr lang="en-US" sz="1800" b="0" i="1" u="none" strike="noStrike" baseline="0" dirty="0" smtClean="0">
                        <a:latin typeface="Cambria Math" panose="02040503050406030204" pitchFamily="18" charset="0"/>
                      </a:rPr>
                      <m:t>)</m:t>
                    </m:r>
                  </m:oMath>
                </a14:m>
                <a:endParaRPr lang="en-US" sz="1800"/>
              </a:p>
              <a:p>
                <a:pPr marL="457200" lvl="1" indent="0">
                  <a:buNone/>
                </a:pPr>
                <a:endParaRPr lang="en-US" sz="1000"/>
              </a:p>
              <a:p>
                <a:pPr algn="l"/>
                <a:r>
                  <a:rPr lang="en-US" sz="2200" b="0" i="0" u="none" strike="noStrike" baseline="0">
                    <a:latin typeface="ComputerModernRoman"/>
                  </a:rPr>
                  <a:t>The function that we want to minimize is the </a:t>
                </a:r>
                <a:r>
                  <a:rPr lang="en-US" sz="2200" b="1" i="0" u="none" strike="noStrike" baseline="0">
                    <a:latin typeface="ComputerModernBoldExtended"/>
                  </a:rPr>
                  <a:t>objective function</a:t>
                </a:r>
              </a:p>
              <a:p>
                <a:pPr marL="457200" lvl="1" indent="0">
                  <a:buNone/>
                </a:pPr>
                <a:r>
                  <a:rPr lang="en-US" sz="1800" b="0" i="0" u="none" strike="noStrike" baseline="0">
                    <a:latin typeface="ComputerModernRoman"/>
                  </a:rPr>
                  <a:t>Also called the </a:t>
                </a:r>
                <a:r>
                  <a:rPr lang="en-US" sz="1800" b="1" i="0" u="none" strike="noStrike" baseline="0">
                    <a:latin typeface="ComputerModernBoldExtended"/>
                  </a:rPr>
                  <a:t>loss function</a:t>
                </a:r>
                <a:r>
                  <a:rPr lang="en-US" sz="1800" b="0" i="0" u="none" strike="noStrike" baseline="0">
                    <a:latin typeface="ComputerModernRoman"/>
                  </a:rPr>
                  <a:t>, </a:t>
                </a:r>
                <a:r>
                  <a:rPr lang="en-US" sz="1800" b="1" i="0" u="none" strike="noStrike" baseline="0">
                    <a:latin typeface="ComputerModernBoldExtended"/>
                  </a:rPr>
                  <a:t>cost function</a:t>
                </a:r>
                <a:r>
                  <a:rPr lang="en-US" sz="1800" b="0" i="0" u="none" strike="noStrike" baseline="0">
                    <a:latin typeface="ComputerModernRoman"/>
                  </a:rPr>
                  <a:t>, or </a:t>
                </a:r>
                <a:r>
                  <a:rPr lang="en-US" sz="1800" b="1" i="0" u="none" strike="noStrike" baseline="0">
                    <a:latin typeface="ComputerModernBoldExtended"/>
                  </a:rPr>
                  <a:t>error function</a:t>
                </a:r>
                <a:endParaRPr lang="en-US" sz="1800" b="0" i="0" u="none" strike="noStrike" baseline="0">
                  <a:latin typeface="ComputerModernRoman"/>
                </a:endParaRPr>
              </a:p>
              <a:p>
                <a:pPr marL="457200" lvl="1" indent="0">
                  <a:buNone/>
                </a:pPr>
                <a:endParaRPr lang="en-US" sz="1000">
                  <a:latin typeface="ComputerModernRoman"/>
                </a:endParaRPr>
              </a:p>
              <a:p>
                <a:pPr>
                  <a:buFont typeface="Wingdings" pitchFamily="2" charset="2"/>
                  <a:buChar char="§"/>
                </a:pPr>
                <a:r>
                  <a:rPr lang="en-US" sz="2200" b="0" i="0" u="none" strike="noStrike" baseline="0">
                    <a:latin typeface="ComputerModernRoman"/>
                  </a:rPr>
                  <a:t>The </a:t>
                </a:r>
                <a:r>
                  <a:rPr lang="en-US" sz="2200" b="1" i="0" u="none" strike="noStrike" baseline="0">
                    <a:latin typeface="ComputerModernRoman"/>
                  </a:rPr>
                  <a:t>derivative</a:t>
                </a:r>
                <a:r>
                  <a:rPr lang="en-US" sz="2200" b="0" i="0" u="none" strike="noStrike" baseline="0">
                    <a:latin typeface="ComputerModernRoman"/>
                  </a:rPr>
                  <a:t> </a:t>
                </a:r>
                <a14:m>
                  <m:oMath xmlns:m="http://schemas.openxmlformats.org/officeDocument/2006/math">
                    <m:r>
                      <a:rPr lang="en-US" sz="2200" b="0" i="1" u="none" strike="noStrike" baseline="0" dirty="0" smtClean="0">
                        <a:latin typeface="Cambria Math" panose="02040503050406030204" pitchFamily="18" charset="0"/>
                      </a:rPr>
                      <m:t>𝑓</m:t>
                    </m:r>
                    <m:r>
                      <a:rPr lang="en-US" sz="2200" b="0" i="1" u="none" strike="noStrike" baseline="0" dirty="0" smtClean="0">
                        <a:latin typeface="Cambria Math" panose="02040503050406030204" pitchFamily="18" charset="0"/>
                      </a:rPr>
                      <m:t>′(</m:t>
                    </m:r>
                    <m:r>
                      <a:rPr lang="en-US" sz="2200" b="0" i="1" u="none" strike="noStrike" baseline="0" dirty="0" smtClean="0">
                        <a:latin typeface="Cambria Math" panose="02040503050406030204" pitchFamily="18" charset="0"/>
                      </a:rPr>
                      <m:t>𝑥</m:t>
                    </m:r>
                    <m:r>
                      <a:rPr lang="en-US" sz="2200" b="0" i="1" u="none" strike="noStrike" baseline="0" dirty="0" smtClean="0">
                        <a:latin typeface="Cambria Math" panose="02040503050406030204" pitchFamily="18" charset="0"/>
                      </a:rPr>
                      <m:t>) </m:t>
                    </m:r>
                  </m:oMath>
                </a14:m>
                <a:r>
                  <a:rPr lang="en-US" sz="2200" b="0" i="0" u="none" strike="noStrike" baseline="0">
                    <a:latin typeface="ComputerModernRoman"/>
                  </a:rPr>
                  <a:t>gives </a:t>
                </a:r>
                <a:r>
                  <a:rPr lang="en-US" sz="2200" b="0" i="0" u="none" strike="noStrike" baseline="0">
                    <a:solidFill>
                      <a:srgbClr val="7030A0"/>
                    </a:solidFill>
                    <a:latin typeface="ComputerModernRoman"/>
                  </a:rPr>
                  <a:t>the slope</a:t>
                </a:r>
                <a:r>
                  <a:rPr lang="en-US" sz="2200" b="0" i="0" u="none" strike="noStrike" baseline="0">
                    <a:latin typeface="ComputerModernRoman"/>
                  </a:rPr>
                  <a:t> of </a:t>
                </a:r>
                <a14:m>
                  <m:oMath xmlns:m="http://schemas.openxmlformats.org/officeDocument/2006/math">
                    <m:r>
                      <a:rPr lang="en-US" sz="2200" b="0" i="1" u="none" strike="noStrike" baseline="0" dirty="0" smtClean="0">
                        <a:latin typeface="Cambria Math" panose="02040503050406030204" pitchFamily="18" charset="0"/>
                      </a:rPr>
                      <m:t>𝑓</m:t>
                    </m:r>
                    <m:r>
                      <a:rPr lang="en-US" sz="2200" b="0" i="1" u="none" strike="noStrike" baseline="0" dirty="0" smtClean="0">
                        <a:latin typeface="Cambria Math" panose="02040503050406030204" pitchFamily="18" charset="0"/>
                      </a:rPr>
                      <m:t> (</m:t>
                    </m:r>
                    <m:r>
                      <a:rPr lang="en-US" sz="2200" b="0" i="1" u="none" strike="noStrike" baseline="0" dirty="0" smtClean="0">
                        <a:latin typeface="Cambria Math" panose="02040503050406030204" pitchFamily="18" charset="0"/>
                      </a:rPr>
                      <m:t>𝑥</m:t>
                    </m:r>
                    <m:r>
                      <a:rPr lang="en-US" sz="2200" b="0" i="1" u="none" strike="noStrike" baseline="0" dirty="0" smtClean="0">
                        <a:latin typeface="Cambria Math" panose="02040503050406030204" pitchFamily="18" charset="0"/>
                      </a:rPr>
                      <m:t>) </m:t>
                    </m:r>
                  </m:oMath>
                </a14:m>
                <a:r>
                  <a:rPr lang="en-US" sz="2200" b="0" i="0" u="none" strike="noStrike" baseline="0">
                    <a:latin typeface="ComputerModernRoman"/>
                  </a:rPr>
                  <a:t>at the point </a:t>
                </a:r>
                <a14:m>
                  <m:oMath xmlns:m="http://schemas.openxmlformats.org/officeDocument/2006/math">
                    <m:r>
                      <a:rPr lang="en-US" sz="2200" b="0" i="1" u="none" strike="noStrike" baseline="0" dirty="0" smtClean="0">
                        <a:latin typeface="Cambria Math" panose="02040503050406030204" pitchFamily="18" charset="0"/>
                      </a:rPr>
                      <m:t>𝑥</m:t>
                    </m:r>
                  </m:oMath>
                </a14:m>
                <a:endParaRPr lang="en-US" sz="2200" b="0" i="0" u="none" strike="noStrike" baseline="0">
                  <a:latin typeface="ComputerModernRoman"/>
                </a:endParaRPr>
              </a:p>
              <a:p>
                <a:pPr marL="0" indent="0" algn="l">
                  <a:buNone/>
                </a:pPr>
                <a:endParaRPr lang="en-US" sz="1000">
                  <a:latin typeface="ComputerModernRoman"/>
                </a:endParaRPr>
              </a:p>
              <a:p>
                <a:pPr algn="l"/>
                <a:r>
                  <a:rPr lang="en-US" sz="2200" b="0" i="0" u="none" strike="noStrike" baseline="0">
                    <a:latin typeface="ComputerModernRoman"/>
                  </a:rPr>
                  <a:t>So, the </a:t>
                </a:r>
                <a:r>
                  <a:rPr lang="en-US" sz="2200" b="0" i="0" u="none" strike="noStrike" baseline="0">
                    <a:solidFill>
                      <a:srgbClr val="7030A0"/>
                    </a:solidFill>
                    <a:latin typeface="ComputerModernRoman"/>
                  </a:rPr>
                  <a:t>derivative</a:t>
                </a:r>
                <a:r>
                  <a:rPr lang="en-US" sz="2200" b="0" i="0" u="none" strike="noStrike" baseline="0">
                    <a:latin typeface="ComputerModernRoman"/>
                  </a:rPr>
                  <a:t> comes in handy when trying to minimize a function because </a:t>
                </a:r>
                <a:r>
                  <a:rPr lang="en-US" sz="2200" b="0" i="0" u="sng" strike="noStrike" baseline="0">
                    <a:solidFill>
                      <a:srgbClr val="0070C0"/>
                    </a:solidFill>
                    <a:latin typeface="ComputerModernRoman"/>
                  </a:rPr>
                  <a:t>it shows us how to tweak the value of x</a:t>
                </a:r>
                <a:r>
                  <a:rPr lang="en-US" sz="2200" b="0" i="0" strike="noStrike" baseline="0">
                    <a:solidFill>
                      <a:srgbClr val="0070C0"/>
                    </a:solidFill>
                    <a:latin typeface="ComputerModernRoman"/>
                  </a:rPr>
                  <a:t> </a:t>
                </a:r>
                <a:r>
                  <a:rPr lang="en-US" sz="2200" b="0" i="0" u="none" strike="noStrike" baseline="0">
                    <a:latin typeface="ComputerModernRoman"/>
                  </a:rPr>
                  <a:t>to make y smaller</a:t>
                </a:r>
              </a:p>
              <a:p>
                <a:pPr marL="457200" lvl="1" indent="0">
                  <a:buNone/>
                </a:pPr>
                <a:r>
                  <a:rPr lang="en-US" sz="1800" b="0" i="0" u="none" strike="noStrike" baseline="0">
                    <a:latin typeface="ComputerModernRoman"/>
                  </a:rPr>
                  <a:t>If we take small steps in the direction </a:t>
                </a:r>
                <a:r>
                  <a:rPr lang="en-US" sz="1800" b="0" i="0" u="sng" strike="noStrike" baseline="0">
                    <a:latin typeface="ComputerModernRoman"/>
                  </a:rPr>
                  <a:t>opposite to the derivative</a:t>
                </a:r>
                <a:r>
                  <a:rPr lang="en-US" sz="1800" b="0" i="0" u="none" strike="noStrike" baseline="0">
                    <a:latin typeface="ComputerModernRoman"/>
                  </a:rPr>
                  <a:t>, we can lower the value of f(x). </a:t>
                </a:r>
              </a:p>
              <a:p>
                <a:pPr algn="l">
                  <a:buFont typeface="Wingdings" panose="05000000000000000000" pitchFamily="2" charset="2"/>
                  <a:buChar char="Ø"/>
                </a:pPr>
                <a:endParaRPr lang="en-US" sz="1000" b="0" i="0" u="none" strike="noStrike" baseline="0">
                  <a:latin typeface="ComputerModernRoman"/>
                </a:endParaRPr>
              </a:p>
              <a:p>
                <a:pPr algn="l">
                  <a:buFont typeface="Wingdings" panose="05000000000000000000" pitchFamily="2" charset="2"/>
                  <a:buChar char="Ø"/>
                </a:pPr>
                <a:r>
                  <a:rPr lang="en-US" sz="1800" b="0" i="0" u="none" strike="noStrike" baseline="0">
                    <a:latin typeface="ComputerModernRoman"/>
                  </a:rPr>
                  <a:t>This approach is called </a:t>
                </a:r>
                <a:r>
                  <a:rPr lang="en-US" sz="2300" b="1" i="0" u="none" strike="noStrike" baseline="0">
                    <a:latin typeface="ComputerModernRoman"/>
                  </a:rPr>
                  <a:t>gradient descent</a:t>
                </a:r>
              </a:p>
            </p:txBody>
          </p:sp>
        </mc:Choice>
        <mc:Fallback>
          <p:sp>
            <p:nvSpPr>
              <p:cNvPr id="3" name="Content Placeholder 2">
                <a:extLst>
                  <a:ext uri="{FF2B5EF4-FFF2-40B4-BE49-F238E27FC236}">
                    <a16:creationId xmlns:a16="http://schemas.microsoft.com/office/drawing/2014/main" id="{A8B314D1-1D95-B7D7-FBE7-2D47E83C6A51}"/>
                  </a:ext>
                </a:extLst>
              </p:cNvPr>
              <p:cNvSpPr>
                <a:spLocks noGrp="1" noRot="1" noChangeAspect="1" noMove="1" noResize="1" noEditPoints="1" noAdjustHandles="1" noChangeArrowheads="1" noChangeShapeType="1" noTextEdit="1"/>
              </p:cNvSpPr>
              <p:nvPr>
                <p:ph idx="1"/>
              </p:nvPr>
            </p:nvSpPr>
            <p:spPr>
              <a:xfrm>
                <a:off x="838200" y="1629071"/>
                <a:ext cx="10515600" cy="4351338"/>
              </a:xfrm>
              <a:blipFill>
                <a:blip r:embed="rId3"/>
                <a:stretch>
                  <a:fillRect l="-696" t="-1821" b="-8543"/>
                </a:stretch>
              </a:blipFill>
            </p:spPr>
            <p:txBody>
              <a:bodyPr/>
              <a:lstStyle/>
              <a:p>
                <a:r>
                  <a:rPr lang="en-US">
                    <a:noFill/>
                  </a:rPr>
                  <a:t> </a:t>
                </a:r>
              </a:p>
            </p:txBody>
          </p:sp>
        </mc:Fallback>
      </mc:AlternateContent>
    </p:spTree>
    <p:extLst>
      <p:ext uri="{BB962C8B-B14F-4D97-AF65-F5344CB8AC3E}">
        <p14:creationId xmlns:p14="http://schemas.microsoft.com/office/powerpoint/2010/main" val="349151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500"/>
                                        <p:tgtEl>
                                          <p:spTgt spid="3">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fade">
                                      <p:cBhvr>
                                        <p:cTn id="2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0669-EC29-C0F4-061A-CA75E7A9E949}"/>
              </a:ext>
            </a:extLst>
          </p:cNvPr>
          <p:cNvSpPr>
            <a:spLocks noGrp="1"/>
          </p:cNvSpPr>
          <p:nvPr>
            <p:ph type="title"/>
          </p:nvPr>
        </p:nvSpPr>
        <p:spPr/>
        <p:txBody>
          <a:bodyPr/>
          <a:lstStyle/>
          <a:p>
            <a:r>
              <a:rPr lang="en-US"/>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51D63F-87D3-022A-0E3B-DCC153B93E2D}"/>
                  </a:ext>
                </a:extLst>
              </p:cNvPr>
              <p:cNvSpPr>
                <a:spLocks noGrp="1"/>
              </p:cNvSpPr>
              <p:nvPr>
                <p:ph idx="1"/>
              </p:nvPr>
            </p:nvSpPr>
            <p:spPr>
              <a:xfrm>
                <a:off x="838200" y="1825625"/>
                <a:ext cx="5101127" cy="4351338"/>
              </a:xfrm>
            </p:spPr>
            <p:txBody>
              <a:bodyPr/>
              <a:lstStyle/>
              <a:p>
                <a:r>
                  <a:rPr lang="en-US"/>
                  <a:t>Slope example with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endParaRPr lang="en-US"/>
              </a:p>
              <a:p>
                <a:pPr marL="457200" lvl="1" indent="0">
                  <a:buNone/>
                </a:pPr>
                <a:r>
                  <a:rPr lang="en-US"/>
                  <a:t>We know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r>
                      <a:rPr lang="en-US" b="0" i="1" smtClean="0">
                        <a:latin typeface="Cambria Math" panose="02040503050406030204" pitchFamily="18" charset="0"/>
                      </a:rPr>
                      <m:t>𝑥</m:t>
                    </m:r>
                  </m:oMath>
                </a14:m>
                <a:endParaRPr lang="en-US" b="0"/>
              </a:p>
              <a:p>
                <a:pPr lvl="1">
                  <a:buFont typeface="Wingdings" panose="05000000000000000000" pitchFamily="2" charset="2"/>
                  <a:buChar char="§"/>
                </a:pPr>
                <a:endParaRPr lang="en-US" sz="1000"/>
              </a:p>
              <a:p>
                <a:pPr lvl="1">
                  <a:buFont typeface="Wingdings" panose="05000000000000000000" pitchFamily="2" charset="2"/>
                  <a:buChar char="§"/>
                </a:pPr>
                <a:endParaRPr lang="en-US" sz="1000"/>
              </a:p>
              <a:p>
                <a:pPr lvl="1">
                  <a:buFont typeface="Wingdings" panose="05000000000000000000" pitchFamily="2" charset="2"/>
                  <a:buChar char="§"/>
                </a:pPr>
                <a:r>
                  <a:rPr lang="en-US"/>
                  <a:t>What is the slop in point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=1.5</m:t>
                    </m:r>
                  </m:oMath>
                </a14:m>
                <a:r>
                  <a:rPr lang="en-US" b="0"/>
                  <a:t>?</a:t>
                </a:r>
              </a:p>
              <a:p>
                <a:pPr lvl="1">
                  <a:buFont typeface="Wingdings" panose="05000000000000000000" pitchFamily="2" charset="2"/>
                  <a:buChar char="§"/>
                </a:pPr>
                <a:r>
                  <a:rPr lang="en-US"/>
                  <a:t>What is the slop in point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oMath>
                </a14:m>
                <a:endParaRPr lang="en-US" b="0"/>
              </a:p>
              <a:p>
                <a:pPr lvl="1">
                  <a:buFont typeface="Wingdings" panose="05000000000000000000" pitchFamily="2" charset="2"/>
                  <a:buChar char="§"/>
                </a:pPr>
                <a:endParaRPr lang="en-US"/>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1.5</m:t>
                          </m:r>
                        </m:e>
                      </m:d>
                      <m:r>
                        <a:rPr lang="en-US" b="0" i="1" smtClean="0">
                          <a:latin typeface="Cambria Math" panose="02040503050406030204" pitchFamily="18" charset="0"/>
                        </a:rPr>
                        <m:t>=</m:t>
                      </m:r>
                      <m:r>
                        <a:rPr lang="en-US" b="1" i="1" smtClean="0">
                          <a:solidFill>
                            <a:srgbClr val="00B050"/>
                          </a:solidFill>
                          <a:latin typeface="Cambria Math" panose="02040503050406030204" pitchFamily="18" charset="0"/>
                        </a:rPr>
                        <m:t>+</m:t>
                      </m:r>
                      <m:r>
                        <a:rPr lang="en-US" b="0" i="1" smtClean="0">
                          <a:latin typeface="Cambria Math" panose="02040503050406030204" pitchFamily="18" charset="0"/>
                        </a:rPr>
                        <m:t>3</m:t>
                      </m:r>
                    </m:oMath>
                  </m:oMathPara>
                </a14:m>
                <a:endParaRPr lang="en-US" b="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1" i="1" smtClean="0">
                          <a:solidFill>
                            <a:srgbClr val="C00000"/>
                          </a:solidFill>
                          <a:latin typeface="Cambria Math" panose="02040503050406030204" pitchFamily="18" charset="0"/>
                        </a:rPr>
                        <m:t>−</m:t>
                      </m:r>
                      <m:r>
                        <a:rPr lang="en-US" b="0" i="1" smtClean="0">
                          <a:latin typeface="Cambria Math" panose="02040503050406030204" pitchFamily="18" charset="0"/>
                        </a:rPr>
                        <m:t>2</m:t>
                      </m:r>
                    </m:oMath>
                  </m:oMathPara>
                </a14:m>
                <a:endParaRPr lang="en-US" b="0"/>
              </a:p>
              <a:p>
                <a:endParaRPr lang="en-US" b="0"/>
              </a:p>
              <a:p>
                <a:endParaRPr lang="en-US" b="0"/>
              </a:p>
            </p:txBody>
          </p:sp>
        </mc:Choice>
        <mc:Fallback>
          <p:sp>
            <p:nvSpPr>
              <p:cNvPr id="3" name="Content Placeholder 2">
                <a:extLst>
                  <a:ext uri="{FF2B5EF4-FFF2-40B4-BE49-F238E27FC236}">
                    <a16:creationId xmlns:a16="http://schemas.microsoft.com/office/drawing/2014/main" id="{8751D63F-87D3-022A-0E3B-DCC153B93E2D}"/>
                  </a:ext>
                </a:extLst>
              </p:cNvPr>
              <p:cNvSpPr>
                <a:spLocks noGrp="1" noRot="1" noChangeAspect="1" noMove="1" noResize="1" noEditPoints="1" noAdjustHandles="1" noChangeArrowheads="1" noChangeShapeType="1" noTextEdit="1"/>
              </p:cNvSpPr>
              <p:nvPr>
                <p:ph idx="1"/>
              </p:nvPr>
            </p:nvSpPr>
            <p:spPr>
              <a:xfrm>
                <a:off x="838200" y="1825625"/>
                <a:ext cx="5101127" cy="4351338"/>
              </a:xfrm>
              <a:blipFill>
                <a:blip r:embed="rId2"/>
                <a:stretch>
                  <a:fillRect l="-2153" t="-2241" r="-95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034F7FF-B8DB-5275-CEAB-68790B2104FD}"/>
              </a:ext>
            </a:extLst>
          </p:cNvPr>
          <p:cNvPicPr>
            <a:picLocks noChangeAspect="1"/>
          </p:cNvPicPr>
          <p:nvPr/>
        </p:nvPicPr>
        <p:blipFill>
          <a:blip r:embed="rId3"/>
          <a:stretch>
            <a:fillRect/>
          </a:stretch>
        </p:blipFill>
        <p:spPr>
          <a:xfrm>
            <a:off x="6388688" y="1476254"/>
            <a:ext cx="5575922" cy="4616897"/>
          </a:xfrm>
          <a:prstGeom prst="rect">
            <a:avLst/>
          </a:prstGeom>
        </p:spPr>
      </p:pic>
      <p:cxnSp>
        <p:nvCxnSpPr>
          <p:cNvPr id="9" name="Straight Arrow Connector 8">
            <a:extLst>
              <a:ext uri="{FF2B5EF4-FFF2-40B4-BE49-F238E27FC236}">
                <a16:creationId xmlns:a16="http://schemas.microsoft.com/office/drawing/2014/main" id="{2D063F6A-B10A-8651-3A75-097F38A8C7C4}"/>
              </a:ext>
            </a:extLst>
          </p:cNvPr>
          <p:cNvCxnSpPr/>
          <p:nvPr/>
        </p:nvCxnSpPr>
        <p:spPr>
          <a:xfrm flipV="1">
            <a:off x="4452359" y="4230168"/>
            <a:ext cx="273465" cy="22219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F8C10281-8420-9D0C-0626-EFBF63612691}"/>
              </a:ext>
            </a:extLst>
          </p:cNvPr>
          <p:cNvCxnSpPr>
            <a:cxnSpLocks/>
          </p:cNvCxnSpPr>
          <p:nvPr/>
        </p:nvCxnSpPr>
        <p:spPr>
          <a:xfrm>
            <a:off x="4452359" y="4604759"/>
            <a:ext cx="273465" cy="223615"/>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1070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0669-EC29-C0F4-061A-CA75E7A9E949}"/>
              </a:ext>
            </a:extLst>
          </p:cNvPr>
          <p:cNvSpPr>
            <a:spLocks noGrp="1"/>
          </p:cNvSpPr>
          <p:nvPr>
            <p:ph type="title"/>
          </p:nvPr>
        </p:nvSpPr>
        <p:spPr/>
        <p:txBody>
          <a:bodyPr/>
          <a:lstStyle/>
          <a:p>
            <a:r>
              <a:rPr lang="en-US"/>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51D63F-87D3-022A-0E3B-DCC153B93E2D}"/>
                  </a:ext>
                </a:extLst>
              </p:cNvPr>
              <p:cNvSpPr>
                <a:spLocks noGrp="1"/>
              </p:cNvSpPr>
              <p:nvPr>
                <p:ph idx="1"/>
              </p:nvPr>
            </p:nvSpPr>
            <p:spPr>
              <a:xfrm>
                <a:off x="838200" y="1825625"/>
                <a:ext cx="5648058" cy="4351338"/>
              </a:xfrm>
            </p:spPr>
            <p:txBody>
              <a:bodyPr/>
              <a:lstStyle/>
              <a:p>
                <a:r>
                  <a:rPr lang="en-US"/>
                  <a:t>Slope example with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a14:m>
                <a:endParaRPr lang="en-US"/>
              </a:p>
              <a:p>
                <a:pPr marL="457200" lvl="1" indent="0">
                  <a:buNone/>
                </a:pPr>
                <a:r>
                  <a:rPr lang="en-US"/>
                  <a:t>We know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endParaRPr lang="en-US" b="0"/>
              </a:p>
              <a:p>
                <a:pPr lvl="1">
                  <a:buFont typeface="Wingdings" panose="05000000000000000000" pitchFamily="2" charset="2"/>
                  <a:buChar char="§"/>
                </a:pPr>
                <a:endParaRPr lang="en-US" sz="1000"/>
              </a:p>
              <a:p>
                <a:pPr lvl="1">
                  <a:buFont typeface="Wingdings" panose="05000000000000000000" pitchFamily="2" charset="2"/>
                  <a:buChar char="§"/>
                </a:pPr>
                <a:endParaRPr lang="en-US" sz="1000"/>
              </a:p>
              <a:p>
                <a:pPr lvl="1">
                  <a:buFont typeface="Wingdings" panose="05000000000000000000" pitchFamily="2" charset="2"/>
                  <a:buChar char="§"/>
                </a:pPr>
                <a:r>
                  <a:rPr lang="en-US"/>
                  <a:t>What is the slop in point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=0.5</m:t>
                    </m:r>
                  </m:oMath>
                </a14:m>
                <a:r>
                  <a:rPr lang="en-US" b="0"/>
                  <a:t>?</a:t>
                </a:r>
              </a:p>
              <a:p>
                <a:pPr lvl="1">
                  <a:buFont typeface="Wingdings" panose="05000000000000000000" pitchFamily="2" charset="2"/>
                  <a:buChar char="§"/>
                </a:pPr>
                <a:r>
                  <a:rPr lang="en-US"/>
                  <a:t>What is the slop in point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=−0.7?</m:t>
                    </m:r>
                  </m:oMath>
                </a14:m>
                <a:endParaRPr lang="en-US" b="0"/>
              </a:p>
              <a:p>
                <a:pPr lvl="1">
                  <a:buFont typeface="Wingdings" panose="05000000000000000000" pitchFamily="2" charset="2"/>
                  <a:buChar char="§"/>
                </a:pPr>
                <a:endParaRPr lang="en-US"/>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0.5</m:t>
                          </m:r>
                        </m:e>
                      </m:d>
                      <m:r>
                        <a:rPr lang="en-US" b="0" i="1" smtClean="0">
                          <a:latin typeface="Cambria Math" panose="02040503050406030204" pitchFamily="18" charset="0"/>
                        </a:rPr>
                        <m:t>=1−0.75=</m:t>
                      </m:r>
                      <m:r>
                        <a:rPr lang="en-US" b="1" i="1" smtClean="0">
                          <a:solidFill>
                            <a:srgbClr val="00B050"/>
                          </a:solidFill>
                          <a:latin typeface="Cambria Math" panose="02040503050406030204" pitchFamily="18" charset="0"/>
                        </a:rPr>
                        <m:t>+</m:t>
                      </m:r>
                      <m:r>
                        <a:rPr lang="en-US" b="0" i="1" smtClean="0">
                          <a:latin typeface="Cambria Math" panose="02040503050406030204" pitchFamily="18" charset="0"/>
                        </a:rPr>
                        <m:t>0.25</m:t>
                      </m:r>
                    </m:oMath>
                  </m:oMathPara>
                </a14:m>
                <a:endParaRPr lang="en-US" b="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−0.7</m:t>
                          </m:r>
                        </m:e>
                      </m:d>
                      <m:r>
                        <a:rPr lang="en-US" b="0" i="1" smtClean="0">
                          <a:latin typeface="Cambria Math" panose="02040503050406030204" pitchFamily="18" charset="0"/>
                        </a:rPr>
                        <m:t>=1.4−1.47=</m:t>
                      </m:r>
                      <m:r>
                        <a:rPr lang="en-US" b="1" i="1" smtClean="0">
                          <a:solidFill>
                            <a:srgbClr val="C00000"/>
                          </a:solidFill>
                          <a:latin typeface="Cambria Math" panose="02040503050406030204" pitchFamily="18" charset="0"/>
                        </a:rPr>
                        <m:t>−</m:t>
                      </m:r>
                      <m:r>
                        <a:rPr lang="en-US" b="0" i="1" smtClean="0">
                          <a:latin typeface="Cambria Math" panose="02040503050406030204" pitchFamily="18" charset="0"/>
                        </a:rPr>
                        <m:t>2.87</m:t>
                      </m:r>
                    </m:oMath>
                  </m:oMathPara>
                </a14:m>
                <a:endParaRPr lang="en-US" b="0"/>
              </a:p>
              <a:p>
                <a:pPr marL="457200" lvl="1" indent="0">
                  <a:buNone/>
                </a:pPr>
                <a:endParaRPr lang="en-US" b="0"/>
              </a:p>
              <a:p>
                <a:pPr lvl="1">
                  <a:buFont typeface="Wingdings" panose="05000000000000000000" pitchFamily="2" charset="2"/>
                  <a:buChar char="§"/>
                </a:pPr>
                <a:r>
                  <a:rPr lang="en-US" b="0"/>
                  <a:t>And </a:t>
                </a:r>
                <a:r>
                  <a:rPr lang="en-US"/>
                  <a:t>for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=0.667</m:t>
                    </m:r>
                  </m:oMath>
                </a14:m>
                <a:r>
                  <a:rPr lang="en-US" b="0"/>
                  <a:t>?</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0.667</m:t>
                          </m:r>
                        </m:e>
                      </m:d>
                      <m:r>
                        <a:rPr lang="en-US" b="0" i="1" smtClean="0">
                          <a:latin typeface="Cambria Math" panose="02040503050406030204" pitchFamily="18" charset="0"/>
                        </a:rPr>
                        <m:t>=1.334−1.334=~0</m:t>
                      </m:r>
                    </m:oMath>
                  </m:oMathPara>
                </a14:m>
                <a:endParaRPr lang="en-US" b="0"/>
              </a:p>
            </p:txBody>
          </p:sp>
        </mc:Choice>
        <mc:Fallback>
          <p:sp>
            <p:nvSpPr>
              <p:cNvPr id="3" name="Content Placeholder 2">
                <a:extLst>
                  <a:ext uri="{FF2B5EF4-FFF2-40B4-BE49-F238E27FC236}">
                    <a16:creationId xmlns:a16="http://schemas.microsoft.com/office/drawing/2014/main" id="{8751D63F-87D3-022A-0E3B-DCC153B93E2D}"/>
                  </a:ext>
                </a:extLst>
              </p:cNvPr>
              <p:cNvSpPr>
                <a:spLocks noGrp="1" noRot="1" noChangeAspect="1" noMove="1" noResize="1" noEditPoints="1" noAdjustHandles="1" noChangeArrowheads="1" noChangeShapeType="1" noTextEdit="1"/>
              </p:cNvSpPr>
              <p:nvPr>
                <p:ph idx="1"/>
              </p:nvPr>
            </p:nvSpPr>
            <p:spPr>
              <a:xfrm>
                <a:off x="838200" y="1825625"/>
                <a:ext cx="5648058" cy="4351338"/>
              </a:xfrm>
              <a:blipFill>
                <a:blip r:embed="rId2"/>
                <a:stretch>
                  <a:fillRect l="-1944" t="-224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D063F6A-B10A-8651-3A75-097F38A8C7C4}"/>
              </a:ext>
            </a:extLst>
          </p:cNvPr>
          <p:cNvCxnSpPr/>
          <p:nvPr/>
        </p:nvCxnSpPr>
        <p:spPr>
          <a:xfrm flipV="1">
            <a:off x="5580403" y="4238715"/>
            <a:ext cx="273465" cy="22219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pic>
        <p:nvPicPr>
          <p:cNvPr id="5" name="Picture 4">
            <a:extLst>
              <a:ext uri="{FF2B5EF4-FFF2-40B4-BE49-F238E27FC236}">
                <a16:creationId xmlns:a16="http://schemas.microsoft.com/office/drawing/2014/main" id="{84A41ED3-5104-0E51-B58F-11325A910FCC}"/>
              </a:ext>
            </a:extLst>
          </p:cNvPr>
          <p:cNvPicPr>
            <a:picLocks noChangeAspect="1"/>
          </p:cNvPicPr>
          <p:nvPr/>
        </p:nvPicPr>
        <p:blipFill>
          <a:blip r:embed="rId3"/>
          <a:stretch>
            <a:fillRect/>
          </a:stretch>
        </p:blipFill>
        <p:spPr>
          <a:xfrm>
            <a:off x="6980896" y="2054507"/>
            <a:ext cx="4372904" cy="2748986"/>
          </a:xfrm>
          <a:prstGeom prst="rect">
            <a:avLst/>
          </a:prstGeom>
        </p:spPr>
      </p:pic>
      <p:cxnSp>
        <p:nvCxnSpPr>
          <p:cNvPr id="6" name="Straight Arrow Connector 5">
            <a:extLst>
              <a:ext uri="{FF2B5EF4-FFF2-40B4-BE49-F238E27FC236}">
                <a16:creationId xmlns:a16="http://schemas.microsoft.com/office/drawing/2014/main" id="{B145782A-9CE7-1323-309B-18AE923D429A}"/>
              </a:ext>
            </a:extLst>
          </p:cNvPr>
          <p:cNvCxnSpPr>
            <a:cxnSpLocks/>
          </p:cNvCxnSpPr>
          <p:nvPr/>
        </p:nvCxnSpPr>
        <p:spPr>
          <a:xfrm>
            <a:off x="5580402" y="4595843"/>
            <a:ext cx="273465" cy="223615"/>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008610A5-56FC-1D91-CBE2-FA49CF8B8819}"/>
              </a:ext>
            </a:extLst>
          </p:cNvPr>
          <p:cNvSpPr txBox="1"/>
          <p:nvPr/>
        </p:nvSpPr>
        <p:spPr>
          <a:xfrm>
            <a:off x="1861916" y="6087791"/>
            <a:ext cx="3188649"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sz="1400" i="0" u="none" strike="noStrike" baseline="0">
                <a:latin typeface="ComputerModernBoldExtended"/>
              </a:rPr>
              <a:t>This is a </a:t>
            </a:r>
            <a:r>
              <a:rPr lang="en-US" sz="1400" b="1" i="0" u="none" strike="noStrike" baseline="0">
                <a:latin typeface="ComputerModernBoldExtended"/>
              </a:rPr>
              <a:t>critical point </a:t>
            </a:r>
            <a:r>
              <a:rPr lang="en-US" sz="1400" b="0" i="0" u="none" strike="noStrike" baseline="0">
                <a:latin typeface="ComputerModernRoman"/>
              </a:rPr>
              <a:t>or </a:t>
            </a:r>
            <a:r>
              <a:rPr lang="en-US" sz="1400" b="1" i="0" u="none" strike="noStrike" baseline="0">
                <a:latin typeface="ComputerModernBoldExtended"/>
              </a:rPr>
              <a:t>stationary point</a:t>
            </a:r>
            <a:endParaRPr lang="en-US" sz="1400"/>
          </a:p>
        </p:txBody>
      </p:sp>
      <p:cxnSp>
        <p:nvCxnSpPr>
          <p:cNvPr id="4" name="Straight Arrow Connector 3">
            <a:extLst>
              <a:ext uri="{FF2B5EF4-FFF2-40B4-BE49-F238E27FC236}">
                <a16:creationId xmlns:a16="http://schemas.microsoft.com/office/drawing/2014/main" id="{25F94559-427C-4AE9-50FA-3869F76627B3}"/>
              </a:ext>
            </a:extLst>
          </p:cNvPr>
          <p:cNvCxnSpPr>
            <a:cxnSpLocks/>
          </p:cNvCxnSpPr>
          <p:nvPr/>
        </p:nvCxnSpPr>
        <p:spPr>
          <a:xfrm>
            <a:off x="5697053" y="5812870"/>
            <a:ext cx="3760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2990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0669-EC29-C0F4-061A-CA75E7A9E949}"/>
              </a:ext>
            </a:extLst>
          </p:cNvPr>
          <p:cNvSpPr>
            <a:spLocks noGrp="1"/>
          </p:cNvSpPr>
          <p:nvPr>
            <p:ph type="title"/>
          </p:nvPr>
        </p:nvSpPr>
        <p:spPr/>
        <p:txBody>
          <a:bodyPr/>
          <a:lstStyle/>
          <a:p>
            <a:r>
              <a:rPr lang="en-US"/>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51D63F-87D3-022A-0E3B-DCC153B93E2D}"/>
                  </a:ext>
                </a:extLst>
              </p:cNvPr>
              <p:cNvSpPr>
                <a:spLocks noGrp="1"/>
              </p:cNvSpPr>
              <p:nvPr>
                <p:ph idx="1"/>
              </p:nvPr>
            </p:nvSpPr>
            <p:spPr>
              <a:xfrm>
                <a:off x="838200" y="1825625"/>
                <a:ext cx="5648058" cy="4351338"/>
              </a:xfrm>
            </p:spPr>
            <p:txBody>
              <a:bodyPr/>
              <a:lstStyle/>
              <a:p>
                <a:r>
                  <a:rPr lang="en-US"/>
                  <a:t>Slope example with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a14:m>
                <a:endParaRPr lang="en-US"/>
              </a:p>
              <a:p>
                <a:pPr marL="457200" lvl="1" indent="0">
                  <a:buNone/>
                </a:pPr>
                <a:r>
                  <a:rPr lang="en-US"/>
                  <a:t>We know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endParaRPr lang="en-US" b="0"/>
              </a:p>
              <a:p>
                <a:pPr lvl="1">
                  <a:buFont typeface="Wingdings" panose="05000000000000000000" pitchFamily="2" charset="2"/>
                  <a:buChar char="§"/>
                </a:pPr>
                <a:endParaRPr lang="en-US" sz="1000"/>
              </a:p>
              <a:p>
                <a:pPr lvl="1">
                  <a:buFont typeface="Wingdings" panose="05000000000000000000" pitchFamily="2" charset="2"/>
                  <a:buChar char="§"/>
                </a:pPr>
                <a:endParaRPr lang="en-US" sz="1000"/>
              </a:p>
              <a:p>
                <a:pPr lvl="1">
                  <a:buFont typeface="Wingdings" panose="05000000000000000000" pitchFamily="2" charset="2"/>
                  <a:buChar char="§"/>
                </a:pPr>
                <a:r>
                  <a:rPr lang="en-US"/>
                  <a:t>What is the slop in point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=0.5</m:t>
                    </m:r>
                  </m:oMath>
                </a14:m>
                <a:r>
                  <a:rPr lang="en-US" b="0"/>
                  <a:t>?</a:t>
                </a:r>
              </a:p>
              <a:p>
                <a:pPr lvl="1">
                  <a:buFont typeface="Wingdings" panose="05000000000000000000" pitchFamily="2" charset="2"/>
                  <a:buChar char="§"/>
                </a:pPr>
                <a:r>
                  <a:rPr lang="en-US"/>
                  <a:t>What is the slop in point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=−0.7?</m:t>
                    </m:r>
                  </m:oMath>
                </a14:m>
                <a:endParaRPr lang="en-US" b="0"/>
              </a:p>
              <a:p>
                <a:pPr lvl="1">
                  <a:buFont typeface="Wingdings" panose="05000000000000000000" pitchFamily="2" charset="2"/>
                  <a:buChar char="§"/>
                </a:pPr>
                <a:endParaRPr lang="en-US"/>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0.5</m:t>
                          </m:r>
                        </m:e>
                      </m:d>
                      <m:r>
                        <a:rPr lang="en-US" b="0" i="1" smtClean="0">
                          <a:latin typeface="Cambria Math" panose="02040503050406030204" pitchFamily="18" charset="0"/>
                        </a:rPr>
                        <m:t>=1−0.75=</m:t>
                      </m:r>
                      <m:r>
                        <a:rPr lang="en-US" b="1" i="1" smtClean="0">
                          <a:solidFill>
                            <a:srgbClr val="00B050"/>
                          </a:solidFill>
                          <a:latin typeface="Cambria Math" panose="02040503050406030204" pitchFamily="18" charset="0"/>
                        </a:rPr>
                        <m:t>+</m:t>
                      </m:r>
                      <m:r>
                        <a:rPr lang="en-US" b="0" i="1" smtClean="0">
                          <a:latin typeface="Cambria Math" panose="02040503050406030204" pitchFamily="18" charset="0"/>
                        </a:rPr>
                        <m:t>0.25</m:t>
                      </m:r>
                    </m:oMath>
                  </m:oMathPara>
                </a14:m>
                <a:endParaRPr lang="en-US" b="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−0.7</m:t>
                          </m:r>
                        </m:e>
                      </m:d>
                      <m:r>
                        <a:rPr lang="en-US" b="0" i="1" smtClean="0">
                          <a:latin typeface="Cambria Math" panose="02040503050406030204" pitchFamily="18" charset="0"/>
                        </a:rPr>
                        <m:t>=1.4−1.47=</m:t>
                      </m:r>
                      <m:r>
                        <a:rPr lang="en-US" b="1" i="1" smtClean="0">
                          <a:solidFill>
                            <a:srgbClr val="C00000"/>
                          </a:solidFill>
                          <a:latin typeface="Cambria Math" panose="02040503050406030204" pitchFamily="18" charset="0"/>
                        </a:rPr>
                        <m:t>−</m:t>
                      </m:r>
                      <m:r>
                        <a:rPr lang="en-US" b="0" i="1" smtClean="0">
                          <a:latin typeface="Cambria Math" panose="02040503050406030204" pitchFamily="18" charset="0"/>
                        </a:rPr>
                        <m:t>2.87</m:t>
                      </m:r>
                    </m:oMath>
                  </m:oMathPara>
                </a14:m>
                <a:endParaRPr lang="en-US" b="0"/>
              </a:p>
              <a:p>
                <a:pPr marL="457200" lvl="1" indent="0">
                  <a:buNone/>
                </a:pPr>
                <a:endParaRPr lang="en-US" b="0"/>
              </a:p>
              <a:p>
                <a:pPr lvl="1">
                  <a:buFont typeface="Wingdings" panose="05000000000000000000" pitchFamily="2" charset="2"/>
                  <a:buChar char="§"/>
                </a:pPr>
                <a:r>
                  <a:rPr lang="en-US" b="0"/>
                  <a:t>And </a:t>
                </a:r>
                <a:r>
                  <a:rPr lang="en-US"/>
                  <a:t>for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=0.667</m:t>
                    </m:r>
                  </m:oMath>
                </a14:m>
                <a:r>
                  <a:rPr lang="en-US" b="0"/>
                  <a:t>?</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0.667</m:t>
                          </m:r>
                        </m:e>
                      </m:d>
                      <m:r>
                        <a:rPr lang="en-US" b="0" i="1" smtClean="0">
                          <a:latin typeface="Cambria Math" panose="02040503050406030204" pitchFamily="18" charset="0"/>
                        </a:rPr>
                        <m:t>=1.334−1.334=~0</m:t>
                      </m:r>
                    </m:oMath>
                  </m:oMathPara>
                </a14:m>
                <a:endParaRPr lang="en-US" b="0"/>
              </a:p>
            </p:txBody>
          </p:sp>
        </mc:Choice>
        <mc:Fallback>
          <p:sp>
            <p:nvSpPr>
              <p:cNvPr id="3" name="Content Placeholder 2">
                <a:extLst>
                  <a:ext uri="{FF2B5EF4-FFF2-40B4-BE49-F238E27FC236}">
                    <a16:creationId xmlns:a16="http://schemas.microsoft.com/office/drawing/2014/main" id="{8751D63F-87D3-022A-0E3B-DCC153B93E2D}"/>
                  </a:ext>
                </a:extLst>
              </p:cNvPr>
              <p:cNvSpPr>
                <a:spLocks noGrp="1" noRot="1" noChangeAspect="1" noMove="1" noResize="1" noEditPoints="1" noAdjustHandles="1" noChangeArrowheads="1" noChangeShapeType="1" noTextEdit="1"/>
              </p:cNvSpPr>
              <p:nvPr>
                <p:ph idx="1"/>
              </p:nvPr>
            </p:nvSpPr>
            <p:spPr>
              <a:xfrm>
                <a:off x="838200" y="1825625"/>
                <a:ext cx="5648058" cy="4351338"/>
              </a:xfrm>
              <a:blipFill>
                <a:blip r:embed="rId3"/>
                <a:stretch>
                  <a:fillRect l="-1944" t="-224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D063F6A-B10A-8651-3A75-097F38A8C7C4}"/>
              </a:ext>
            </a:extLst>
          </p:cNvPr>
          <p:cNvCxnSpPr/>
          <p:nvPr/>
        </p:nvCxnSpPr>
        <p:spPr>
          <a:xfrm flipV="1">
            <a:off x="5580403" y="4238715"/>
            <a:ext cx="273465" cy="222191"/>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pic>
        <p:nvPicPr>
          <p:cNvPr id="5" name="Picture 4">
            <a:extLst>
              <a:ext uri="{FF2B5EF4-FFF2-40B4-BE49-F238E27FC236}">
                <a16:creationId xmlns:a16="http://schemas.microsoft.com/office/drawing/2014/main" id="{84A41ED3-5104-0E51-B58F-11325A910FCC}"/>
              </a:ext>
            </a:extLst>
          </p:cNvPr>
          <p:cNvPicPr>
            <a:picLocks noChangeAspect="1"/>
          </p:cNvPicPr>
          <p:nvPr/>
        </p:nvPicPr>
        <p:blipFill>
          <a:blip r:embed="rId4"/>
          <a:stretch>
            <a:fillRect/>
          </a:stretch>
        </p:blipFill>
        <p:spPr>
          <a:xfrm>
            <a:off x="6942538" y="680014"/>
            <a:ext cx="4372904" cy="2748986"/>
          </a:xfrm>
          <a:prstGeom prst="rect">
            <a:avLst/>
          </a:prstGeom>
        </p:spPr>
      </p:pic>
      <p:cxnSp>
        <p:nvCxnSpPr>
          <p:cNvPr id="6" name="Straight Arrow Connector 5">
            <a:extLst>
              <a:ext uri="{FF2B5EF4-FFF2-40B4-BE49-F238E27FC236}">
                <a16:creationId xmlns:a16="http://schemas.microsoft.com/office/drawing/2014/main" id="{B145782A-9CE7-1323-309B-18AE923D429A}"/>
              </a:ext>
            </a:extLst>
          </p:cNvPr>
          <p:cNvCxnSpPr>
            <a:cxnSpLocks/>
          </p:cNvCxnSpPr>
          <p:nvPr/>
        </p:nvCxnSpPr>
        <p:spPr>
          <a:xfrm>
            <a:off x="5580402" y="4595843"/>
            <a:ext cx="273465" cy="223615"/>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98600B64-0304-2645-2BBD-8C7692528E56}"/>
              </a:ext>
            </a:extLst>
          </p:cNvPr>
          <p:cNvCxnSpPr>
            <a:cxnSpLocks/>
          </p:cNvCxnSpPr>
          <p:nvPr/>
        </p:nvCxnSpPr>
        <p:spPr>
          <a:xfrm>
            <a:off x="5697053" y="5812870"/>
            <a:ext cx="3760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08610A5-56FC-1D91-CBE2-FA49CF8B8819}"/>
              </a:ext>
            </a:extLst>
          </p:cNvPr>
          <p:cNvSpPr txBox="1"/>
          <p:nvPr/>
        </p:nvSpPr>
        <p:spPr>
          <a:xfrm>
            <a:off x="1861916" y="6087791"/>
            <a:ext cx="3188649"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sz="1400" i="0" u="none" strike="noStrike" baseline="0">
                <a:latin typeface="ComputerModernBoldExtended"/>
              </a:rPr>
              <a:t>This is a </a:t>
            </a:r>
            <a:r>
              <a:rPr lang="en-US" sz="1400" b="1" i="0" u="none" strike="noStrike" baseline="0">
                <a:latin typeface="ComputerModernBoldExtended"/>
              </a:rPr>
              <a:t>critical point </a:t>
            </a:r>
            <a:r>
              <a:rPr lang="en-US" sz="1400" b="0" i="0" u="none" strike="noStrike" baseline="0">
                <a:latin typeface="ComputerModernRoman"/>
              </a:rPr>
              <a:t>or </a:t>
            </a:r>
            <a:r>
              <a:rPr lang="en-US" sz="1400" b="1" i="0" u="none" strike="noStrike" baseline="0">
                <a:latin typeface="ComputerModernBoldExtended"/>
              </a:rPr>
              <a:t>stationary point</a:t>
            </a:r>
            <a:endParaRPr lang="en-US" sz="1400"/>
          </a:p>
        </p:txBody>
      </p:sp>
      <p:pic>
        <p:nvPicPr>
          <p:cNvPr id="10" name="Picture 9">
            <a:extLst>
              <a:ext uri="{FF2B5EF4-FFF2-40B4-BE49-F238E27FC236}">
                <a16:creationId xmlns:a16="http://schemas.microsoft.com/office/drawing/2014/main" id="{D783DDBA-885C-4BF3-C4A0-343851EAF7D6}"/>
              </a:ext>
            </a:extLst>
          </p:cNvPr>
          <p:cNvPicPr>
            <a:picLocks noChangeAspect="1"/>
          </p:cNvPicPr>
          <p:nvPr/>
        </p:nvPicPr>
        <p:blipFill>
          <a:blip r:embed="rId5"/>
          <a:stretch>
            <a:fillRect/>
          </a:stretch>
        </p:blipFill>
        <p:spPr>
          <a:xfrm>
            <a:off x="6409148" y="3926600"/>
            <a:ext cx="5362575" cy="1562100"/>
          </a:xfrm>
          <a:prstGeom prst="rect">
            <a:avLst/>
          </a:prstGeom>
        </p:spPr>
      </p:pic>
    </p:spTree>
    <p:extLst>
      <p:ext uri="{BB962C8B-B14F-4D97-AF65-F5344CB8AC3E}">
        <p14:creationId xmlns:p14="http://schemas.microsoft.com/office/powerpoint/2010/main" val="3634268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516CF-83B2-D8B2-CC20-24DE17966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92D714-17FA-5077-BC4D-DF66EC7755CF}"/>
              </a:ext>
            </a:extLst>
          </p:cNvPr>
          <p:cNvSpPr>
            <a:spLocks noGrp="1"/>
          </p:cNvSpPr>
          <p:nvPr>
            <p:ph type="title"/>
          </p:nvPr>
        </p:nvSpPr>
        <p:spPr/>
        <p:txBody>
          <a:bodyPr/>
          <a:lstStyle/>
          <a:p>
            <a:r>
              <a:rPr lang="en-US"/>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65BABA-85A6-0816-7A5B-A1E7BA660466}"/>
                  </a:ext>
                </a:extLst>
              </p:cNvPr>
              <p:cNvSpPr>
                <a:spLocks noGrp="1"/>
              </p:cNvSpPr>
              <p:nvPr>
                <p:ph idx="1"/>
              </p:nvPr>
            </p:nvSpPr>
            <p:spPr>
              <a:xfrm>
                <a:off x="838200" y="1825625"/>
                <a:ext cx="5648058" cy="4351338"/>
              </a:xfrm>
            </p:spPr>
            <p:txBody>
              <a:bodyPr>
                <a:normAutofit/>
              </a:bodyPr>
              <a:lstStyle/>
              <a:p>
                <a:r>
                  <a:rPr lang="en-US"/>
                  <a:t>Slope example with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a14:m>
                <a:endParaRPr lang="en-US"/>
              </a:p>
              <a:p>
                <a:pPr marL="457200" lvl="1" indent="0">
                  <a:buNone/>
                </a:pPr>
                <a:r>
                  <a:rPr lang="en-US"/>
                  <a:t>We know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a14:m>
                <a:endParaRPr lang="en-US" b="0"/>
              </a:p>
              <a:p>
                <a:pPr marL="457200" lvl="1" indent="0">
                  <a:buNone/>
                </a:pPr>
                <a:r>
                  <a:rPr lang="en-US" b="0"/>
                  <a:t>                 And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𝒇</m:t>
                        </m:r>
                      </m:e>
                      <m:sup>
                        <m:r>
                          <a:rPr lang="en-US" b="1" i="1" smtClean="0">
                            <a:solidFill>
                              <a:srgbClr val="FF0000"/>
                            </a:solidFill>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𝟔</m:t>
                    </m:r>
                    <m:r>
                      <a:rPr lang="en-US" b="1" i="1" smtClean="0">
                        <a:latin typeface="Cambria Math" panose="02040503050406030204" pitchFamily="18" charset="0"/>
                      </a:rPr>
                      <m:t>𝒙</m:t>
                    </m:r>
                  </m:oMath>
                </a14:m>
                <a:r>
                  <a:rPr lang="en-US" b="1"/>
                  <a:t> </a:t>
                </a:r>
              </a:p>
              <a:p>
                <a:pPr lvl="1">
                  <a:buFont typeface="Wingdings" panose="05000000000000000000" pitchFamily="2" charset="2"/>
                  <a:buChar char="§"/>
                </a:pPr>
                <a:endParaRPr lang="en-US" sz="1000"/>
              </a:p>
              <a:p>
                <a:pPr lvl="1">
                  <a:buFont typeface="Wingdings" panose="05000000000000000000" pitchFamily="2" charset="2"/>
                  <a:buChar char="§"/>
                </a:pPr>
                <a:endParaRPr lang="en-US" sz="1000"/>
              </a:p>
              <a:p>
                <a:pPr lvl="1">
                  <a:buFont typeface="Wingdings" panose="05000000000000000000" pitchFamily="2" charset="2"/>
                  <a:buChar char="§"/>
                </a:pPr>
                <a:r>
                  <a:rPr lang="en-US"/>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0.667</m:t>
                        </m:r>
                      </m:e>
                    </m:d>
                    <m:r>
                      <a:rPr lang="en-US" b="0" i="1" smtClean="0">
                        <a:latin typeface="Cambria Math" panose="02040503050406030204" pitchFamily="18" charset="0"/>
                      </a:rPr>
                      <m:t>=0</m:t>
                    </m:r>
                  </m:oMath>
                </a14:m>
                <a:endParaRPr lang="en-US"/>
              </a:p>
              <a:p>
                <a:pPr marL="457200" lvl="1" indent="0">
                  <a:buNone/>
                </a:pPr>
                <a:r>
                  <a:rPr lang="en-US"/>
                  <a:t>is</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=0.667</m:t>
                    </m:r>
                  </m:oMath>
                </a14:m>
                <a:r>
                  <a:rPr lang="en-US" b="0"/>
                  <a:t> a minimum?</a:t>
                </a:r>
              </a:p>
              <a:p>
                <a:pPr lvl="1">
                  <a:buFont typeface="Wingdings" panose="05000000000000000000" pitchFamily="2" charset="2"/>
                  <a:buChar char="§"/>
                </a:pPr>
                <a:endParaRPr lang="en-US"/>
              </a:p>
              <a:p>
                <a:pPr marL="457200" lvl="1" indent="0">
                  <a:buNone/>
                </a:pPr>
                <a14:m>
                  <m:oMath xmlns:m="http://schemas.openxmlformats.org/officeDocument/2006/math">
                    <m:r>
                      <a:rPr lang="en-US" b="0" i="1" smtClean="0">
                        <a:latin typeface="Cambria Math" panose="02040503050406030204" pitchFamily="18" charset="0"/>
                      </a:rPr>
                      <m:t>𝑓</m:t>
                    </m:r>
                    <m:r>
                      <a:rPr lang="en-US" b="0" i="1" smtClean="0">
                        <a:solidFill>
                          <a:srgbClr val="FF0000"/>
                        </a:solidFill>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0.667</m:t>
                        </m:r>
                      </m:e>
                    </m:d>
                    <m:r>
                      <a:rPr lang="en-US" b="0" i="1" smtClean="0">
                        <a:latin typeface="Cambria Math" panose="02040503050406030204" pitchFamily="18" charset="0"/>
                      </a:rPr>
                      <m:t>=2−4=</m:t>
                    </m:r>
                    <m:r>
                      <a:rPr lang="en-US" b="1" i="1" smtClean="0">
                        <a:solidFill>
                          <a:srgbClr val="FF0000"/>
                        </a:solidFill>
                        <a:latin typeface="Cambria Math" panose="02040503050406030204" pitchFamily="18" charset="0"/>
                      </a:rPr>
                      <m:t>−</m:t>
                    </m:r>
                  </m:oMath>
                </a14:m>
                <a:r>
                  <a:rPr lang="en-US" b="0"/>
                  <a:t>2</a:t>
                </a:r>
                <a:endParaRPr lang="en-US"/>
              </a:p>
              <a:p>
                <a:pPr marL="457200" lvl="1" indent="0">
                  <a:buNone/>
                </a:pPr>
                <a:r>
                  <a:rPr lang="en-US" b="0"/>
                  <a:t>        </a:t>
                </a:r>
                <a14:m>
                  <m:oMath xmlns:m="http://schemas.openxmlformats.org/officeDocument/2006/math">
                    <m:r>
                      <a:rPr lang="en-US" b="0" i="1" smtClean="0">
                        <a:latin typeface="Cambria Math" panose="02040503050406030204" pitchFamily="18" charset="0"/>
                      </a:rPr>
                      <m:t>𝑓</m:t>
                    </m:r>
                    <m:r>
                      <a:rPr lang="en-US" b="0" i="1" smtClean="0">
                        <a:solidFill>
                          <a:srgbClr val="FF0000"/>
                        </a:solidFill>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=2−0=</m:t>
                    </m:r>
                    <m:r>
                      <a:rPr lang="en-US" b="0" i="0" smtClean="0">
                        <a:solidFill>
                          <a:srgbClr val="00B050"/>
                        </a:solidFill>
                        <a:latin typeface="Cambria Math" panose="02040503050406030204" pitchFamily="18" charset="0"/>
                      </a:rPr>
                      <m:t>+</m:t>
                    </m:r>
                    <m:r>
                      <a:rPr lang="en-US" b="0" i="0" smtClean="0">
                        <a:latin typeface="Cambria Math" panose="02040503050406030204" pitchFamily="18" charset="0"/>
                      </a:rPr>
                      <m:t>2</m:t>
                    </m:r>
                  </m:oMath>
                </a14:m>
                <a:r>
                  <a:rPr lang="en-US" b="0"/>
                  <a:t> </a:t>
                </a:r>
              </a:p>
              <a:p>
                <a:pPr marL="457200" lvl="1" indent="0">
                  <a:buNone/>
                </a:pPr>
                <a:endParaRPr lang="en-US" b="0"/>
              </a:p>
              <a:p>
                <a:pPr marL="457200" lvl="1" indent="0">
                  <a:buNone/>
                </a:pPr>
                <a:endParaRPr lang="en-US" b="0"/>
              </a:p>
            </p:txBody>
          </p:sp>
        </mc:Choice>
        <mc:Fallback>
          <p:sp>
            <p:nvSpPr>
              <p:cNvPr id="3" name="Content Placeholder 2">
                <a:extLst>
                  <a:ext uri="{FF2B5EF4-FFF2-40B4-BE49-F238E27FC236}">
                    <a16:creationId xmlns:a16="http://schemas.microsoft.com/office/drawing/2014/main" id="{AB65BABA-85A6-0816-7A5B-A1E7BA660466}"/>
                  </a:ext>
                </a:extLst>
              </p:cNvPr>
              <p:cNvSpPr>
                <a:spLocks noGrp="1" noRot="1" noChangeAspect="1" noMove="1" noResize="1" noEditPoints="1" noAdjustHandles="1" noChangeArrowheads="1" noChangeShapeType="1" noTextEdit="1"/>
              </p:cNvSpPr>
              <p:nvPr>
                <p:ph idx="1"/>
              </p:nvPr>
            </p:nvSpPr>
            <p:spPr>
              <a:xfrm>
                <a:off x="838200" y="1825625"/>
                <a:ext cx="5648058" cy="4351338"/>
              </a:xfrm>
              <a:blipFill>
                <a:blip r:embed="rId3"/>
                <a:stretch>
                  <a:fillRect l="-1944"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A6DDA2B-C59A-9FE8-DE1A-F51A800BECE4}"/>
              </a:ext>
            </a:extLst>
          </p:cNvPr>
          <p:cNvPicPr>
            <a:picLocks noChangeAspect="1"/>
          </p:cNvPicPr>
          <p:nvPr/>
        </p:nvPicPr>
        <p:blipFill>
          <a:blip r:embed="rId4"/>
          <a:stretch>
            <a:fillRect/>
          </a:stretch>
        </p:blipFill>
        <p:spPr>
          <a:xfrm>
            <a:off x="6942538" y="680014"/>
            <a:ext cx="4372904" cy="2748986"/>
          </a:xfrm>
          <a:prstGeom prst="rect">
            <a:avLst/>
          </a:prstGeom>
        </p:spPr>
      </p:pic>
      <p:pic>
        <p:nvPicPr>
          <p:cNvPr id="10" name="Picture 9">
            <a:extLst>
              <a:ext uri="{FF2B5EF4-FFF2-40B4-BE49-F238E27FC236}">
                <a16:creationId xmlns:a16="http://schemas.microsoft.com/office/drawing/2014/main" id="{A8084349-465F-FFC2-9748-A690A04EE85A}"/>
              </a:ext>
            </a:extLst>
          </p:cNvPr>
          <p:cNvPicPr>
            <a:picLocks noChangeAspect="1"/>
          </p:cNvPicPr>
          <p:nvPr/>
        </p:nvPicPr>
        <p:blipFill>
          <a:blip r:embed="rId5"/>
          <a:stretch>
            <a:fillRect/>
          </a:stretch>
        </p:blipFill>
        <p:spPr>
          <a:xfrm>
            <a:off x="6409148" y="3926600"/>
            <a:ext cx="5362575" cy="1562100"/>
          </a:xfrm>
          <a:prstGeom prst="rect">
            <a:avLst/>
          </a:prstGeom>
        </p:spPr>
      </p:pic>
      <p:sp>
        <p:nvSpPr>
          <p:cNvPr id="7" name="Arc 6">
            <a:extLst>
              <a:ext uri="{FF2B5EF4-FFF2-40B4-BE49-F238E27FC236}">
                <a16:creationId xmlns:a16="http://schemas.microsoft.com/office/drawing/2014/main" id="{58E56529-D1F8-6B7C-B2E2-A9CB76EBC1B8}"/>
              </a:ext>
            </a:extLst>
          </p:cNvPr>
          <p:cNvSpPr/>
          <p:nvPr/>
        </p:nvSpPr>
        <p:spPr>
          <a:xfrm rot="18883011">
            <a:off x="4711170" y="4706280"/>
            <a:ext cx="1159497" cy="1187777"/>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4C0D0A02-9EC2-4974-FEEB-EC6A18E9663F}"/>
              </a:ext>
            </a:extLst>
          </p:cNvPr>
          <p:cNvSpPr/>
          <p:nvPr/>
        </p:nvSpPr>
        <p:spPr>
          <a:xfrm rot="8234948">
            <a:off x="4712242" y="4175080"/>
            <a:ext cx="1159497" cy="1187777"/>
          </a:xfrm>
          <a:prstGeom prst="arc">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8481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C029-0A81-298B-3C90-06713F2C0010}"/>
              </a:ext>
            </a:extLst>
          </p:cNvPr>
          <p:cNvSpPr>
            <a:spLocks noGrp="1"/>
          </p:cNvSpPr>
          <p:nvPr>
            <p:ph type="title"/>
          </p:nvPr>
        </p:nvSpPr>
        <p:spPr/>
        <p:txBody>
          <a:bodyPr/>
          <a:lstStyle/>
          <a:p>
            <a:r>
              <a:rPr lang="en-US"/>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7C7888-6937-7DB9-B62E-B31A862AF4B9}"/>
                  </a:ext>
                </a:extLst>
              </p:cNvPr>
              <p:cNvSpPr>
                <a:spLocks noGrp="1"/>
              </p:cNvSpPr>
              <p:nvPr>
                <p:ph idx="1"/>
              </p:nvPr>
            </p:nvSpPr>
            <p:spPr/>
            <p:txBody>
              <a:bodyPr/>
              <a:lstStyle/>
              <a:p>
                <a:pPr algn="l">
                  <a:buFont typeface="Wingdings" panose="05000000000000000000" pitchFamily="2" charset="2"/>
                  <a:buChar char="Ø"/>
                </a:pPr>
                <a:r>
                  <a:rPr lang="en-US" sz="2200">
                    <a:latin typeface="SFRM1000"/>
                  </a:rPr>
                  <a:t>T</a:t>
                </a:r>
                <a:r>
                  <a:rPr lang="en-US" sz="2200" b="0" i="0" u="none" strike="noStrike" baseline="0">
                    <a:latin typeface="SFRM1000"/>
                  </a:rPr>
                  <a:t>he core problem in machine learning is parameter estimation (training the model). </a:t>
                </a:r>
              </a:p>
              <a:p>
                <a:pPr algn="l"/>
                <a:r>
                  <a:rPr lang="en-US" sz="2200" b="0" i="0" u="none" strike="noStrike" baseline="0">
                    <a:latin typeface="SFRM1000"/>
                  </a:rPr>
                  <a:t>This requires solving an </a:t>
                </a:r>
                <a:r>
                  <a:rPr lang="en-US" sz="2200" b="0" i="0" u="none" strike="noStrike" baseline="0">
                    <a:latin typeface="SFBX1000"/>
                  </a:rPr>
                  <a:t>optimization problem</a:t>
                </a:r>
                <a:r>
                  <a:rPr lang="en-US" sz="2200" b="0" i="0" u="none" strike="noStrike" baseline="0">
                    <a:latin typeface="SFRM1000"/>
                  </a:rPr>
                  <a:t>, where we try to find the values for a set of variables </a:t>
                </a:r>
                <a14:m>
                  <m:oMath xmlns:m="http://schemas.openxmlformats.org/officeDocument/2006/math">
                    <m:r>
                      <a:rPr lang="en-US" sz="2200" b="1" i="1" u="none" strike="noStrike" baseline="0" smtClean="0">
                        <a:solidFill>
                          <a:srgbClr val="7030A0"/>
                        </a:solidFill>
                        <a:latin typeface="Cambria Math" panose="02040503050406030204" pitchFamily="18" charset="0"/>
                      </a:rPr>
                      <m:t>𝜽</m:t>
                    </m:r>
                    <m:r>
                      <a:rPr lang="en-US" sz="2200" b="1" i="1" u="none" strike="noStrike" baseline="0" smtClean="0">
                        <a:solidFill>
                          <a:srgbClr val="7030A0"/>
                        </a:solidFill>
                        <a:latin typeface="Cambria Math" panose="02040503050406030204" pitchFamily="18" charset="0"/>
                      </a:rPr>
                      <m:t>∈</m:t>
                    </m:r>
                    <m:r>
                      <a:rPr lang="en-US" sz="2200" b="1" i="0" u="none" strike="noStrike" baseline="0" smtClean="0">
                        <a:solidFill>
                          <a:srgbClr val="7030A0"/>
                        </a:solidFill>
                        <a:latin typeface="Cambria Math" panose="02040503050406030204" pitchFamily="18" charset="0"/>
                      </a:rPr>
                      <m:t>𝚯</m:t>
                    </m:r>
                  </m:oMath>
                </a14:m>
                <a:r>
                  <a:rPr lang="en-US" sz="2200" b="0" i="0" u="none" strike="noStrike" baseline="0">
                    <a:latin typeface="SFRM1000"/>
                  </a:rPr>
                  <a:t>, that minimize the scalar-valued </a:t>
                </a:r>
                <a:r>
                  <a:rPr lang="en-US" sz="2200" b="0" i="0" u="none" strike="noStrike" baseline="0">
                    <a:latin typeface="SFBX1000"/>
                  </a:rPr>
                  <a:t>loss function </a:t>
                </a:r>
                <a14:m>
                  <m:oMath xmlns:m="http://schemas.openxmlformats.org/officeDocument/2006/math">
                    <m:r>
                      <a:rPr lang="en-US" sz="2200" b="1" i="1" u="none" strike="noStrike" baseline="0" smtClean="0">
                        <a:solidFill>
                          <a:srgbClr val="7030A0"/>
                        </a:solidFill>
                        <a:latin typeface="Cambria Math" panose="02040503050406030204" pitchFamily="18" charset="0"/>
                        <a:ea typeface="Cambria Math" panose="02040503050406030204" pitchFamily="18" charset="0"/>
                      </a:rPr>
                      <m:t>𝓛</m:t>
                    </m:r>
                    <m:r>
                      <a:rPr lang="en-US" sz="2200" b="1" i="1" u="none" strike="noStrike" baseline="0" smtClean="0">
                        <a:solidFill>
                          <a:srgbClr val="7030A0"/>
                        </a:solidFill>
                        <a:latin typeface="Cambria Math" panose="02040503050406030204" pitchFamily="18" charset="0"/>
                        <a:ea typeface="Cambria Math" panose="02040503050406030204" pitchFamily="18" charset="0"/>
                      </a:rPr>
                      <m:t> :</m:t>
                    </m:r>
                    <m:r>
                      <a:rPr lang="en-US" sz="2200" b="1" i="0" u="none" strike="noStrike" baseline="0" smtClean="0">
                        <a:solidFill>
                          <a:srgbClr val="7030A0"/>
                        </a:solidFill>
                        <a:latin typeface="Cambria Math" panose="02040503050406030204" pitchFamily="18" charset="0"/>
                      </a:rPr>
                      <m:t>𝚯</m:t>
                    </m:r>
                    <m:r>
                      <a:rPr lang="en-US" sz="2200" b="1" i="1" u="none" strike="noStrike" baseline="0" smtClean="0">
                        <a:solidFill>
                          <a:srgbClr val="7030A0"/>
                        </a:solidFill>
                        <a:latin typeface="Cambria Math" panose="02040503050406030204" pitchFamily="18" charset="0"/>
                      </a:rPr>
                      <m:t>→</m:t>
                    </m:r>
                    <m:r>
                      <a:rPr lang="en-US" sz="2200" b="1" i="1" u="none" strike="noStrike" baseline="0" smtClean="0">
                        <a:solidFill>
                          <a:srgbClr val="7030A0"/>
                        </a:solidFill>
                        <a:latin typeface="Cambria Math" panose="02040503050406030204" pitchFamily="18" charset="0"/>
                        <a:ea typeface="Cambria Math" panose="02040503050406030204" pitchFamily="18" charset="0"/>
                      </a:rPr>
                      <m:t>ℝ</m:t>
                    </m:r>
                    <m:r>
                      <a:rPr lang="en-US" sz="2200" b="1" i="1" u="none" strike="noStrike" baseline="0" smtClean="0">
                        <a:solidFill>
                          <a:srgbClr val="7030A0"/>
                        </a:solidFill>
                        <a:latin typeface="Cambria Math" panose="02040503050406030204" pitchFamily="18" charset="0"/>
                      </a:rPr>
                      <m:t> </m:t>
                    </m:r>
                  </m:oMath>
                </a14:m>
                <a:endParaRPr lang="en-US" sz="2200" b="1">
                  <a:solidFill>
                    <a:srgbClr val="7030A0"/>
                  </a:solidFill>
                </a:endParaRPr>
              </a:p>
              <a:p>
                <a:pPr algn="l"/>
                <a:endParaRPr lang="en-US" b="1"/>
              </a:p>
              <a:p>
                <a:pPr algn="l"/>
                <a:endParaRPr lang="en-US" b="1"/>
              </a:p>
              <a:p>
                <a:pPr algn="l"/>
                <a:endParaRPr lang="en-US" b="1"/>
              </a:p>
              <a:p>
                <a:pPr algn="l"/>
                <a:r>
                  <a:rPr lang="en-US" sz="2200" b="0" i="0" u="none" strike="noStrike" baseline="0">
                    <a:latin typeface="SFRM1000"/>
                  </a:rPr>
                  <a:t>The </a:t>
                </a:r>
                <a:r>
                  <a:rPr lang="en-US" sz="2200" b="0" i="0" u="none" strike="noStrike" baseline="0">
                    <a:latin typeface="SFBX1000"/>
                  </a:rPr>
                  <a:t>parameter space </a:t>
                </a:r>
                <a:r>
                  <a:rPr lang="en-US" sz="2200" b="0" i="0" u="none" strike="noStrike" baseline="0">
                    <a:latin typeface="SFRM1000"/>
                  </a:rPr>
                  <a:t>is given by </a:t>
                </a:r>
                <a14:m>
                  <m:oMath xmlns:m="http://schemas.openxmlformats.org/officeDocument/2006/math">
                    <m:r>
                      <a:rPr lang="en-US" sz="2200" b="1" i="0" u="none" strike="noStrike" baseline="0" smtClean="0">
                        <a:solidFill>
                          <a:srgbClr val="7030A0"/>
                        </a:solidFill>
                        <a:latin typeface="Cambria Math" panose="02040503050406030204" pitchFamily="18" charset="0"/>
                      </a:rPr>
                      <m:t>𝚯</m:t>
                    </m:r>
                    <m:r>
                      <a:rPr lang="en-US" sz="2200" b="1" i="1" u="none" strike="noStrike" baseline="0" smtClean="0">
                        <a:solidFill>
                          <a:srgbClr val="7030A0"/>
                        </a:solidFill>
                        <a:latin typeface="Cambria Math" panose="02040503050406030204" pitchFamily="18" charset="0"/>
                        <a:ea typeface="Cambria Math" panose="02040503050406030204" pitchFamily="18" charset="0"/>
                      </a:rPr>
                      <m:t>⊆</m:t>
                    </m:r>
                    <m:sSup>
                      <m:sSupPr>
                        <m:ctrlPr>
                          <a:rPr lang="en-US" sz="2200" b="1" i="1" u="none" strike="noStrike" baseline="0" smtClean="0">
                            <a:solidFill>
                              <a:srgbClr val="7030A0"/>
                            </a:solidFill>
                            <a:latin typeface="Cambria Math" panose="02040503050406030204" pitchFamily="18" charset="0"/>
                            <a:ea typeface="Cambria Math" panose="02040503050406030204" pitchFamily="18" charset="0"/>
                          </a:rPr>
                        </m:ctrlPr>
                      </m:sSupPr>
                      <m:e>
                        <m:r>
                          <a:rPr lang="en-US" sz="2200" b="1" i="1" u="none" strike="noStrike" baseline="0" smtClean="0">
                            <a:solidFill>
                              <a:srgbClr val="7030A0"/>
                            </a:solidFill>
                            <a:latin typeface="Cambria Math" panose="02040503050406030204" pitchFamily="18" charset="0"/>
                            <a:ea typeface="Cambria Math" panose="02040503050406030204" pitchFamily="18" charset="0"/>
                          </a:rPr>
                          <m:t>ℝ</m:t>
                        </m:r>
                      </m:e>
                      <m:sup>
                        <m:r>
                          <a:rPr lang="en-US" sz="2200" b="1" i="1" u="none" strike="noStrike" baseline="0" smtClean="0">
                            <a:solidFill>
                              <a:srgbClr val="7030A0"/>
                            </a:solidFill>
                            <a:latin typeface="Cambria Math" panose="02040503050406030204" pitchFamily="18" charset="0"/>
                            <a:ea typeface="Cambria Math" panose="02040503050406030204" pitchFamily="18" charset="0"/>
                          </a:rPr>
                          <m:t>𝑫</m:t>
                        </m:r>
                      </m:sup>
                    </m:sSup>
                  </m:oMath>
                </a14:m>
                <a:r>
                  <a:rPr lang="en-US" sz="2200" b="0" i="0" u="none" strike="noStrike" baseline="0">
                    <a:latin typeface="SFRM1000"/>
                  </a:rPr>
                  <a:t>, where </a:t>
                </a:r>
                <a14:m>
                  <m:oMath xmlns:m="http://schemas.openxmlformats.org/officeDocument/2006/math">
                    <m:r>
                      <a:rPr lang="en-US" sz="2200" b="1" i="1" u="none" strike="noStrike" baseline="0" dirty="0" smtClean="0">
                        <a:solidFill>
                          <a:srgbClr val="7030A0"/>
                        </a:solidFill>
                        <a:latin typeface="Cambria Math" panose="02040503050406030204" pitchFamily="18" charset="0"/>
                      </a:rPr>
                      <m:t>𝑫</m:t>
                    </m:r>
                  </m:oMath>
                </a14:m>
                <a:r>
                  <a:rPr lang="en-US" sz="2200" b="0" i="0" u="none" strike="noStrike" baseline="0">
                    <a:latin typeface="CMMI10"/>
                  </a:rPr>
                  <a:t> </a:t>
                </a:r>
                <a:r>
                  <a:rPr lang="en-US" sz="2200" b="0" i="0" u="none" strike="noStrike" baseline="0">
                    <a:latin typeface="SFRM1000"/>
                  </a:rPr>
                  <a:t>is the number of variables being optimized over. </a:t>
                </a:r>
              </a:p>
              <a:p>
                <a:pPr marL="457200" lvl="1" indent="0">
                  <a:buNone/>
                </a:pPr>
                <a:r>
                  <a:rPr lang="en-US" sz="1800">
                    <a:latin typeface="SFRM1000"/>
                  </a:rPr>
                  <a:t>In fact, we focus </a:t>
                </a:r>
                <a:r>
                  <a:rPr lang="en-US" sz="1800" b="0" i="0" u="none" strike="noStrike" baseline="0">
                    <a:latin typeface="SFRM1000"/>
                  </a:rPr>
                  <a:t>on </a:t>
                </a:r>
                <a:r>
                  <a:rPr lang="en-US" sz="1800" b="0" i="0" u="none" strike="noStrike" baseline="0">
                    <a:latin typeface="SFBX1000"/>
                  </a:rPr>
                  <a:t>continuous optimization</a:t>
                </a:r>
                <a:r>
                  <a:rPr lang="en-US" sz="1800" b="0" i="0" u="none" strike="noStrike" baseline="0">
                    <a:latin typeface="SFRM1000"/>
                  </a:rPr>
                  <a:t>, rather than </a:t>
                </a:r>
                <a:r>
                  <a:rPr lang="en-US" sz="1800" b="0" i="0" u="none" strike="noStrike" baseline="0">
                    <a:latin typeface="SFBX1000"/>
                  </a:rPr>
                  <a:t>discrete optimization</a:t>
                </a:r>
                <a:endParaRPr lang="en-US" sz="1800" b="1"/>
              </a:p>
            </p:txBody>
          </p:sp>
        </mc:Choice>
        <mc:Fallback>
          <p:sp>
            <p:nvSpPr>
              <p:cNvPr id="3" name="Content Placeholder 2">
                <a:extLst>
                  <a:ext uri="{FF2B5EF4-FFF2-40B4-BE49-F238E27FC236}">
                    <a16:creationId xmlns:a16="http://schemas.microsoft.com/office/drawing/2014/main" id="{967C7888-6937-7DB9-B62E-B31A862AF4B9}"/>
                  </a:ext>
                </a:extLst>
              </p:cNvPr>
              <p:cNvSpPr>
                <a:spLocks noGrp="1" noRot="1" noChangeAspect="1" noMove="1" noResize="1" noEditPoints="1" noAdjustHandles="1" noChangeArrowheads="1" noChangeShapeType="1" noTextEdit="1"/>
              </p:cNvSpPr>
              <p:nvPr>
                <p:ph idx="1"/>
              </p:nvPr>
            </p:nvSpPr>
            <p:spPr>
              <a:blipFill>
                <a:blip r:embed="rId2"/>
                <a:stretch>
                  <a:fillRect l="-696" t="-16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202D505-5E47-1FB6-BE8A-9EB517248108}"/>
              </a:ext>
            </a:extLst>
          </p:cNvPr>
          <p:cNvPicPr>
            <a:picLocks noChangeAspect="1"/>
          </p:cNvPicPr>
          <p:nvPr/>
        </p:nvPicPr>
        <p:blipFill>
          <a:blip r:embed="rId3"/>
          <a:stretch>
            <a:fillRect/>
          </a:stretch>
        </p:blipFill>
        <p:spPr>
          <a:xfrm>
            <a:off x="4427153" y="2995267"/>
            <a:ext cx="3337693" cy="111256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80D58DC-3B35-3D6B-565F-F16F75956D74}"/>
                  </a:ext>
                </a:extLst>
              </p:cNvPr>
              <p:cNvSpPr txBox="1"/>
              <p:nvPr/>
            </p:nvSpPr>
            <p:spPr>
              <a:xfrm>
                <a:off x="6290036" y="6176963"/>
                <a:ext cx="538977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800" b="0" i="0" u="none" strike="noStrike" baseline="0">
                    <a:latin typeface="CMSY10"/>
                  </a:rPr>
                  <a:t>Note that a Reward function would be: </a:t>
                </a:r>
                <a14:m>
                  <m:oMath xmlns:m="http://schemas.openxmlformats.org/officeDocument/2006/math">
                    <m:r>
                      <a:rPr lang="en-US" sz="1800" b="1" i="1" u="none" strike="noStrike" baseline="0" smtClean="0">
                        <a:solidFill>
                          <a:schemeClr val="tx1"/>
                        </a:solidFill>
                        <a:latin typeface="Cambria Math" panose="02040503050406030204" pitchFamily="18" charset="0"/>
                        <a:ea typeface="Cambria Math" panose="02040503050406030204" pitchFamily="18" charset="0"/>
                      </a:rPr>
                      <m:t>𝓛</m:t>
                    </m:r>
                    <m:r>
                      <a:rPr lang="en-US" sz="1800" b="1" i="1" u="none" strike="noStrike" baseline="0" smtClean="0">
                        <a:solidFill>
                          <a:schemeClr val="tx1"/>
                        </a:solidFill>
                        <a:latin typeface="Cambria Math" panose="02040503050406030204" pitchFamily="18" charset="0"/>
                        <a:ea typeface="Cambria Math" panose="02040503050406030204" pitchFamily="18" charset="0"/>
                      </a:rPr>
                      <m:t> </m:t>
                    </m:r>
                    <m:d>
                      <m:dPr>
                        <m:ctrlPr>
                          <a:rPr lang="en-US" sz="1800" b="1" i="1" u="none" strike="noStrike" baseline="0" smtClean="0">
                            <a:solidFill>
                              <a:schemeClr val="tx1"/>
                            </a:solidFill>
                            <a:latin typeface="Cambria Math" panose="02040503050406030204" pitchFamily="18" charset="0"/>
                            <a:ea typeface="Cambria Math" panose="02040503050406030204" pitchFamily="18" charset="0"/>
                          </a:rPr>
                        </m:ctrlPr>
                      </m:dPr>
                      <m:e>
                        <m:r>
                          <a:rPr lang="en-US" sz="1800" b="1" i="1" u="none" strike="noStrike" baseline="0" smtClean="0">
                            <a:solidFill>
                              <a:schemeClr val="tx1"/>
                            </a:solidFill>
                            <a:latin typeface="Cambria Math" panose="02040503050406030204" pitchFamily="18" charset="0"/>
                            <a:ea typeface="Cambria Math" panose="02040503050406030204" pitchFamily="18" charset="0"/>
                          </a:rPr>
                          <m:t>𝜽</m:t>
                        </m:r>
                      </m:e>
                    </m:d>
                    <m:r>
                      <a:rPr lang="en-US" sz="1800" b="1" i="1" u="none" strike="noStrike" baseline="0" smtClean="0">
                        <a:solidFill>
                          <a:schemeClr val="tx1"/>
                        </a:solidFill>
                        <a:latin typeface="Cambria Math" panose="02040503050406030204" pitchFamily="18" charset="0"/>
                        <a:ea typeface="Cambria Math" panose="02040503050406030204" pitchFamily="18" charset="0"/>
                      </a:rPr>
                      <m:t>=−</m:t>
                    </m:r>
                    <m:r>
                      <a:rPr lang="en-US" sz="1800" b="1" i="1" u="none" strike="noStrike" baseline="0" smtClean="0">
                        <a:solidFill>
                          <a:schemeClr val="tx1"/>
                        </a:solidFill>
                        <a:latin typeface="Cambria Math" panose="02040503050406030204" pitchFamily="18" charset="0"/>
                        <a:ea typeface="Cambria Math" panose="02040503050406030204" pitchFamily="18" charset="0"/>
                      </a:rPr>
                      <m:t>𝑹</m:t>
                    </m:r>
                    <m:r>
                      <a:rPr lang="en-US" sz="1800" b="1" i="1" u="none" strike="noStrike" baseline="0" smtClean="0">
                        <a:solidFill>
                          <a:schemeClr val="tx1"/>
                        </a:solidFill>
                        <a:latin typeface="Cambria Math" panose="02040503050406030204" pitchFamily="18" charset="0"/>
                        <a:ea typeface="Cambria Math" panose="02040503050406030204" pitchFamily="18" charset="0"/>
                      </a:rPr>
                      <m:t>(</m:t>
                    </m:r>
                    <m:r>
                      <a:rPr lang="en-US" sz="1800" b="1" i="1" u="none" strike="noStrike" baseline="0" smtClean="0">
                        <a:solidFill>
                          <a:schemeClr val="tx1"/>
                        </a:solidFill>
                        <a:latin typeface="Cambria Math" panose="02040503050406030204" pitchFamily="18" charset="0"/>
                        <a:ea typeface="Cambria Math" panose="02040503050406030204" pitchFamily="18" charset="0"/>
                      </a:rPr>
                      <m:t>𝜽</m:t>
                    </m:r>
                    <m:r>
                      <a:rPr lang="en-US" sz="1800" b="1" i="1" u="none" strike="noStrike" baseline="0" smtClean="0">
                        <a:solidFill>
                          <a:schemeClr val="tx1"/>
                        </a:solidFill>
                        <a:latin typeface="Cambria Math" panose="02040503050406030204" pitchFamily="18" charset="0"/>
                        <a:ea typeface="Cambria Math" panose="02040503050406030204" pitchFamily="18" charset="0"/>
                      </a:rPr>
                      <m:t>)</m:t>
                    </m:r>
                  </m:oMath>
                </a14:m>
                <a:r>
                  <a:rPr lang="en-US" sz="1800" b="0" i="0" u="none" strike="noStrike" baseline="0">
                    <a:solidFill>
                      <a:schemeClr val="tx1"/>
                    </a:solidFill>
                    <a:latin typeface="CMSY10"/>
                  </a:rPr>
                  <a:t> </a:t>
                </a:r>
                <a:endParaRPr lang="en-US"/>
              </a:p>
            </p:txBody>
          </p:sp>
        </mc:Choice>
        <mc:Fallback>
          <p:sp>
            <p:nvSpPr>
              <p:cNvPr id="7" name="TextBox 6">
                <a:extLst>
                  <a:ext uri="{FF2B5EF4-FFF2-40B4-BE49-F238E27FC236}">
                    <a16:creationId xmlns:a16="http://schemas.microsoft.com/office/drawing/2014/main" id="{E80D58DC-3B35-3D6B-565F-F16F75956D74}"/>
                  </a:ext>
                </a:extLst>
              </p:cNvPr>
              <p:cNvSpPr txBox="1">
                <a:spLocks noRot="1" noChangeAspect="1" noMove="1" noResize="1" noEditPoints="1" noAdjustHandles="1" noChangeArrowheads="1" noChangeShapeType="1" noTextEdit="1"/>
              </p:cNvSpPr>
              <p:nvPr/>
            </p:nvSpPr>
            <p:spPr>
              <a:xfrm>
                <a:off x="6290036" y="6176963"/>
                <a:ext cx="5389774" cy="369332"/>
              </a:xfrm>
              <a:prstGeom prst="rect">
                <a:avLst/>
              </a:prstGeom>
              <a:blipFill>
                <a:blip r:embed="rId4"/>
                <a:stretch>
                  <a:fillRect l="-903" t="-6349" b="-22222"/>
                </a:stretch>
              </a:blipFill>
            </p:spPr>
            <p:txBody>
              <a:bodyPr/>
              <a:lstStyle/>
              <a:p>
                <a:r>
                  <a:rPr lang="en-US">
                    <a:noFill/>
                  </a:rPr>
                  <a:t> </a:t>
                </a:r>
              </a:p>
            </p:txBody>
          </p:sp>
        </mc:Fallback>
      </mc:AlternateContent>
    </p:spTree>
    <p:extLst>
      <p:ext uri="{BB962C8B-B14F-4D97-AF65-F5344CB8AC3E}">
        <p14:creationId xmlns:p14="http://schemas.microsoft.com/office/powerpoint/2010/main" val="127993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A958-F94E-D78D-D591-458ABA26F94B}"/>
              </a:ext>
            </a:extLst>
          </p:cNvPr>
          <p:cNvSpPr>
            <a:spLocks noGrp="1"/>
          </p:cNvSpPr>
          <p:nvPr>
            <p:ph type="title"/>
          </p:nvPr>
        </p:nvSpPr>
        <p:spPr/>
        <p:txBody>
          <a:bodyPr/>
          <a:lstStyle/>
          <a:p>
            <a:r>
              <a:rPr lang="en-US"/>
              <a:t>What can we do with Machine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AF0BFF-6BDB-0CEF-FC25-3A24BBEE1B14}"/>
                  </a:ext>
                </a:extLst>
              </p:cNvPr>
              <p:cNvSpPr>
                <a:spLocks noGrp="1"/>
              </p:cNvSpPr>
              <p:nvPr>
                <p:ph idx="1"/>
              </p:nvPr>
            </p:nvSpPr>
            <p:spPr/>
            <p:txBody>
              <a:bodyPr>
                <a:normAutofit/>
              </a:bodyPr>
              <a:lstStyle/>
              <a:p>
                <a:r>
                  <a:rPr lang="en-US" sz="2400" b="1">
                    <a:effectLst/>
                  </a:rPr>
                  <a:t>Classification</a:t>
                </a:r>
              </a:p>
              <a:p>
                <a:pPr marL="457200" lvl="1" indent="0">
                  <a:buNone/>
                </a:pPr>
                <a:r>
                  <a:rPr lang="en-US" sz="1800">
                    <a:solidFill>
                      <a:srgbClr val="000000"/>
                    </a:solidFill>
                  </a:rPr>
                  <a:t>T</a:t>
                </a:r>
                <a:r>
                  <a:rPr lang="en-US" sz="1800" b="0" i="0" u="none" strike="noStrike" baseline="0">
                    <a:solidFill>
                      <a:srgbClr val="000000"/>
                    </a:solidFill>
                  </a:rPr>
                  <a:t>he ML model is asked to specify which of </a:t>
                </a:r>
                <a:r>
                  <a:rPr lang="en-US" sz="1800" b="0" i="1" u="none" strike="noStrike" baseline="0">
                    <a:solidFill>
                      <a:srgbClr val="000000"/>
                    </a:solidFill>
                  </a:rPr>
                  <a:t>k </a:t>
                </a:r>
                <a:r>
                  <a:rPr lang="en-US" sz="1800" b="0" i="0" u="none" strike="noStrike" baseline="0">
                    <a:solidFill>
                      <a:srgbClr val="000000"/>
                    </a:solidFill>
                  </a:rPr>
                  <a:t>categories some input belongs to by producing a function:</a:t>
                </a:r>
              </a:p>
              <a:p>
                <a:pPr marL="0" indent="0" algn="l">
                  <a:buNone/>
                </a:pPr>
                <a:r>
                  <a:rPr lang="en-US" sz="1800" b="0" i="0" u="none" strike="noStrike" baseline="0">
                    <a:solidFill>
                      <a:srgbClr val="000000"/>
                    </a:solidFill>
                    <a:latin typeface="ComputerModernRoman"/>
                  </a:rPr>
                  <a:t> </a:t>
                </a:r>
              </a:p>
              <a:p>
                <a:pPr marL="0" indent="0" algn="ctr">
                  <a:buNone/>
                </a:pPr>
                <a14:m>
                  <m:oMathPara xmlns:m="http://schemas.openxmlformats.org/officeDocument/2006/math">
                    <m:oMathParaPr>
                      <m:jc m:val="centerGroup"/>
                    </m:oMathParaPr>
                    <m:oMath xmlns:m="http://schemas.openxmlformats.org/officeDocument/2006/math">
                      <m:r>
                        <a:rPr lang="en-US" sz="1800" b="0" i="1" u="none" strike="noStrike" baseline="0" dirty="0" smtClean="0">
                          <a:solidFill>
                            <a:srgbClr val="000000"/>
                          </a:solidFill>
                          <a:latin typeface="Cambria Math" panose="02040503050406030204" pitchFamily="18" charset="0"/>
                        </a:rPr>
                        <m:t>𝑓</m:t>
                      </m:r>
                      <m:r>
                        <a:rPr lang="en-US" sz="1800" b="0" i="1" u="none" strike="noStrike" baseline="0" dirty="0" smtClean="0">
                          <a:solidFill>
                            <a:srgbClr val="000000"/>
                          </a:solidFill>
                          <a:latin typeface="Cambria Math" panose="02040503050406030204" pitchFamily="18" charset="0"/>
                        </a:rPr>
                        <m:t> : </m:t>
                      </m:r>
                      <m:sSup>
                        <m:sSupPr>
                          <m:ctrlPr>
                            <a:rPr lang="en-US" sz="1800" b="0" i="1" u="none" strike="noStrike" baseline="0" dirty="0" smtClean="0">
                              <a:solidFill>
                                <a:srgbClr val="000000"/>
                              </a:solidFill>
                              <a:latin typeface="Cambria Math" panose="02040503050406030204" pitchFamily="18" charset="0"/>
                              <a:ea typeface="Cambria Math" panose="02040503050406030204" pitchFamily="18" charset="0"/>
                            </a:rPr>
                          </m:ctrlPr>
                        </m:sSupPr>
                        <m:e>
                          <m:r>
                            <a:rPr lang="en-US" sz="1800" b="0" i="1" u="none" strike="noStrike" baseline="0" dirty="0" smtClean="0">
                              <a:solidFill>
                                <a:srgbClr val="000000"/>
                              </a:solidFill>
                              <a:latin typeface="Cambria Math" panose="02040503050406030204" pitchFamily="18" charset="0"/>
                              <a:ea typeface="Cambria Math" panose="02040503050406030204" pitchFamily="18" charset="0"/>
                            </a:rPr>
                            <m:t>ℝ</m:t>
                          </m:r>
                        </m:e>
                        <m:sup>
                          <m:r>
                            <a:rPr lang="en-US" sz="1800" b="0" i="1" u="none" strike="noStrike" baseline="0" dirty="0" smtClean="0">
                              <a:solidFill>
                                <a:srgbClr val="000000"/>
                              </a:solidFill>
                              <a:latin typeface="Cambria Math" panose="02040503050406030204" pitchFamily="18" charset="0"/>
                              <a:ea typeface="Cambria Math" panose="02040503050406030204" pitchFamily="18" charset="0"/>
                            </a:rPr>
                            <m:t>𝑛</m:t>
                          </m:r>
                        </m:sup>
                      </m:sSup>
                      <m:r>
                        <a:rPr lang="en-US" sz="1800" b="0" i="1" u="none" strike="noStrike" baseline="0" dirty="0" smtClean="0">
                          <a:solidFill>
                            <a:srgbClr val="000000"/>
                          </a:solidFill>
                          <a:latin typeface="Cambria Math" panose="02040503050406030204" pitchFamily="18" charset="0"/>
                        </a:rPr>
                        <m:t> → {1, . . . , </m:t>
                      </m:r>
                      <m:r>
                        <a:rPr lang="en-US" sz="1800" b="0" i="1" u="none" strike="noStrike" baseline="0" dirty="0" smtClean="0">
                          <a:solidFill>
                            <a:srgbClr val="000000"/>
                          </a:solidFill>
                          <a:latin typeface="Cambria Math" panose="02040503050406030204" pitchFamily="18" charset="0"/>
                        </a:rPr>
                        <m:t>𝑘</m:t>
                      </m:r>
                      <m:r>
                        <a:rPr lang="en-US" sz="1800" b="0" i="1" u="none" strike="noStrike" baseline="0" dirty="0" smtClean="0">
                          <a:solidFill>
                            <a:srgbClr val="000000"/>
                          </a:solidFill>
                          <a:latin typeface="Cambria Math" panose="02040503050406030204" pitchFamily="18" charset="0"/>
                        </a:rPr>
                        <m:t>}</m:t>
                      </m:r>
                    </m:oMath>
                  </m:oMathPara>
                </a14:m>
                <a:endParaRPr lang="en-US" sz="1800" b="0" i="0" u="none" strike="noStrike" baseline="0">
                  <a:solidFill>
                    <a:srgbClr val="000000"/>
                  </a:solidFill>
                  <a:latin typeface="ComputerModernRoman"/>
                </a:endParaRPr>
              </a:p>
              <a:p>
                <a:pPr marL="0" indent="0" algn="ctr">
                  <a:buNone/>
                </a:pPr>
                <a:endParaRPr lang="en-US" sz="1800" b="0" i="0" u="none" strike="noStrike" baseline="0">
                  <a:solidFill>
                    <a:srgbClr val="000000"/>
                  </a:solidFill>
                  <a:latin typeface="ComputerModernRoman"/>
                </a:endParaRPr>
              </a:p>
              <a:p>
                <a:pPr marL="457200" lvl="1" indent="0">
                  <a:buNone/>
                </a:pPr>
                <a:r>
                  <a:rPr lang="en-US" sz="1400" b="0" i="0" u="none" strike="noStrike" baseline="0">
                    <a:solidFill>
                      <a:srgbClr val="000000"/>
                    </a:solidFill>
                    <a:latin typeface="ComputerModernRoman"/>
                  </a:rPr>
                  <a:t>Note that </a:t>
                </a:r>
                <a:r>
                  <a:rPr lang="en-US" sz="1400" b="0" i="1" u="none" strike="noStrike" baseline="0">
                    <a:solidFill>
                      <a:srgbClr val="000000"/>
                    </a:solidFill>
                    <a:latin typeface="CMMI10"/>
                  </a:rPr>
                  <a:t>f </a:t>
                </a:r>
                <a:r>
                  <a:rPr lang="en-US" sz="1400" b="0" u="none" strike="noStrike" baseline="0">
                    <a:solidFill>
                      <a:srgbClr val="000000"/>
                    </a:solidFill>
                    <a:latin typeface="CMMI10"/>
                  </a:rPr>
                  <a:t>can also </a:t>
                </a:r>
                <a:r>
                  <a:rPr lang="en-US" sz="1400" b="0" i="0" u="none" strike="noStrike" baseline="0">
                    <a:solidFill>
                      <a:srgbClr val="000000"/>
                    </a:solidFill>
                    <a:latin typeface="ComputerModernRoman"/>
                  </a:rPr>
                  <a:t>output a probability distribution over classes.</a:t>
                </a:r>
              </a:p>
              <a:p>
                <a:pPr marL="457200" lvl="1" indent="0">
                  <a:buNone/>
                </a:pPr>
                <a:endParaRPr lang="en-US" sz="1400" b="0" i="0" u="none" strike="noStrike" baseline="0">
                  <a:solidFill>
                    <a:srgbClr val="000000"/>
                  </a:solidFill>
                  <a:latin typeface="ComputerModernRoman"/>
                </a:endParaRPr>
              </a:p>
              <a:p>
                <a:pPr marL="457200" lvl="1" indent="0">
                  <a:buNone/>
                </a:pPr>
                <a:endParaRPr lang="en-US" sz="1900" b="0" i="0" u="none" strike="noStrike" baseline="0">
                  <a:latin typeface="ComputerModernRoman"/>
                </a:endParaRPr>
              </a:p>
              <a:p>
                <a:r>
                  <a:rPr lang="en-US" sz="2400" b="1">
                    <a:effectLst/>
                  </a:rPr>
                  <a:t>Regression</a:t>
                </a:r>
              </a:p>
              <a:p>
                <a:pPr marL="457200" lvl="1" indent="0">
                  <a:buNone/>
                </a:pPr>
                <a:r>
                  <a:rPr lang="en-US" sz="1800">
                    <a:solidFill>
                      <a:srgbClr val="000000"/>
                    </a:solidFill>
                  </a:rPr>
                  <a:t>The objective is to forecast a numerical outcome based on provided input.</a:t>
                </a:r>
              </a:p>
              <a:p>
                <a:pPr marL="457200" lvl="1" indent="0">
                  <a:buNone/>
                </a:pPr>
                <a:r>
                  <a:rPr lang="en-US" sz="1800">
                    <a:solidFill>
                      <a:srgbClr val="000000"/>
                    </a:solidFill>
                  </a:rPr>
                  <a:t>To address this, the learning algorithm is tasked with generating a function:</a:t>
                </a:r>
              </a:p>
              <a:p>
                <a:pPr marL="457200" lvl="1" indent="0">
                  <a:buNone/>
                </a:pPr>
                <a:endParaRPr lang="en-US" sz="1800">
                  <a:solidFill>
                    <a:srgbClr val="000000"/>
                  </a:solidFill>
                </a:endParaRPr>
              </a:p>
              <a:p>
                <a:pPr marL="457200" lvl="1" indent="0">
                  <a:buNone/>
                </a:pPr>
                <a14:m>
                  <m:oMathPara xmlns:m="http://schemas.openxmlformats.org/officeDocument/2006/math">
                    <m:oMathParaPr>
                      <m:jc m:val="centerGroup"/>
                    </m:oMathParaPr>
                    <m:oMath xmlns:m="http://schemas.openxmlformats.org/officeDocument/2006/math">
                      <m:r>
                        <a:rPr lang="en-US" sz="1800" b="0" i="1" u="none" strike="noStrike" baseline="0" dirty="0" smtClean="0">
                          <a:solidFill>
                            <a:srgbClr val="000000"/>
                          </a:solidFill>
                          <a:latin typeface="Cambria Math" panose="02040503050406030204" pitchFamily="18" charset="0"/>
                        </a:rPr>
                        <m:t>𝑓</m:t>
                      </m:r>
                      <m:r>
                        <a:rPr lang="en-US" sz="1800" b="0" i="1" u="none" strike="noStrike" baseline="0" dirty="0" smtClean="0">
                          <a:solidFill>
                            <a:srgbClr val="000000"/>
                          </a:solidFill>
                          <a:latin typeface="Cambria Math" panose="02040503050406030204" pitchFamily="18" charset="0"/>
                        </a:rPr>
                        <m:t> : </m:t>
                      </m:r>
                      <m:sSup>
                        <m:sSupPr>
                          <m:ctrlPr>
                            <a:rPr lang="en-US" sz="1800" b="0" i="1" u="none" strike="noStrike" baseline="0" dirty="0" smtClean="0">
                              <a:solidFill>
                                <a:srgbClr val="000000"/>
                              </a:solidFill>
                              <a:latin typeface="Cambria Math" panose="02040503050406030204" pitchFamily="18" charset="0"/>
                              <a:ea typeface="Cambria Math" panose="02040503050406030204" pitchFamily="18" charset="0"/>
                            </a:rPr>
                          </m:ctrlPr>
                        </m:sSupPr>
                        <m:e>
                          <m:r>
                            <a:rPr lang="en-US" sz="1800" b="0" i="1" u="none" strike="noStrike" baseline="0" dirty="0" smtClean="0">
                              <a:solidFill>
                                <a:srgbClr val="000000"/>
                              </a:solidFill>
                              <a:latin typeface="Cambria Math" panose="02040503050406030204" pitchFamily="18" charset="0"/>
                              <a:ea typeface="Cambria Math" panose="02040503050406030204" pitchFamily="18" charset="0"/>
                            </a:rPr>
                            <m:t>ℝ</m:t>
                          </m:r>
                        </m:e>
                        <m:sup>
                          <m:r>
                            <a:rPr lang="en-US" sz="1800" b="0" i="1" u="none" strike="noStrike" baseline="0" dirty="0" smtClean="0">
                              <a:solidFill>
                                <a:srgbClr val="000000"/>
                              </a:solidFill>
                              <a:latin typeface="Cambria Math" panose="02040503050406030204" pitchFamily="18" charset="0"/>
                              <a:ea typeface="Cambria Math" panose="02040503050406030204" pitchFamily="18" charset="0"/>
                            </a:rPr>
                            <m:t>𝑛</m:t>
                          </m:r>
                        </m:sup>
                      </m:sSup>
                      <m:r>
                        <a:rPr lang="en-US" sz="1800" b="0" i="1" u="none" strike="noStrike" baseline="0" dirty="0" smtClean="0">
                          <a:solidFill>
                            <a:srgbClr val="000000"/>
                          </a:solidFill>
                          <a:latin typeface="Cambria Math" panose="02040503050406030204" pitchFamily="18" charset="0"/>
                        </a:rPr>
                        <m:t> → </m:t>
                      </m:r>
                      <m:r>
                        <a:rPr lang="en-US" sz="1800" b="0" i="1" u="none" strike="noStrike" baseline="0" dirty="0" smtClean="0">
                          <a:solidFill>
                            <a:srgbClr val="000000"/>
                          </a:solidFill>
                          <a:latin typeface="Cambria Math" panose="02040503050406030204" pitchFamily="18" charset="0"/>
                          <a:ea typeface="Cambria Math" panose="02040503050406030204" pitchFamily="18" charset="0"/>
                        </a:rPr>
                        <m:t>ℝ</m:t>
                      </m:r>
                    </m:oMath>
                  </m:oMathPara>
                </a14:m>
                <a:endParaRPr lang="en-US" sz="1800" b="0" i="0" u="none" strike="noStrike" baseline="0">
                  <a:solidFill>
                    <a:srgbClr val="000000"/>
                  </a:solidFill>
                  <a:latin typeface="ComputerModernRoman"/>
                </a:endParaRPr>
              </a:p>
              <a:p>
                <a:pPr marL="0" indent="0">
                  <a:buNone/>
                </a:pPr>
                <a:endParaRPr lang="en-US"/>
              </a:p>
            </p:txBody>
          </p:sp>
        </mc:Choice>
        <mc:Fallback>
          <p:sp>
            <p:nvSpPr>
              <p:cNvPr id="3" name="Content Placeholder 2">
                <a:extLst>
                  <a:ext uri="{FF2B5EF4-FFF2-40B4-BE49-F238E27FC236}">
                    <a16:creationId xmlns:a16="http://schemas.microsoft.com/office/drawing/2014/main" id="{28AF0BFF-6BDB-0CEF-FC25-3A24BBEE1B14}"/>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en-US">
                    <a:noFill/>
                  </a:rPr>
                  <a:t> </a:t>
                </a:r>
              </a:p>
            </p:txBody>
          </p:sp>
        </mc:Fallback>
      </mc:AlternateContent>
    </p:spTree>
    <p:extLst>
      <p:ext uri="{BB962C8B-B14F-4D97-AF65-F5344CB8AC3E}">
        <p14:creationId xmlns:p14="http://schemas.microsoft.com/office/powerpoint/2010/main" val="173888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125A9-8D1A-B703-B4E6-4067947B3E0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7756E1F-D090-ECD0-4FDD-FA75EF8FD8FE}"/>
              </a:ext>
            </a:extLst>
          </p:cNvPr>
          <p:cNvPicPr>
            <a:picLocks noChangeAspect="1"/>
          </p:cNvPicPr>
          <p:nvPr/>
        </p:nvPicPr>
        <p:blipFill>
          <a:blip r:embed="rId3"/>
          <a:stretch>
            <a:fillRect/>
          </a:stretch>
        </p:blipFill>
        <p:spPr>
          <a:xfrm>
            <a:off x="2971548" y="4692754"/>
            <a:ext cx="5283217" cy="1539294"/>
          </a:xfrm>
          <a:prstGeom prst="rect">
            <a:avLst/>
          </a:prstGeom>
        </p:spPr>
      </p:pic>
      <p:sp>
        <p:nvSpPr>
          <p:cNvPr id="2" name="Title 1">
            <a:extLst>
              <a:ext uri="{FF2B5EF4-FFF2-40B4-BE49-F238E27FC236}">
                <a16:creationId xmlns:a16="http://schemas.microsoft.com/office/drawing/2014/main" id="{68667428-85DA-2C9F-E220-F72C33BBE027}"/>
              </a:ext>
            </a:extLst>
          </p:cNvPr>
          <p:cNvSpPr>
            <a:spLocks noGrp="1"/>
          </p:cNvSpPr>
          <p:nvPr>
            <p:ph type="title"/>
          </p:nvPr>
        </p:nvSpPr>
        <p:spPr/>
        <p:txBody>
          <a:bodyPr/>
          <a:lstStyle/>
          <a:p>
            <a:r>
              <a:rPr lang="en-US"/>
              <a:t>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094BDE-CD14-E096-F733-93F3F6818800}"/>
                  </a:ext>
                </a:extLst>
              </p:cNvPr>
              <p:cNvSpPr>
                <a:spLocks noGrp="1"/>
              </p:cNvSpPr>
              <p:nvPr>
                <p:ph idx="1"/>
              </p:nvPr>
            </p:nvSpPr>
            <p:spPr/>
            <p:txBody>
              <a:bodyPr>
                <a:normAutofit/>
              </a:bodyPr>
              <a:lstStyle/>
              <a:p>
                <a:pPr algn="l"/>
                <a:r>
                  <a:rPr lang="en-US" sz="2200" b="0" i="0" u="none" strike="noStrike" baseline="0">
                    <a:latin typeface="SFRM1000"/>
                  </a:rPr>
                  <a:t>The </a:t>
                </a:r>
                <a:r>
                  <a:rPr lang="en-US" sz="2200" b="1" i="0" u="none" strike="noStrike" baseline="0">
                    <a:latin typeface="SFBX1000"/>
                  </a:rPr>
                  <a:t>Jacobian matrix </a:t>
                </a:r>
                <a:r>
                  <a:rPr lang="en-US" sz="2200" b="0" i="0" u="none" strike="noStrike" baseline="0">
                    <a:latin typeface="SFRM1000"/>
                  </a:rPr>
                  <a:t>of a function is an </a:t>
                </a:r>
                <a14:m>
                  <m:oMath xmlns:m="http://schemas.openxmlformats.org/officeDocument/2006/math">
                    <m:r>
                      <a:rPr lang="en-US" sz="2200" b="0" i="1" u="none" strike="noStrike" baseline="0" dirty="0" smtClean="0">
                        <a:latin typeface="Cambria Math" panose="02040503050406030204" pitchFamily="18" charset="0"/>
                      </a:rPr>
                      <m:t>𝑚</m:t>
                    </m:r>
                    <m:r>
                      <a:rPr lang="en-US" sz="2200" b="0" i="1" u="none" strike="noStrike" baseline="0" dirty="0" smtClean="0">
                        <a:latin typeface="Cambria Math" panose="02040503050406030204" pitchFamily="18" charset="0"/>
                      </a:rPr>
                      <m:t> </m:t>
                    </m:r>
                    <m:r>
                      <a:rPr lang="en-US" sz="2200" b="0" i="1" u="none" strike="noStrike" baseline="0" dirty="0" smtClean="0">
                        <a:latin typeface="Cambria Math" panose="02040503050406030204" pitchFamily="18" charset="0"/>
                      </a:rPr>
                      <m:t>𝑥</m:t>
                    </m:r>
                    <m:r>
                      <a:rPr lang="en-US" sz="2200" b="0" i="1" u="none" strike="noStrike" baseline="0" dirty="0" smtClean="0">
                        <a:latin typeface="Cambria Math" panose="02040503050406030204" pitchFamily="18" charset="0"/>
                      </a:rPr>
                      <m:t> </m:t>
                    </m:r>
                    <m:r>
                      <a:rPr lang="en-US" sz="2200" b="0" i="1" u="none" strike="noStrike" baseline="0" dirty="0" smtClean="0">
                        <a:latin typeface="Cambria Math" panose="02040503050406030204" pitchFamily="18" charset="0"/>
                      </a:rPr>
                      <m:t>𝑛</m:t>
                    </m:r>
                    <m:r>
                      <a:rPr lang="en-US" sz="2200" b="0" i="1" u="none" strike="noStrike" baseline="0" dirty="0" smtClean="0">
                        <a:latin typeface="Cambria Math" panose="02040503050406030204" pitchFamily="18" charset="0"/>
                      </a:rPr>
                      <m:t> </m:t>
                    </m:r>
                  </m:oMath>
                </a14:m>
                <a:r>
                  <a:rPr lang="en-US" sz="2200" b="0" i="0" u="none" strike="noStrike" baseline="0">
                    <a:latin typeface="SFRM1000"/>
                  </a:rPr>
                  <a:t>matrix of partial derivatives</a:t>
                </a:r>
              </a:p>
              <a:p>
                <a:pPr algn="l"/>
                <a:endParaRPr lang="en-US" sz="1800">
                  <a:latin typeface="SFRM1000"/>
                </a:endParaRPr>
              </a:p>
              <a:p>
                <a:pPr algn="l"/>
                <a:endParaRPr lang="en-US" sz="1800">
                  <a:latin typeface="SFRM1000"/>
                </a:endParaRPr>
              </a:p>
              <a:p>
                <a:pPr algn="l"/>
                <a:endParaRPr lang="en-US" sz="1800">
                  <a:latin typeface="SFRM1000"/>
                </a:endParaRPr>
              </a:p>
              <a:p>
                <a:pPr algn="l"/>
                <a:endParaRPr lang="en-US" sz="1800">
                  <a:latin typeface="SFRM1000"/>
                </a:endParaRPr>
              </a:p>
              <a:p>
                <a:pPr algn="l"/>
                <a:endParaRPr lang="en-US" sz="1800">
                  <a:latin typeface="SFRM1000"/>
                </a:endParaRPr>
              </a:p>
              <a:p>
                <a:pPr algn="l"/>
                <a:r>
                  <a:rPr lang="en-US" sz="2200" b="0" i="0" u="none" strike="noStrike" baseline="0">
                    <a:latin typeface="SFRM1000"/>
                  </a:rPr>
                  <a:t>The </a:t>
                </a:r>
                <a:r>
                  <a:rPr lang="en-US" sz="2200" b="1" i="0" u="none" strike="noStrike" baseline="0">
                    <a:latin typeface="SFBX1000"/>
                  </a:rPr>
                  <a:t>Hessian matrix </a:t>
                </a:r>
                <a:r>
                  <a:rPr lang="en-US" sz="2200" b="0" i="0" u="none" strike="noStrike" baseline="0">
                    <a:latin typeface="SFBX1000"/>
                  </a:rPr>
                  <a:t>of a function is the </a:t>
                </a:r>
                <a:r>
                  <a:rPr lang="en-US" sz="2200" b="0" i="0" u="none" strike="noStrike" baseline="0">
                    <a:latin typeface="SFRM1000"/>
                  </a:rPr>
                  <a:t>(symmetric) </a:t>
                </a:r>
                <a14:m>
                  <m:oMath xmlns:m="http://schemas.openxmlformats.org/officeDocument/2006/math">
                    <m:r>
                      <a:rPr lang="en-US" sz="2200" b="0" i="1" u="none" strike="noStrike" baseline="0" smtClean="0">
                        <a:latin typeface="Cambria Math" panose="02040503050406030204" pitchFamily="18" charset="0"/>
                      </a:rPr>
                      <m:t>𝑛</m:t>
                    </m:r>
                    <m:r>
                      <a:rPr lang="en-US" sz="2200" b="0" i="1" u="none" strike="noStrike" baseline="0" smtClean="0">
                        <a:latin typeface="Cambria Math" panose="02040503050406030204" pitchFamily="18" charset="0"/>
                      </a:rPr>
                      <m:t> </m:t>
                    </m:r>
                    <m:r>
                      <a:rPr lang="en-US" sz="2200" b="0" i="1" u="none" strike="noStrike" baseline="0" smtClean="0">
                        <a:latin typeface="Cambria Math" panose="02040503050406030204" pitchFamily="18" charset="0"/>
                      </a:rPr>
                      <m:t>𝑥</m:t>
                    </m:r>
                    <m:r>
                      <a:rPr lang="en-US" sz="2200" b="0" i="1" u="none" strike="noStrike" baseline="0" smtClean="0">
                        <a:latin typeface="Cambria Math" panose="02040503050406030204" pitchFamily="18" charset="0"/>
                      </a:rPr>
                      <m:t> </m:t>
                    </m:r>
                    <m:r>
                      <a:rPr lang="en-US" sz="2200" b="0" i="1" u="none" strike="noStrike" baseline="0" smtClean="0">
                        <a:latin typeface="Cambria Math" panose="02040503050406030204" pitchFamily="18" charset="0"/>
                      </a:rPr>
                      <m:t>𝑛</m:t>
                    </m:r>
                  </m:oMath>
                </a14:m>
                <a:r>
                  <a:rPr lang="en-US" sz="2200" b="0" i="0" u="none" strike="noStrike" baseline="0">
                    <a:latin typeface="CMMI10"/>
                  </a:rPr>
                  <a:t> </a:t>
                </a:r>
                <a:r>
                  <a:rPr lang="en-US" sz="2200" b="0" i="0" u="none" strike="noStrike" baseline="0">
                    <a:latin typeface="SFRM1000"/>
                  </a:rPr>
                  <a:t>matrix of second partial derivatives</a:t>
                </a:r>
                <a:endParaRPr lang="en-US" sz="2200" b="1"/>
              </a:p>
            </p:txBody>
          </p:sp>
        </mc:Choice>
        <mc:Fallback>
          <p:sp>
            <p:nvSpPr>
              <p:cNvPr id="3" name="Content Placeholder 2">
                <a:extLst>
                  <a:ext uri="{FF2B5EF4-FFF2-40B4-BE49-F238E27FC236}">
                    <a16:creationId xmlns:a16="http://schemas.microsoft.com/office/drawing/2014/main" id="{F7094BDE-CD14-E096-F733-93F3F6818800}"/>
                  </a:ext>
                </a:extLst>
              </p:cNvPr>
              <p:cNvSpPr>
                <a:spLocks noGrp="1" noRot="1" noChangeAspect="1" noMove="1" noResize="1" noEditPoints="1" noAdjustHandles="1" noChangeArrowheads="1" noChangeShapeType="1" noTextEdit="1"/>
              </p:cNvSpPr>
              <p:nvPr>
                <p:ph idx="1"/>
              </p:nvPr>
            </p:nvSpPr>
            <p:spPr>
              <a:blipFill>
                <a:blip r:embed="rId4"/>
                <a:stretch>
                  <a:fillRect l="-696" t="-154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C967574-DABD-DF02-EB88-D47A5EE0FCA9}"/>
              </a:ext>
            </a:extLst>
          </p:cNvPr>
          <p:cNvPicPr>
            <a:picLocks noChangeAspect="1"/>
          </p:cNvPicPr>
          <p:nvPr/>
        </p:nvPicPr>
        <p:blipFill>
          <a:blip r:embed="rId5"/>
          <a:stretch>
            <a:fillRect/>
          </a:stretch>
        </p:blipFill>
        <p:spPr>
          <a:xfrm>
            <a:off x="2971548" y="2272239"/>
            <a:ext cx="5178738" cy="1250206"/>
          </a:xfrm>
          <a:prstGeom prst="rect">
            <a:avLst/>
          </a:prstGeom>
        </p:spPr>
      </p:pic>
      <p:pic>
        <p:nvPicPr>
          <p:cNvPr id="12" name="Picture 11">
            <a:extLst>
              <a:ext uri="{FF2B5EF4-FFF2-40B4-BE49-F238E27FC236}">
                <a16:creationId xmlns:a16="http://schemas.microsoft.com/office/drawing/2014/main" id="{454DFEEA-8620-E245-60D5-58A55118E1D7}"/>
              </a:ext>
            </a:extLst>
          </p:cNvPr>
          <p:cNvPicPr>
            <a:picLocks noChangeAspect="1"/>
          </p:cNvPicPr>
          <p:nvPr/>
        </p:nvPicPr>
        <p:blipFill>
          <a:blip r:embed="rId6"/>
          <a:stretch>
            <a:fillRect/>
          </a:stretch>
        </p:blipFill>
        <p:spPr>
          <a:xfrm>
            <a:off x="9367504" y="3171216"/>
            <a:ext cx="1557113" cy="351229"/>
          </a:xfrm>
          <a:prstGeom prst="rect">
            <a:avLst/>
          </a:prstGeom>
        </p:spPr>
      </p:pic>
      <p:pic>
        <p:nvPicPr>
          <p:cNvPr id="15" name="Picture 14">
            <a:extLst>
              <a:ext uri="{FF2B5EF4-FFF2-40B4-BE49-F238E27FC236}">
                <a16:creationId xmlns:a16="http://schemas.microsoft.com/office/drawing/2014/main" id="{D5A6B860-7C66-EE92-CEA5-F49AF90453B1}"/>
              </a:ext>
            </a:extLst>
          </p:cNvPr>
          <p:cNvPicPr>
            <a:picLocks noChangeAspect="1"/>
          </p:cNvPicPr>
          <p:nvPr/>
        </p:nvPicPr>
        <p:blipFill>
          <a:blip r:embed="rId7"/>
          <a:stretch>
            <a:fillRect/>
          </a:stretch>
        </p:blipFill>
        <p:spPr>
          <a:xfrm>
            <a:off x="9307226" y="5749762"/>
            <a:ext cx="1677670" cy="404046"/>
          </a:xfrm>
          <a:prstGeom prst="rect">
            <a:avLst/>
          </a:prstGeom>
        </p:spPr>
      </p:pic>
    </p:spTree>
    <p:extLst>
      <p:ext uri="{BB962C8B-B14F-4D97-AF65-F5344CB8AC3E}">
        <p14:creationId xmlns:p14="http://schemas.microsoft.com/office/powerpoint/2010/main" val="2495000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770D-BECC-21CE-91D6-530F434966D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513BF25-B70B-24B3-A61C-9FFE93E2CA48}"/>
              </a:ext>
            </a:extLst>
          </p:cNvPr>
          <p:cNvPicPr>
            <a:picLocks noChangeAspect="1"/>
          </p:cNvPicPr>
          <p:nvPr/>
        </p:nvPicPr>
        <p:blipFill>
          <a:blip r:embed="rId3"/>
          <a:stretch>
            <a:fillRect/>
          </a:stretch>
        </p:blipFill>
        <p:spPr>
          <a:xfrm>
            <a:off x="2971548" y="1729211"/>
            <a:ext cx="5283217" cy="1539294"/>
          </a:xfrm>
          <a:prstGeom prst="rect">
            <a:avLst/>
          </a:prstGeom>
        </p:spPr>
      </p:pic>
      <p:sp>
        <p:nvSpPr>
          <p:cNvPr id="2" name="Title 1">
            <a:extLst>
              <a:ext uri="{FF2B5EF4-FFF2-40B4-BE49-F238E27FC236}">
                <a16:creationId xmlns:a16="http://schemas.microsoft.com/office/drawing/2014/main" id="{AB576B47-8689-8244-37C3-06C25449C052}"/>
              </a:ext>
            </a:extLst>
          </p:cNvPr>
          <p:cNvSpPr>
            <a:spLocks noGrp="1"/>
          </p:cNvSpPr>
          <p:nvPr>
            <p:ph type="title"/>
          </p:nvPr>
        </p:nvSpPr>
        <p:spPr/>
        <p:txBody>
          <a:bodyPr/>
          <a:lstStyle/>
          <a:p>
            <a:r>
              <a:rPr lang="en-US"/>
              <a:t>Optimization</a:t>
            </a:r>
          </a:p>
        </p:txBody>
      </p:sp>
      <p:sp>
        <p:nvSpPr>
          <p:cNvPr id="3" name="Content Placeholder 2">
            <a:extLst>
              <a:ext uri="{FF2B5EF4-FFF2-40B4-BE49-F238E27FC236}">
                <a16:creationId xmlns:a16="http://schemas.microsoft.com/office/drawing/2014/main" id="{2F857960-55ED-8FFF-E580-B8117CCC6659}"/>
              </a:ext>
            </a:extLst>
          </p:cNvPr>
          <p:cNvSpPr>
            <a:spLocks noGrp="1"/>
          </p:cNvSpPr>
          <p:nvPr>
            <p:ph idx="1"/>
          </p:nvPr>
        </p:nvSpPr>
        <p:spPr/>
        <p:txBody>
          <a:bodyPr>
            <a:normAutofit/>
          </a:bodyPr>
          <a:lstStyle/>
          <a:p>
            <a:pPr algn="l"/>
            <a:endParaRPr lang="en-US" sz="1800">
              <a:latin typeface="SFRM1000"/>
            </a:endParaRPr>
          </a:p>
          <a:p>
            <a:pPr algn="l"/>
            <a:endParaRPr lang="en-US" sz="1800">
              <a:latin typeface="SFRM1000"/>
            </a:endParaRPr>
          </a:p>
          <a:p>
            <a:pPr algn="l"/>
            <a:endParaRPr lang="en-US" sz="1800">
              <a:latin typeface="SFRM1000"/>
            </a:endParaRPr>
          </a:p>
          <a:p>
            <a:pPr algn="l"/>
            <a:endParaRPr lang="en-US" sz="1800">
              <a:latin typeface="SFRM1000"/>
            </a:endParaRPr>
          </a:p>
          <a:p>
            <a:pPr algn="l"/>
            <a:endParaRPr lang="en-US" sz="1800">
              <a:latin typeface="SFRM1000"/>
            </a:endParaRPr>
          </a:p>
        </p:txBody>
      </p:sp>
      <p:pic>
        <p:nvPicPr>
          <p:cNvPr id="4" name="Picture 3">
            <a:extLst>
              <a:ext uri="{FF2B5EF4-FFF2-40B4-BE49-F238E27FC236}">
                <a16:creationId xmlns:a16="http://schemas.microsoft.com/office/drawing/2014/main" id="{4C70BFB4-73AF-A73A-E79C-E8E1773650DE}"/>
              </a:ext>
            </a:extLst>
          </p:cNvPr>
          <p:cNvPicPr>
            <a:picLocks noChangeAspect="1"/>
          </p:cNvPicPr>
          <p:nvPr/>
        </p:nvPicPr>
        <p:blipFill>
          <a:blip r:embed="rId4"/>
          <a:stretch>
            <a:fillRect/>
          </a:stretch>
        </p:blipFill>
        <p:spPr>
          <a:xfrm>
            <a:off x="6568127" y="4627549"/>
            <a:ext cx="5362575" cy="15621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FD98D37-CCF5-FA29-3EE9-B77B2EA12869}"/>
                  </a:ext>
                </a:extLst>
              </p:cNvPr>
              <p:cNvSpPr txBox="1"/>
              <p:nvPr/>
            </p:nvSpPr>
            <p:spPr>
              <a:xfrm>
                <a:off x="918625" y="3760664"/>
                <a:ext cx="7336139" cy="369332"/>
              </a:xfrm>
              <a:prstGeom prst="rect">
                <a:avLst/>
              </a:prstGeom>
              <a:noFill/>
            </p:spPr>
            <p:txBody>
              <a:bodyPr wrap="square">
                <a:spAutoFit/>
              </a:bodyPr>
              <a:lstStyle/>
              <a:p>
                <a:pPr algn="l"/>
                <a14:m>
                  <m:oMath xmlns:m="http://schemas.openxmlformats.org/officeDocument/2006/math">
                    <m:r>
                      <a:rPr lang="en-US" sz="1800" b="0" i="1" u="none" strike="noStrike" baseline="0" dirty="0" smtClean="0">
                        <a:latin typeface="Cambria Math" panose="02040503050406030204" pitchFamily="18" charset="0"/>
                      </a:rPr>
                      <m:t>𝜆</m:t>
                    </m:r>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ℝ</m:t>
                    </m:r>
                  </m:oMath>
                </a14:m>
                <a:r>
                  <a:rPr lang="en-US" sz="1800" b="0" i="0" u="none" strike="noStrike" baseline="0">
                    <a:latin typeface="SFRM1000"/>
                  </a:rPr>
                  <a:t> is an </a:t>
                </a:r>
                <a:r>
                  <a:rPr lang="en-US" sz="1800" b="1" i="0" u="none" strike="noStrike" baseline="0">
                    <a:latin typeface="SFBX1000"/>
                  </a:rPr>
                  <a:t>eigenvalue</a:t>
                </a:r>
                <a:r>
                  <a:rPr lang="en-US" sz="1800" b="0" i="0" u="none" strike="noStrike" baseline="0">
                    <a:latin typeface="SFBX1000"/>
                  </a:rPr>
                  <a:t> </a:t>
                </a:r>
                <a:r>
                  <a:rPr lang="en-US" sz="1800" b="0" i="0" u="none" strike="noStrike" baseline="0">
                    <a:latin typeface="SFRM1000"/>
                  </a:rPr>
                  <a:t>of </a:t>
                </a:r>
                <a14:m>
                  <m:oMath xmlns:m="http://schemas.openxmlformats.org/officeDocument/2006/math">
                    <m:r>
                      <a:rPr lang="en-US" sz="1800" b="0" i="1" u="none" strike="noStrike" baseline="0" dirty="0" smtClean="0">
                        <a:latin typeface="Cambria Math" panose="02040503050406030204" pitchFamily="18" charset="0"/>
                      </a:rPr>
                      <m:t>𝐴</m:t>
                    </m:r>
                  </m:oMath>
                </a14:m>
                <a:r>
                  <a:rPr lang="en-US" sz="1800" b="0" i="0" u="none" strike="noStrike" baseline="0">
                    <a:latin typeface="CMBX10"/>
                  </a:rPr>
                  <a:t> </a:t>
                </a:r>
                <a:r>
                  <a:rPr lang="en-US" sz="1800" b="0" i="0" u="none" strike="noStrike" baseline="0">
                    <a:latin typeface="SFRM1000"/>
                  </a:rPr>
                  <a:t>and </a:t>
                </a:r>
                <a14:m>
                  <m:oMath xmlns:m="http://schemas.openxmlformats.org/officeDocument/2006/math">
                    <m:r>
                      <a:rPr lang="en-US" sz="1800" b="0" i="1" u="none" strike="noStrike" baseline="0" dirty="0" smtClean="0">
                        <a:latin typeface="Cambria Math" panose="02040503050406030204" pitchFamily="18" charset="0"/>
                      </a:rPr>
                      <m:t>𝑢</m:t>
                    </m:r>
                    <m:r>
                      <a:rPr lang="en-US" sz="1800" b="0" i="1" u="none" strike="noStrike" baseline="0" dirty="0" smtClean="0">
                        <a:latin typeface="Cambria Math" panose="02040503050406030204" pitchFamily="18" charset="0"/>
                      </a:rPr>
                      <m:t>∈</m:t>
                    </m:r>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ℝ</m:t>
                        </m:r>
                      </m:e>
                      <m:sup>
                        <m:r>
                          <a:rPr lang="en-US" sz="1800" b="0" i="1" u="none" strike="noStrike" baseline="0" dirty="0" smtClean="0">
                            <a:latin typeface="Cambria Math" panose="02040503050406030204" pitchFamily="18" charset="0"/>
                          </a:rPr>
                          <m:t>𝑛</m:t>
                        </m:r>
                      </m:sup>
                    </m:sSup>
                  </m:oMath>
                </a14:m>
                <a:r>
                  <a:rPr lang="en-US" sz="800" b="0" i="0" u="none" strike="noStrike" baseline="0">
                    <a:latin typeface="CMMI7"/>
                  </a:rPr>
                  <a:t> </a:t>
                </a:r>
                <a:r>
                  <a:rPr lang="en-US" sz="1800" b="0" i="0" u="none" strike="noStrike" baseline="0">
                    <a:latin typeface="SFRM1000"/>
                  </a:rPr>
                  <a:t>is the corresponding </a:t>
                </a:r>
                <a:r>
                  <a:rPr lang="en-US" sz="1800" b="1" i="0" u="none" strike="noStrike" baseline="0">
                    <a:latin typeface="SFBX1000"/>
                  </a:rPr>
                  <a:t>eigenvector</a:t>
                </a:r>
                <a:r>
                  <a:rPr lang="en-US" sz="1800" b="0" i="0" u="none" strike="noStrike" baseline="0">
                    <a:latin typeface="SFBX1000"/>
                  </a:rPr>
                  <a:t> </a:t>
                </a:r>
                <a:r>
                  <a:rPr lang="en-US" sz="1800" b="0" i="0" u="none" strike="noStrike" baseline="0">
                    <a:latin typeface="SFRM1000"/>
                  </a:rPr>
                  <a:t>if:</a:t>
                </a:r>
                <a:endParaRPr lang="en-US"/>
              </a:p>
            </p:txBody>
          </p:sp>
        </mc:Choice>
        <mc:Fallback>
          <p:sp>
            <p:nvSpPr>
              <p:cNvPr id="6" name="TextBox 5">
                <a:extLst>
                  <a:ext uri="{FF2B5EF4-FFF2-40B4-BE49-F238E27FC236}">
                    <a16:creationId xmlns:a16="http://schemas.microsoft.com/office/drawing/2014/main" id="{5FD98D37-CCF5-FA29-3EE9-B77B2EA12869}"/>
                  </a:ext>
                </a:extLst>
              </p:cNvPr>
              <p:cNvSpPr txBox="1">
                <a:spLocks noRot="1" noChangeAspect="1" noMove="1" noResize="1" noEditPoints="1" noAdjustHandles="1" noChangeArrowheads="1" noChangeShapeType="1" noTextEdit="1"/>
              </p:cNvSpPr>
              <p:nvPr/>
            </p:nvSpPr>
            <p:spPr>
              <a:xfrm>
                <a:off x="918625" y="3760664"/>
                <a:ext cx="7336139" cy="369332"/>
              </a:xfrm>
              <a:prstGeom prst="rect">
                <a:avLst/>
              </a:prstGeom>
              <a:blipFill>
                <a:blip r:embed="rId5"/>
                <a:stretch>
                  <a:fillRect t="-10000" b="-2666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98178EB-ED4E-0569-8F14-92434773E62A}"/>
              </a:ext>
            </a:extLst>
          </p:cNvPr>
          <p:cNvPicPr>
            <a:picLocks noChangeAspect="1"/>
          </p:cNvPicPr>
          <p:nvPr/>
        </p:nvPicPr>
        <p:blipFill>
          <a:blip r:embed="rId6"/>
          <a:stretch>
            <a:fillRect/>
          </a:stretch>
        </p:blipFill>
        <p:spPr>
          <a:xfrm>
            <a:off x="8254764" y="3654715"/>
            <a:ext cx="2476846" cy="552527"/>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6F85F83-F357-F8C9-E82B-576AC05868FA}"/>
                  </a:ext>
                </a:extLst>
              </p:cNvPr>
              <p:cNvSpPr txBox="1"/>
              <p:nvPr/>
            </p:nvSpPr>
            <p:spPr>
              <a:xfrm>
                <a:off x="628650" y="4557574"/>
                <a:ext cx="5536480" cy="2031325"/>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baseline="0">
                    <a:latin typeface="SFRM1000"/>
                  </a:rPr>
                  <a:t>At a saddle point the </a:t>
                </a:r>
                <a:r>
                  <a:rPr lang="en-US" sz="1800" b="1" i="0" u="none" strike="noStrike" baseline="0">
                    <a:latin typeface="SFRM1000"/>
                  </a:rPr>
                  <a:t>eigenvalues</a:t>
                </a:r>
                <a:r>
                  <a:rPr lang="en-US" sz="1800" b="0" i="0" u="none" strike="noStrike" baseline="0">
                    <a:latin typeface="SFRM1000"/>
                  </a:rPr>
                  <a:t> of the </a:t>
                </a:r>
                <a14:m>
                  <m:oMath xmlns:m="http://schemas.openxmlformats.org/officeDocument/2006/math">
                    <m:r>
                      <a:rPr lang="en-US" sz="1800" b="0" i="1" u="none" strike="noStrike" baseline="0" dirty="0" smtClean="0">
                        <a:latin typeface="Cambria Math" panose="02040503050406030204" pitchFamily="18" charset="0"/>
                      </a:rPr>
                      <m:t>𝐻</m:t>
                    </m:r>
                  </m:oMath>
                </a14:m>
                <a:r>
                  <a:rPr lang="en-US" sz="1800" b="0" i="0" u="none" strike="noStrike" baseline="0">
                    <a:latin typeface="SFRM1000"/>
                  </a:rPr>
                  <a:t> are both positive and negative (</a:t>
                </a:r>
                <a:r>
                  <a:rPr lang="en-US" sz="1800" b="1" i="0" u="none" strike="noStrike" baseline="0">
                    <a:solidFill>
                      <a:schemeClr val="accent1">
                        <a:lumMod val="75000"/>
                      </a:schemeClr>
                    </a:solidFill>
                    <a:latin typeface="SFRM1000"/>
                  </a:rPr>
                  <a:t>indefinite</a:t>
                </a:r>
                <a:r>
                  <a:rPr lang="en-US" sz="1800" b="0" i="0" u="none" strike="noStrike" baseline="0">
                    <a:latin typeface="SFRM1000"/>
                  </a:rPr>
                  <a:t>)</a:t>
                </a:r>
              </a:p>
              <a:p>
                <a:pPr marL="285750" indent="-285750">
                  <a:buFont typeface="Arial" panose="020B0604020202020204" pitchFamily="34" charset="0"/>
                  <a:buChar char="•"/>
                </a:pPr>
                <a:endParaRPr lang="en-US">
                  <a:latin typeface="SFRM1000"/>
                </a:endParaRPr>
              </a:p>
              <a:p>
                <a:pPr marL="285750" indent="-285750">
                  <a:buFont typeface="Arial" panose="020B0604020202020204" pitchFamily="34" charset="0"/>
                  <a:buChar char="•"/>
                </a:pPr>
                <a:r>
                  <a:rPr lang="en-US">
                    <a:latin typeface="SFRM1000"/>
                  </a:rPr>
                  <a:t>If </a:t>
                </a:r>
                <a:r>
                  <a:rPr lang="en-US" b="1">
                    <a:solidFill>
                      <a:schemeClr val="accent1">
                        <a:lumMod val="75000"/>
                      </a:schemeClr>
                    </a:solidFill>
                    <a:latin typeface="SFRM1000"/>
                  </a:rPr>
                  <a:t>positive semi-definite</a:t>
                </a:r>
                <a:r>
                  <a:rPr lang="en-US">
                    <a:latin typeface="SFRM1000"/>
                  </a:rPr>
                  <a:t>, then they are positive or zero (minimum flat)</a:t>
                </a:r>
              </a:p>
              <a:p>
                <a:pPr marL="285750" indent="-285750">
                  <a:buFont typeface="Arial" panose="020B0604020202020204" pitchFamily="34" charset="0"/>
                  <a:buChar char="•"/>
                </a:pPr>
                <a:endParaRPr lang="en-US">
                  <a:latin typeface="SFRM1000"/>
                </a:endParaRPr>
              </a:p>
              <a:p>
                <a:pPr marL="285750" indent="-285750">
                  <a:buFont typeface="Arial" panose="020B0604020202020204" pitchFamily="34" charset="0"/>
                  <a:buChar char="•"/>
                </a:pPr>
                <a:r>
                  <a:rPr lang="en-US">
                    <a:latin typeface="SFRM1000"/>
                  </a:rPr>
                  <a:t>If </a:t>
                </a:r>
                <a:r>
                  <a:rPr lang="en-US" b="1">
                    <a:solidFill>
                      <a:schemeClr val="accent1">
                        <a:lumMod val="75000"/>
                      </a:schemeClr>
                    </a:solidFill>
                    <a:latin typeface="SFRM1000"/>
                  </a:rPr>
                  <a:t>positive definite</a:t>
                </a:r>
                <a:r>
                  <a:rPr lang="en-US">
                    <a:latin typeface="SFRM1000"/>
                  </a:rPr>
                  <a:t>, they are all positive (minimum)</a:t>
                </a:r>
                <a:endParaRPr lang="en-US"/>
              </a:p>
            </p:txBody>
          </p:sp>
        </mc:Choice>
        <mc:Fallback>
          <p:sp>
            <p:nvSpPr>
              <p:cNvPr id="13" name="TextBox 12">
                <a:extLst>
                  <a:ext uri="{FF2B5EF4-FFF2-40B4-BE49-F238E27FC236}">
                    <a16:creationId xmlns:a16="http://schemas.microsoft.com/office/drawing/2014/main" id="{46F85F83-F357-F8C9-E82B-576AC05868FA}"/>
                  </a:ext>
                </a:extLst>
              </p:cNvPr>
              <p:cNvSpPr txBox="1">
                <a:spLocks noRot="1" noChangeAspect="1" noMove="1" noResize="1" noEditPoints="1" noAdjustHandles="1" noChangeArrowheads="1" noChangeShapeType="1" noTextEdit="1"/>
              </p:cNvSpPr>
              <p:nvPr/>
            </p:nvSpPr>
            <p:spPr>
              <a:xfrm>
                <a:off x="628650" y="4557574"/>
                <a:ext cx="5536480" cy="2031325"/>
              </a:xfrm>
              <a:prstGeom prst="rect">
                <a:avLst/>
              </a:prstGeom>
              <a:blipFill>
                <a:blip r:embed="rId7"/>
                <a:stretch>
                  <a:fillRect l="-661" t="-1802" r="-1872" b="-3904"/>
                </a:stretch>
              </a:blipFill>
            </p:spPr>
            <p:txBody>
              <a:bodyPr/>
              <a:lstStyle/>
              <a:p>
                <a:r>
                  <a:rPr lang="en-US">
                    <a:noFill/>
                  </a:rPr>
                  <a:t> </a:t>
                </a:r>
              </a:p>
            </p:txBody>
          </p:sp>
        </mc:Fallback>
      </mc:AlternateContent>
    </p:spTree>
    <p:extLst>
      <p:ext uri="{BB962C8B-B14F-4D97-AF65-F5344CB8AC3E}">
        <p14:creationId xmlns:p14="http://schemas.microsoft.com/office/powerpoint/2010/main" val="3050238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2D76-6261-FE8E-E68C-A893B7BD8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70C60-D869-BC08-0B17-8F008240DAC0}"/>
              </a:ext>
            </a:extLst>
          </p:cNvPr>
          <p:cNvSpPr>
            <a:spLocks noGrp="1"/>
          </p:cNvSpPr>
          <p:nvPr>
            <p:ph type="title"/>
          </p:nvPr>
        </p:nvSpPr>
        <p:spPr/>
        <p:txBody>
          <a:bodyPr/>
          <a:lstStyle/>
          <a:p>
            <a:r>
              <a:rPr lang="en-US"/>
              <a:t>Gradient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FAC4A49-E891-3C2E-F7BE-D76517A97EF1}"/>
                  </a:ext>
                </a:extLst>
              </p:cNvPr>
              <p:cNvSpPr>
                <a:spLocks noGrp="1"/>
              </p:cNvSpPr>
              <p:nvPr>
                <p:ph idx="1"/>
              </p:nvPr>
            </p:nvSpPr>
            <p:spPr/>
            <p:txBody>
              <a:bodyPr>
                <a:normAutofit fontScale="92500" lnSpcReduction="10000"/>
              </a:bodyPr>
              <a:lstStyle/>
              <a:p>
                <a:r>
                  <a:rPr lang="en-US"/>
                  <a:t>This is a </a:t>
                </a:r>
                <a:r>
                  <a:rPr lang="en-US" b="1"/>
                  <a:t>Gradient</a:t>
                </a:r>
                <a:r>
                  <a:rPr lang="en-US"/>
                  <a:t> (vector of first derivatives):</a:t>
                </a:r>
              </a:p>
              <a:p>
                <a:pPr marL="0" indent="0">
                  <a:buNone/>
                </a:pPr>
                <a:endParaRPr lang="en-US"/>
              </a:p>
              <a:p>
                <a:pPr marL="0" indent="0">
                  <a:buNone/>
                </a:pPr>
                <a:r>
                  <a:rPr lang="en-US"/>
                  <a:t>Example for: </a:t>
                </a: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m:oMathPara>
                </a14:m>
                <a:endParaRPr lang="en-US"/>
              </a:p>
              <a:p>
                <a:pPr marL="0" indent="0">
                  <a:buNone/>
                </a:pPr>
                <a:endParaRPr lang="en-US"/>
              </a:p>
              <a:p>
                <a:pPr marL="0" indent="0" algn="ctr">
                  <a:buNone/>
                </a:pPr>
                <a14:m>
                  <m:oMath xmlns:m="http://schemas.openxmlformats.org/officeDocument/2006/math">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m:rPr>
                                      <m:brk m:alnAt="7"/>
                                    </m:rP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e>
                          </m:m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r>
                                    <a:rPr lang="en-US" b="0" i="1" smtClean="0">
                                      <a:latin typeface="Cambria Math" panose="02040503050406030204" pitchFamily="18" charset="0"/>
                                    </a:rPr>
                                    <m:t>𝑦</m:t>
                                  </m:r>
                                </m:den>
                              </m:f>
                            </m:e>
                          </m:mr>
                        </m:m>
                      </m:e>
                    </m:d>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𝑥</m:t>
                                  </m:r>
                                </m:e>
                                <m:sup>
                                  <m:r>
                                    <m:rPr>
                                      <m:brk m:alnAt="7"/>
                                    </m:rPr>
                                    <a:rPr lang="en-US" b="0" i="1" smtClean="0">
                                      <a:latin typeface="Cambria Math" panose="02040503050406030204" pitchFamily="18" charset="0"/>
                                    </a:rPr>
                                    <m:t>2</m:t>
                                  </m:r>
                                </m:sup>
                              </m:sSup>
                              <m:r>
                                <m:rPr>
                                  <m:brk m:alnAt="7"/>
                                </m:rPr>
                                <a:rPr lang="en-US" b="0" i="1" smtClean="0">
                                  <a:latin typeface="Cambria Math" panose="02040503050406030204" pitchFamily="18" charset="0"/>
                                </a:rPr>
                                <m:t>−</m:t>
                              </m:r>
                              <m:r>
                                <a:rPr lang="en-US" b="0" i="1" smtClean="0">
                                  <a:latin typeface="Cambria Math" panose="02040503050406030204" pitchFamily="18" charset="0"/>
                                </a:rPr>
                                <m:t>6</m:t>
                              </m:r>
                              <m:r>
                                <a:rPr lang="en-US" b="0" i="1" smtClean="0">
                                  <a:latin typeface="Cambria Math" panose="02040503050406030204" pitchFamily="18" charset="0"/>
                                </a:rPr>
                                <m:t>𝑥</m:t>
                              </m:r>
                            </m:e>
                          </m:mr>
                          <m:mr>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𝑦</m:t>
                              </m:r>
                            </m:e>
                          </m:mr>
                        </m:m>
                      </m:e>
                    </m:d>
                  </m:oMath>
                </a14:m>
                <a:r>
                  <a:rPr lang="en-US"/>
                  <a:t> </a:t>
                </a:r>
              </a:p>
              <a:p>
                <a:pPr marL="0" indent="0" algn="ctr">
                  <a:buNone/>
                </a:pPr>
                <a:endParaRPr lang="en-US"/>
              </a:p>
              <a:p>
                <a:pPr>
                  <a:buFont typeface="Wingdings" panose="05000000000000000000" pitchFamily="2" charset="2"/>
                  <a:buChar char="Ø"/>
                </a:pPr>
                <a:r>
                  <a:rPr lang="en-US"/>
                  <a:t>The Hessian matrix is the Jacobian of the Gradient, let’s see..</a:t>
                </a:r>
              </a:p>
            </p:txBody>
          </p:sp>
        </mc:Choice>
        <mc:Fallback>
          <p:sp>
            <p:nvSpPr>
              <p:cNvPr id="5" name="Content Placeholder 4">
                <a:extLst>
                  <a:ext uri="{FF2B5EF4-FFF2-40B4-BE49-F238E27FC236}">
                    <a16:creationId xmlns:a16="http://schemas.microsoft.com/office/drawing/2014/main" id="{DFAC4A49-E891-3C2E-F7BE-D76517A97EF1}"/>
                  </a:ext>
                </a:extLst>
              </p:cNvPr>
              <p:cNvSpPr>
                <a:spLocks noGrp="1" noRot="1" noChangeAspect="1" noMove="1" noResize="1" noEditPoints="1" noAdjustHandles="1" noChangeArrowheads="1" noChangeShapeType="1" noTextEdit="1"/>
              </p:cNvSpPr>
              <p:nvPr>
                <p:ph idx="1"/>
              </p:nvPr>
            </p:nvSpPr>
            <p:spPr>
              <a:blipFill>
                <a:blip r:embed="rId3"/>
                <a:stretch>
                  <a:fillRect l="-1043" t="-280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5F8C93B-23FE-FD7A-C0D3-99F65A557BE6}"/>
              </a:ext>
            </a:extLst>
          </p:cNvPr>
          <p:cNvPicPr>
            <a:picLocks noChangeAspect="1"/>
          </p:cNvPicPr>
          <p:nvPr/>
        </p:nvPicPr>
        <p:blipFill>
          <a:blip r:embed="rId4"/>
          <a:stretch>
            <a:fillRect/>
          </a:stretch>
        </p:blipFill>
        <p:spPr>
          <a:xfrm>
            <a:off x="9865481" y="752996"/>
            <a:ext cx="1381318" cy="2591162"/>
          </a:xfrm>
          <a:prstGeom prst="rect">
            <a:avLst/>
          </a:prstGeom>
          <a:ln>
            <a:solidFill>
              <a:schemeClr val="tx1"/>
            </a:solidFill>
          </a:ln>
        </p:spPr>
      </p:pic>
    </p:spTree>
    <p:extLst>
      <p:ext uri="{BB962C8B-B14F-4D97-AF65-F5344CB8AC3E}">
        <p14:creationId xmlns:p14="http://schemas.microsoft.com/office/powerpoint/2010/main" val="2216528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8B396-083A-7042-02EE-05926F74E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05BC06-EA31-86AD-3CCF-1EF3131E20D0}"/>
              </a:ext>
            </a:extLst>
          </p:cNvPr>
          <p:cNvSpPr>
            <a:spLocks noGrp="1"/>
          </p:cNvSpPr>
          <p:nvPr>
            <p:ph type="title"/>
          </p:nvPr>
        </p:nvSpPr>
        <p:spPr/>
        <p:txBody>
          <a:bodyPr/>
          <a:lstStyle/>
          <a:p>
            <a:r>
              <a:rPr lang="en-US"/>
              <a:t>Gradient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545ABB4-AE5F-29CD-BEAA-DD31EEABE637}"/>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m:oMathPara>
                </a14:m>
                <a:endParaRPr lang="en-US"/>
              </a:p>
              <a:p>
                <a:pPr marL="0" indent="0" algn="ctr">
                  <a:buNone/>
                </a:pPr>
                <a14:m>
                  <m:oMath xmlns:m="http://schemas.openxmlformats.org/officeDocument/2006/math">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m:rPr>
                                      <m:brk m:alnAt="7"/>
                                    </m:rP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e>
                          </m:m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r>
                                    <a:rPr lang="en-US" b="0" i="1" smtClean="0">
                                      <a:latin typeface="Cambria Math" panose="02040503050406030204" pitchFamily="18" charset="0"/>
                                    </a:rPr>
                                    <m:t>𝑦</m:t>
                                  </m:r>
                                </m:den>
                              </m:f>
                            </m:e>
                          </m:mr>
                        </m:m>
                      </m:e>
                    </m:d>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𝑥</m:t>
                                  </m:r>
                                </m:e>
                                <m:sup>
                                  <m:r>
                                    <m:rPr>
                                      <m:brk m:alnAt="7"/>
                                    </m:rPr>
                                    <a:rPr lang="en-US" b="0" i="1" smtClean="0">
                                      <a:latin typeface="Cambria Math" panose="02040503050406030204" pitchFamily="18" charset="0"/>
                                    </a:rPr>
                                    <m:t>2</m:t>
                                  </m:r>
                                </m:sup>
                              </m:sSup>
                              <m:r>
                                <m:rPr>
                                  <m:brk m:alnAt="7"/>
                                </m:rPr>
                                <a:rPr lang="en-US" b="0" i="1" smtClean="0">
                                  <a:latin typeface="Cambria Math" panose="02040503050406030204" pitchFamily="18" charset="0"/>
                                </a:rPr>
                                <m:t>−</m:t>
                              </m:r>
                              <m:r>
                                <a:rPr lang="en-US" b="0" i="1" smtClean="0">
                                  <a:latin typeface="Cambria Math" panose="02040503050406030204" pitchFamily="18" charset="0"/>
                                </a:rPr>
                                <m:t>6</m:t>
                              </m:r>
                              <m:r>
                                <a:rPr lang="en-US" b="0" i="1" smtClean="0">
                                  <a:latin typeface="Cambria Math" panose="02040503050406030204" pitchFamily="18" charset="0"/>
                                </a:rPr>
                                <m:t>𝑥</m:t>
                              </m:r>
                            </m:e>
                          </m:mr>
                          <m:mr>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𝑦</m:t>
                              </m:r>
                            </m:e>
                          </m:mr>
                        </m:m>
                      </m:e>
                    </m:d>
                  </m:oMath>
                </a14:m>
                <a:r>
                  <a:rPr lang="en-US"/>
                  <a:t> </a:t>
                </a:r>
              </a:p>
              <a:p>
                <a:pPr>
                  <a:buFont typeface="Wingdings" panose="05000000000000000000" pitchFamily="2" charset="2"/>
                  <a:buChar char="Ø"/>
                </a:pPr>
                <a:endParaRPr lang="en-US"/>
              </a:p>
              <a:p>
                <a:pPr lvl="1">
                  <a:buFont typeface="Wingdings" panose="05000000000000000000" pitchFamily="2" charset="2"/>
                  <a:buChar char="Ø"/>
                </a:pPr>
                <a:r>
                  <a:rPr lang="en-US"/>
                  <a:t>First, let’s find the 4 stationary points:</a:t>
                </a:r>
              </a:p>
              <a:p>
                <a:pPr>
                  <a:buFont typeface="Wingdings" panose="05000000000000000000" pitchFamily="2" charset="2"/>
                  <a:buChar char="Ø"/>
                </a:pPr>
                <a:endParaRPr lang="en-US"/>
              </a:p>
              <a:p>
                <a:pPr marL="0" indent="0" algn="ctr">
                  <a:buNone/>
                </a:pP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𝑥</m:t>
                              </m:r>
                            </m:e>
                            <m:sup>
                              <m:r>
                                <m:rPr>
                                  <m:brk m:alnAt="7"/>
                                </m:rPr>
                                <a:rPr lang="en-US" b="0" i="1" smtClean="0">
                                  <a:latin typeface="Cambria Math" panose="02040503050406030204" pitchFamily="18" charset="0"/>
                                </a:rPr>
                                <m:t>2</m:t>
                              </m:r>
                            </m:sup>
                          </m:sSup>
                          <m:r>
                            <m:rPr>
                              <m:brk m:alnAt="7"/>
                            </m:rPr>
                            <a:rPr lang="en-US" b="0" i="1" smtClean="0">
                              <a:latin typeface="Cambria Math" panose="02040503050406030204" pitchFamily="18" charset="0"/>
                            </a:rPr>
                            <m:t>−</m:t>
                          </m:r>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=0</m:t>
                          </m:r>
                        </m:e>
                      </m:mr>
                      <m:mr>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𝑦</m:t>
                          </m:r>
                          <m:r>
                            <a:rPr lang="en-US" b="0" i="1" smtClean="0">
                              <a:latin typeface="Cambria Math" panose="02040503050406030204" pitchFamily="18" charset="0"/>
                            </a:rPr>
                            <m:t>=0</m:t>
                          </m:r>
                        </m:e>
                      </m:mr>
                    </m:m>
                  </m:oMath>
                </a14:m>
                <a:r>
                  <a:rPr lang="en-US"/>
                  <a:t> </a:t>
                </a:r>
                <a14:m>
                  <m:oMath xmlns:m="http://schemas.openxmlformats.org/officeDocument/2006/math">
                    <m:r>
                      <a:rPr lang="en-US" b="0" i="0" smtClean="0">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1" i="1" smtClean="0">
                                  <a:latin typeface="Cambria Math" panose="02040503050406030204" pitchFamily="18" charset="0"/>
                                </a:rPr>
                                <m:t>𝟎</m:t>
                              </m:r>
                              <m:r>
                                <a:rPr lang="en-US" b="0" i="1" smtClean="0">
                                  <a:latin typeface="Cambria Math" panose="02040503050406030204" pitchFamily="18" charset="0"/>
                                </a:rPr>
                                <m:t>,0</m:t>
                              </m:r>
                            </m:e>
                          </m:d>
                          <m:r>
                            <a:rPr lang="en-US" b="0" i="1" smtClean="0">
                              <a:latin typeface="Cambria Math" panose="02040503050406030204" pitchFamily="18" charset="0"/>
                            </a:rPr>
                            <m:t>, (</m:t>
                          </m:r>
                          <m:r>
                            <a:rPr lang="en-US" b="1" i="1" smtClean="0">
                              <a:latin typeface="Cambria Math" panose="02040503050406030204" pitchFamily="18" charset="0"/>
                            </a:rPr>
                            <m:t>𝟐</m:t>
                          </m:r>
                          <m:r>
                            <a:rPr lang="en-US" b="0" i="1" smtClean="0">
                              <a:latin typeface="Cambria Math" panose="02040503050406030204" pitchFamily="18" charset="0"/>
                            </a:rPr>
                            <m:t>,0)</m:t>
                          </m:r>
                        </m:e>
                      </m:mr>
                      <m:mr>
                        <m:e>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1" i="1" smtClean="0">
                                  <a:latin typeface="Cambria Math" panose="02040503050406030204" pitchFamily="18" charset="0"/>
                                </a:rPr>
                                <m:t>𝟐</m:t>
                              </m:r>
                            </m:e>
                          </m:d>
                          <m:r>
                            <a:rPr lang="en-US" b="0" i="1" smtClean="0">
                              <a:latin typeface="Cambria Math" panose="02040503050406030204" pitchFamily="18" charset="0"/>
                            </a:rPr>
                            <m:t>, (2,</m:t>
                          </m:r>
                          <m:r>
                            <a:rPr lang="en-US" b="1" i="1" smtClean="0">
                              <a:latin typeface="Cambria Math" panose="02040503050406030204" pitchFamily="18" charset="0"/>
                            </a:rPr>
                            <m:t>𝟐</m:t>
                          </m:r>
                          <m:r>
                            <a:rPr lang="en-US" b="0" i="1" smtClean="0">
                              <a:latin typeface="Cambria Math" panose="02040503050406030204" pitchFamily="18" charset="0"/>
                            </a:rPr>
                            <m:t>)</m:t>
                          </m:r>
                        </m:e>
                      </m:mr>
                    </m:m>
                  </m:oMath>
                </a14:m>
                <a:endParaRPr lang="en-US"/>
              </a:p>
            </p:txBody>
          </p:sp>
        </mc:Choice>
        <mc:Fallback>
          <p:sp>
            <p:nvSpPr>
              <p:cNvPr id="5" name="Content Placeholder 4">
                <a:extLst>
                  <a:ext uri="{FF2B5EF4-FFF2-40B4-BE49-F238E27FC236}">
                    <a16:creationId xmlns:a16="http://schemas.microsoft.com/office/drawing/2014/main" id="{3545ABB4-AE5F-29CD-BEAA-DD31EEABE63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3200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6FCC2-8CDE-4786-7D3D-A20369CE0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F9BE9-F46E-EC7D-7E73-C3177BE17B77}"/>
              </a:ext>
            </a:extLst>
          </p:cNvPr>
          <p:cNvSpPr>
            <a:spLocks noGrp="1"/>
          </p:cNvSpPr>
          <p:nvPr>
            <p:ph type="title"/>
          </p:nvPr>
        </p:nvSpPr>
        <p:spPr/>
        <p:txBody>
          <a:bodyPr/>
          <a:lstStyle/>
          <a:p>
            <a:r>
              <a:rPr lang="en-US"/>
              <a:t>Gradient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44995F7-86CD-1909-BC60-E2ABCF56D872}"/>
                  </a:ext>
                </a:extLst>
              </p:cNvPr>
              <p:cNvSpPr>
                <a:spLocks noGrp="1"/>
              </p:cNvSpPr>
              <p:nvPr>
                <p:ph idx="1"/>
              </p:nvPr>
            </p:nvSpPr>
            <p:spPr/>
            <p:txBody>
              <a:bodyPr>
                <a:normAutofit fontScale="92500" lnSpcReduction="10000"/>
              </a:bodyPr>
              <a:lstStyle/>
              <a:p>
                <a:pPr lvl="1">
                  <a:buFont typeface="Wingdings" panose="05000000000000000000" pitchFamily="2" charset="2"/>
                  <a:buChar char="Ø"/>
                </a:pPr>
                <a:r>
                  <a:rPr lang="en-US"/>
                  <a:t>Now, let’s find the Jacobian:</a:t>
                </a:r>
              </a:p>
              <a:p>
                <a:pPr>
                  <a:buFont typeface="Wingdings" panose="05000000000000000000" pitchFamily="2" charset="2"/>
                  <a:buChar char="Ø"/>
                </a:pPr>
                <a:endParaRPr lang="en-US"/>
              </a:p>
              <a:p>
                <a:pPr marL="0" indent="0">
                  <a:buNone/>
                </a:pPr>
                <a14:m>
                  <m:oMathPara xmlns:m="http://schemas.openxmlformats.org/officeDocument/2006/math">
                    <m:oMathParaPr>
                      <m:jc m:val="center"/>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r>
                        <a:rPr lang="en-US" b="0" i="1" smtClean="0">
                          <a:latin typeface="Cambria Math" panose="02040503050406030204" pitchFamily="18" charset="0"/>
                        </a:rPr>
                        <m:t>, 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𝑦</m:t>
                      </m:r>
                    </m:oMath>
                  </m:oMathPara>
                </a14:m>
                <a:endParaRPr lang="en-US"/>
              </a:p>
              <a:p>
                <a:pPr marL="0" indent="0">
                  <a:buNone/>
                </a:pPr>
                <a:endParaRPr lang="en-US"/>
              </a:p>
              <a:p>
                <a:pPr marL="0" indent="0">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𝑓</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J</m:t>
                          </m:r>
                        </m:e>
                        <m:sub>
                          <m:r>
                            <m:rPr>
                              <m:sty m:val="p"/>
                            </m:rP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−6</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−6</m:t>
                                </m:r>
                              </m:e>
                            </m:mr>
                          </m:m>
                        </m:e>
                      </m:d>
                    </m:oMath>
                  </m:oMathPara>
                </a14:m>
                <a:endParaRPr lang="en-US"/>
              </a:p>
              <a:p>
                <a:pPr marL="0" indent="0">
                  <a:buNone/>
                </a:pPr>
                <a:endParaRPr lang="en-US"/>
              </a:p>
              <a:p>
                <a:pPr marL="0" indent="0" algn="ctr">
                  <a:buNone/>
                </a:pPr>
                <a:r>
                  <a:rPr lang="en-US"/>
                  <a:t>at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0,0</m:t>
                        </m:r>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m:t>
                              </m:r>
                              <m:r>
                                <a:rPr lang="en-US" b="0" i="1" dirty="0" smtClean="0">
                                  <a:latin typeface="Cambria Math" panose="02040503050406030204" pitchFamily="18" charset="0"/>
                                </a:rPr>
                                <m:t>6</m:t>
                              </m:r>
                            </m:e>
                            <m:e>
                              <m:r>
                                <a:rPr lang="en-US" b="0" i="1" dirty="0" smtClean="0">
                                  <a:latin typeface="Cambria Math" panose="02040503050406030204" pitchFamily="18" charset="0"/>
                                </a:rPr>
                                <m:t>0</m:t>
                              </m:r>
                            </m:e>
                          </m:mr>
                          <m:mr>
                            <m:e>
                              <m:r>
                                <a:rPr lang="en-US" b="0" i="1" dirty="0" smtClean="0">
                                  <a:latin typeface="Cambria Math" panose="02040503050406030204" pitchFamily="18" charset="0"/>
                                </a:rPr>
                                <m:t>0</m:t>
                              </m:r>
                            </m:e>
                            <m:e>
                              <m:r>
                                <a:rPr lang="en-US" b="0" i="1" dirty="0" smtClean="0">
                                  <a:latin typeface="Cambria Math" panose="02040503050406030204" pitchFamily="18" charset="0"/>
                                </a:rPr>
                                <m:t>−6</m:t>
                              </m:r>
                            </m:e>
                          </m:mr>
                        </m:m>
                      </m:e>
                    </m:d>
                  </m:oMath>
                </a14:m>
                <a:r>
                  <a:rPr lang="en-US"/>
                  <a:t>  </a:t>
                </a:r>
              </a:p>
              <a:p>
                <a:pPr marL="0" indent="0" algn="ctr">
                  <a:buNone/>
                </a:pPr>
                <a:endParaRPr lang="en-US"/>
              </a:p>
              <a:p>
                <a:pPr marL="0" indent="0">
                  <a:buNone/>
                </a:pPr>
                <a:r>
                  <a:rPr lang="en-US"/>
                  <a:t>eigenvalues are -6 and -6  </a:t>
                </a:r>
                <a:r>
                  <a:rPr lang="en-US" sz="1800"/>
                  <a:t>(negative definite -&gt; max)</a:t>
                </a:r>
              </a:p>
            </p:txBody>
          </p:sp>
        </mc:Choice>
        <mc:Fallback>
          <p:sp>
            <p:nvSpPr>
              <p:cNvPr id="5" name="Content Placeholder 4">
                <a:extLst>
                  <a:ext uri="{FF2B5EF4-FFF2-40B4-BE49-F238E27FC236}">
                    <a16:creationId xmlns:a16="http://schemas.microsoft.com/office/drawing/2014/main" id="{344995F7-86CD-1909-BC60-E2ABCF56D872}"/>
                  </a:ext>
                </a:extLst>
              </p:cNvPr>
              <p:cNvSpPr>
                <a:spLocks noGrp="1" noRot="1" noChangeAspect="1" noMove="1" noResize="1" noEditPoints="1" noAdjustHandles="1" noChangeArrowheads="1" noChangeShapeType="1" noTextEdit="1"/>
              </p:cNvSpPr>
              <p:nvPr>
                <p:ph idx="1"/>
              </p:nvPr>
            </p:nvSpPr>
            <p:spPr>
              <a:blipFill>
                <a:blip r:embed="rId3"/>
                <a:stretch>
                  <a:fillRect l="-1043" t="-2241" b="-154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9438BB4-AB84-4C67-0C08-E4BCBEBA4871}"/>
              </a:ext>
            </a:extLst>
          </p:cNvPr>
          <p:cNvPicPr>
            <a:picLocks noChangeAspect="1"/>
          </p:cNvPicPr>
          <p:nvPr/>
        </p:nvPicPr>
        <p:blipFill>
          <a:blip r:embed="rId4"/>
          <a:stretch>
            <a:fillRect/>
          </a:stretch>
        </p:blipFill>
        <p:spPr>
          <a:xfrm>
            <a:off x="8502168" y="189589"/>
            <a:ext cx="3162741" cy="1676634"/>
          </a:xfrm>
          <a:prstGeom prst="rect">
            <a:avLst/>
          </a:prstGeom>
          <a:ln>
            <a:solidFill>
              <a:schemeClr val="tx1"/>
            </a:solidFill>
          </a:ln>
        </p:spPr>
      </p:pic>
    </p:spTree>
    <p:extLst>
      <p:ext uri="{BB962C8B-B14F-4D97-AF65-F5344CB8AC3E}">
        <p14:creationId xmlns:p14="http://schemas.microsoft.com/office/powerpoint/2010/main" val="2222049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43CE9-724F-59C2-5151-AC10644A7D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01007-6DF6-6F51-7F50-19A25270C116}"/>
              </a:ext>
            </a:extLst>
          </p:cNvPr>
          <p:cNvSpPr>
            <a:spLocks noGrp="1"/>
          </p:cNvSpPr>
          <p:nvPr>
            <p:ph type="title"/>
          </p:nvPr>
        </p:nvSpPr>
        <p:spPr/>
        <p:txBody>
          <a:bodyPr/>
          <a:lstStyle/>
          <a:p>
            <a:r>
              <a:rPr lang="en-US"/>
              <a:t>Example continued</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76C6B9A-78EC-3B4E-EE28-B199E40F8A88}"/>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m:oMathPara>
                </a14:m>
                <a:endParaRPr lang="en-US"/>
              </a:p>
            </p:txBody>
          </p:sp>
        </mc:Choice>
        <mc:Fallback>
          <p:sp>
            <p:nvSpPr>
              <p:cNvPr id="5" name="Content Placeholder 4">
                <a:extLst>
                  <a:ext uri="{FF2B5EF4-FFF2-40B4-BE49-F238E27FC236}">
                    <a16:creationId xmlns:a16="http://schemas.microsoft.com/office/drawing/2014/main" id="{F76C6B9A-78EC-3B4E-EE28-B199E40F8A8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0B16C4F-2BAF-2FE6-7A1D-97A9FFB4D9CB}"/>
                  </a:ext>
                </a:extLst>
              </p:cNvPr>
              <p:cNvSpPr txBox="1"/>
              <p:nvPr/>
            </p:nvSpPr>
            <p:spPr>
              <a:xfrm>
                <a:off x="3048786" y="2608090"/>
                <a:ext cx="6094428" cy="6472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1" i="1" smtClean="0">
                                    <a:latin typeface="Cambria Math" panose="02040503050406030204" pitchFamily="18" charset="0"/>
                                  </a:rPr>
                                  <m:t>𝟎</m:t>
                                </m:r>
                                <m:r>
                                  <a:rPr lang="en-US" b="0" i="1" smtClean="0">
                                    <a:latin typeface="Cambria Math" panose="02040503050406030204" pitchFamily="18" charset="0"/>
                                  </a:rPr>
                                  <m:t>,0</m:t>
                                </m:r>
                              </m:e>
                            </m:d>
                            <m:r>
                              <a:rPr lang="en-US" b="0" i="1" smtClean="0">
                                <a:latin typeface="Cambria Math" panose="02040503050406030204" pitchFamily="18" charset="0"/>
                              </a:rPr>
                              <m:t>, (</m:t>
                            </m:r>
                            <m:r>
                              <a:rPr lang="en-US" b="1" i="1" smtClean="0">
                                <a:latin typeface="Cambria Math" panose="02040503050406030204" pitchFamily="18" charset="0"/>
                              </a:rPr>
                              <m:t>𝟐</m:t>
                            </m:r>
                            <m:r>
                              <a:rPr lang="en-US" b="0" i="1" smtClean="0">
                                <a:latin typeface="Cambria Math" panose="02040503050406030204" pitchFamily="18" charset="0"/>
                              </a:rPr>
                              <m:t>,0)</m:t>
                            </m:r>
                          </m:e>
                        </m:mr>
                        <m:mr>
                          <m:e>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1" i="1" smtClean="0">
                                    <a:latin typeface="Cambria Math" panose="02040503050406030204" pitchFamily="18" charset="0"/>
                                  </a:rPr>
                                  <m:t>𝟐</m:t>
                                </m:r>
                              </m:e>
                            </m:d>
                            <m:r>
                              <a:rPr lang="en-US" b="0" i="1" smtClean="0">
                                <a:latin typeface="Cambria Math" panose="02040503050406030204" pitchFamily="18" charset="0"/>
                              </a:rPr>
                              <m:t>, (2,</m:t>
                            </m:r>
                            <m:r>
                              <a:rPr lang="en-US" b="1" i="1" smtClean="0">
                                <a:latin typeface="Cambria Math" panose="02040503050406030204" pitchFamily="18" charset="0"/>
                              </a:rPr>
                              <m:t>𝟐</m:t>
                            </m:r>
                            <m:r>
                              <a:rPr lang="en-US" b="0" i="1" smtClean="0">
                                <a:latin typeface="Cambria Math" panose="02040503050406030204" pitchFamily="18" charset="0"/>
                              </a:rPr>
                              <m:t>)</m:t>
                            </m:r>
                          </m:e>
                        </m:mr>
                      </m:m>
                    </m:oMath>
                  </m:oMathPara>
                </a14:m>
                <a:endParaRPr lang="en-US"/>
              </a:p>
            </p:txBody>
          </p:sp>
        </mc:Choice>
        <mc:Fallback>
          <p:sp>
            <p:nvSpPr>
              <p:cNvPr id="8" name="TextBox 7">
                <a:extLst>
                  <a:ext uri="{FF2B5EF4-FFF2-40B4-BE49-F238E27FC236}">
                    <a16:creationId xmlns:a16="http://schemas.microsoft.com/office/drawing/2014/main" id="{50B16C4F-2BAF-2FE6-7A1D-97A9FFB4D9CB}"/>
                  </a:ext>
                </a:extLst>
              </p:cNvPr>
              <p:cNvSpPr txBox="1">
                <a:spLocks noRot="1" noChangeAspect="1" noMove="1" noResize="1" noEditPoints="1" noAdjustHandles="1" noChangeArrowheads="1" noChangeShapeType="1" noTextEdit="1"/>
              </p:cNvSpPr>
              <p:nvPr/>
            </p:nvSpPr>
            <p:spPr>
              <a:xfrm>
                <a:off x="3048786" y="2608090"/>
                <a:ext cx="6094428" cy="647293"/>
              </a:xfrm>
              <a:prstGeom prst="rect">
                <a:avLst/>
              </a:prstGeom>
              <a:blipFill>
                <a:blip r:embed="rId4"/>
                <a:stretch>
                  <a:fillRect/>
                </a:stretch>
              </a:blipFill>
            </p:spPr>
            <p:txBody>
              <a:bodyPr/>
              <a:lstStyle/>
              <a:p>
                <a:r>
                  <a:rPr lang="en-US">
                    <a:noFill/>
                  </a:rPr>
                  <a:t> </a:t>
                </a:r>
              </a:p>
            </p:txBody>
          </p:sp>
        </mc:Fallback>
      </mc:AlternateContent>
      <p:pic>
        <p:nvPicPr>
          <p:cNvPr id="4102" name="Picture 6" descr="3D plot">
            <a:extLst>
              <a:ext uri="{FF2B5EF4-FFF2-40B4-BE49-F238E27FC236}">
                <a16:creationId xmlns:a16="http://schemas.microsoft.com/office/drawing/2014/main" id="{97FD4591-7C47-4201-C0DA-758EB01F38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7220" y="3663740"/>
            <a:ext cx="3661233" cy="2829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3165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E714E-C12A-63B4-4379-9D046F3C27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D506A-3209-0082-242C-19EEA7023B2F}"/>
              </a:ext>
            </a:extLst>
          </p:cNvPr>
          <p:cNvSpPr>
            <a:spLocks noGrp="1"/>
          </p:cNvSpPr>
          <p:nvPr>
            <p:ph type="title"/>
          </p:nvPr>
        </p:nvSpPr>
        <p:spPr/>
        <p:txBody>
          <a:bodyPr/>
          <a:lstStyle/>
          <a:p>
            <a:r>
              <a:rPr lang="en-US"/>
              <a:t>Optimization</a:t>
            </a:r>
          </a:p>
        </p:txBody>
      </p:sp>
      <p:sp>
        <p:nvSpPr>
          <p:cNvPr id="3" name="Content Placeholder 2">
            <a:extLst>
              <a:ext uri="{FF2B5EF4-FFF2-40B4-BE49-F238E27FC236}">
                <a16:creationId xmlns:a16="http://schemas.microsoft.com/office/drawing/2014/main" id="{3505EE68-F9D8-4C80-64D6-661E29867E2A}"/>
              </a:ext>
            </a:extLst>
          </p:cNvPr>
          <p:cNvSpPr>
            <a:spLocks noGrp="1"/>
          </p:cNvSpPr>
          <p:nvPr>
            <p:ph idx="1"/>
          </p:nvPr>
        </p:nvSpPr>
        <p:spPr/>
        <p:txBody>
          <a:bodyPr>
            <a:normAutofit/>
          </a:bodyPr>
          <a:lstStyle/>
          <a:p>
            <a:pPr marL="0" indent="0" algn="l">
              <a:buNone/>
            </a:pPr>
            <a:r>
              <a:rPr lang="en-US" sz="2400" b="0" i="0" u="none" strike="noStrike" baseline="0">
                <a:latin typeface="SFRM1000"/>
              </a:rPr>
              <a:t>A point is a </a:t>
            </a:r>
            <a:r>
              <a:rPr lang="en-US" sz="2400" b="1" i="0" u="none" strike="noStrike" baseline="0">
                <a:latin typeface="SFRM1000"/>
              </a:rPr>
              <a:t>local minimum </a:t>
            </a:r>
            <a:r>
              <a:rPr lang="en-US" sz="2400" b="0" i="0" u="none" strike="noStrike" baseline="0">
                <a:latin typeface="SFRM1000"/>
              </a:rPr>
              <a:t>if:</a:t>
            </a:r>
          </a:p>
          <a:p>
            <a:pPr marL="0" indent="0" algn="l">
              <a:buNone/>
            </a:pPr>
            <a:endParaRPr lang="en-US" sz="600" b="0" i="0" u="none" strike="noStrike" baseline="0">
              <a:latin typeface="SFRM1000"/>
            </a:endParaRPr>
          </a:p>
          <a:p>
            <a:pPr algn="l"/>
            <a:r>
              <a:rPr lang="en-US" sz="2400" b="0" i="0" u="sng" strike="noStrike" baseline="0">
                <a:latin typeface="SFRM1000"/>
              </a:rPr>
              <a:t>Necessary condition</a:t>
            </a:r>
            <a:r>
              <a:rPr lang="en-US" sz="2400" b="0" i="0" u="none" strike="noStrike" baseline="0">
                <a:latin typeface="SFRM1000"/>
              </a:rPr>
              <a:t>: </a:t>
            </a:r>
          </a:p>
          <a:p>
            <a:pPr marL="800100" lvl="1" indent="-342900">
              <a:buFont typeface="+mj-lt"/>
              <a:buAutoNum type="arabicPeriod"/>
            </a:pPr>
            <a:r>
              <a:rPr lang="en-US" b="0" i="0" u="none" strike="noStrike" baseline="0">
                <a:latin typeface="SFRM1000"/>
              </a:rPr>
              <a:t>Gradient corresponding to that point is 0</a:t>
            </a:r>
          </a:p>
          <a:p>
            <a:pPr marL="800100" lvl="1" indent="-342900">
              <a:buFont typeface="+mj-lt"/>
              <a:buAutoNum type="arabicPeriod"/>
            </a:pPr>
            <a:r>
              <a:rPr lang="en-US" b="0" i="0" u="none" strike="noStrike" baseline="0">
                <a:latin typeface="SFRM1000"/>
              </a:rPr>
              <a:t>Hessian matrix is positive semi-definite</a:t>
            </a:r>
          </a:p>
          <a:p>
            <a:pPr marL="800100" lvl="1" indent="-342900">
              <a:buFont typeface="+mj-lt"/>
              <a:buAutoNum type="arabicPeriod"/>
            </a:pPr>
            <a:endParaRPr lang="en-US" b="0" i="0" u="none" strike="noStrike" baseline="0">
              <a:latin typeface="SFRM1000"/>
            </a:endParaRPr>
          </a:p>
          <a:p>
            <a:pPr algn="l"/>
            <a:r>
              <a:rPr lang="en-US" sz="2400" b="0" i="0" u="sng" strike="noStrike" baseline="0">
                <a:latin typeface="SFRM1000"/>
              </a:rPr>
              <a:t>Sufficient condition</a:t>
            </a:r>
            <a:r>
              <a:rPr lang="en-US" sz="2400" b="0" i="0" u="none" strike="noStrike" baseline="0">
                <a:latin typeface="SFRM1000"/>
              </a:rPr>
              <a:t>: </a:t>
            </a:r>
          </a:p>
          <a:p>
            <a:pPr marL="914400" lvl="1" indent="-457200">
              <a:buFont typeface="+mj-lt"/>
              <a:buAutoNum type="arabicPeriod"/>
            </a:pPr>
            <a:r>
              <a:rPr lang="en-US">
                <a:latin typeface="SFRM1000"/>
              </a:rPr>
              <a:t>Gradient is </a:t>
            </a:r>
            <a:r>
              <a:rPr lang="en-US" b="0" i="0" u="none" strike="noStrike" baseline="0">
                <a:latin typeface="CMBX10"/>
              </a:rPr>
              <a:t>0 </a:t>
            </a:r>
            <a:endParaRPr lang="en-US" b="0" i="0" u="none" strike="noStrike" baseline="0">
              <a:latin typeface="SFRM1000"/>
            </a:endParaRPr>
          </a:p>
          <a:p>
            <a:pPr marL="914400" lvl="1" indent="-457200">
              <a:buFont typeface="+mj-lt"/>
              <a:buAutoNum type="arabicPeriod"/>
            </a:pPr>
            <a:r>
              <a:rPr lang="en-US" b="0" i="0" u="none" strike="noStrike" baseline="0">
                <a:latin typeface="CMBX10"/>
              </a:rPr>
              <a:t>Hessian matrix</a:t>
            </a:r>
            <a:r>
              <a:rPr lang="en-US" b="0" i="0" u="none" strike="noStrike" baseline="0">
                <a:latin typeface="CMSY7"/>
              </a:rPr>
              <a:t> </a:t>
            </a:r>
            <a:r>
              <a:rPr lang="en-US" b="0" i="0" u="none" strike="noStrike" baseline="0">
                <a:latin typeface="SFRM1000"/>
              </a:rPr>
              <a:t>is positive definite </a:t>
            </a:r>
          </a:p>
          <a:p>
            <a:pPr marL="914400" lvl="2" indent="0">
              <a:buNone/>
            </a:pPr>
            <a:r>
              <a:rPr lang="en-US">
                <a:latin typeface="SFRM1000"/>
              </a:rPr>
              <a:t>(</a:t>
            </a:r>
            <a:r>
              <a:rPr lang="en-US" b="0" i="0" u="none" strike="noStrike" baseline="0">
                <a:latin typeface="SFRM1000"/>
              </a:rPr>
              <a:t>then</a:t>
            </a:r>
            <a:r>
              <a:rPr lang="en-US" b="0" i="0" u="none" strike="noStrike" baseline="0">
                <a:latin typeface="CMSY7"/>
              </a:rPr>
              <a:t> </a:t>
            </a:r>
            <a:r>
              <a:rPr lang="en-US" b="0" i="0" u="none" strike="noStrike" baseline="0">
                <a:latin typeface="SFRM1000"/>
              </a:rPr>
              <a:t>is a “local optimum”)</a:t>
            </a:r>
            <a:endParaRPr lang="en-US" b="1"/>
          </a:p>
        </p:txBody>
      </p:sp>
    </p:spTree>
    <p:extLst>
      <p:ext uri="{BB962C8B-B14F-4D97-AF65-F5344CB8AC3E}">
        <p14:creationId xmlns:p14="http://schemas.microsoft.com/office/powerpoint/2010/main" val="2867680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CA35-C995-41AC-BD4C-24F554E7D07F}"/>
              </a:ext>
            </a:extLst>
          </p:cNvPr>
          <p:cNvSpPr>
            <a:spLocks noGrp="1"/>
          </p:cNvSpPr>
          <p:nvPr>
            <p:ph type="title"/>
          </p:nvPr>
        </p:nvSpPr>
        <p:spPr/>
        <p:txBody>
          <a:bodyPr/>
          <a:lstStyle/>
          <a:p>
            <a:r>
              <a:rPr lang="en-US"/>
              <a:t>Gradient Descent</a:t>
            </a:r>
            <a:endParaRPr lang="en-GB"/>
          </a:p>
        </p:txBody>
      </p:sp>
      <p:sp>
        <p:nvSpPr>
          <p:cNvPr id="3" name="Content Placeholder 2">
            <a:extLst>
              <a:ext uri="{FF2B5EF4-FFF2-40B4-BE49-F238E27FC236}">
                <a16:creationId xmlns:a16="http://schemas.microsoft.com/office/drawing/2014/main" id="{E821E33D-0B8F-4AEF-8F17-AFF655B7124C}"/>
              </a:ext>
            </a:extLst>
          </p:cNvPr>
          <p:cNvSpPr>
            <a:spLocks noGrp="1"/>
          </p:cNvSpPr>
          <p:nvPr>
            <p:ph idx="1"/>
          </p:nvPr>
        </p:nvSpPr>
        <p:spPr/>
        <p:txBody>
          <a:bodyPr>
            <a:normAutofit lnSpcReduction="10000"/>
          </a:bodyPr>
          <a:lstStyle/>
          <a:p>
            <a:pPr marL="0" indent="0">
              <a:buNone/>
            </a:pPr>
            <a:r>
              <a:rPr lang="en-US"/>
              <a:t>The last piece of the puzzle is the Optimization Algorithm </a:t>
            </a:r>
          </a:p>
          <a:p>
            <a:r>
              <a:rPr lang="en-US"/>
              <a:t>The easiest Optimization Algorithm is the</a:t>
            </a:r>
            <a:r>
              <a:rPr lang="en-US" b="1"/>
              <a:t> Gradient Descent</a:t>
            </a:r>
            <a:r>
              <a:rPr lang="en-US"/>
              <a:t> </a:t>
            </a:r>
          </a:p>
          <a:p>
            <a:endParaRPr lang="en-US"/>
          </a:p>
          <a:p>
            <a:r>
              <a:rPr lang="en-US" b="1"/>
              <a:t>Gradient Descent </a:t>
            </a:r>
            <a:r>
              <a:rPr lang="en-US"/>
              <a:t>is a form of trial-and-error in searching for a </a:t>
            </a:r>
            <a:r>
              <a:rPr lang="en-US">
                <a:solidFill>
                  <a:srgbClr val="7030A0"/>
                </a:solidFill>
              </a:rPr>
              <a:t>local minimum </a:t>
            </a:r>
          </a:p>
          <a:p>
            <a:pPr marL="457200" lvl="1" indent="0">
              <a:buNone/>
            </a:pPr>
            <a:r>
              <a:rPr lang="en-US"/>
              <a:t>Computers like a lot trial-and-error approaches</a:t>
            </a:r>
          </a:p>
          <a:p>
            <a:pPr marL="457200" lvl="1" indent="0">
              <a:buNone/>
            </a:pPr>
            <a:endParaRPr lang="en-US"/>
          </a:p>
          <a:p>
            <a:r>
              <a:rPr lang="en-US"/>
              <a:t>Using a “well-designed” </a:t>
            </a:r>
            <a:r>
              <a:rPr lang="en-US" b="1">
                <a:solidFill>
                  <a:srgbClr val="7030A0"/>
                </a:solidFill>
              </a:rPr>
              <a:t>update rule</a:t>
            </a:r>
            <a:r>
              <a:rPr lang="en-US"/>
              <a:t>, each trial is better than the previous one</a:t>
            </a:r>
          </a:p>
          <a:p>
            <a:pPr marL="457200" lvl="1" indent="0">
              <a:buNone/>
            </a:pPr>
            <a:r>
              <a:rPr lang="en-US"/>
              <a:t>It reaches the minimum faster, without oscillation</a:t>
            </a:r>
          </a:p>
          <a:p>
            <a:endParaRPr lang="en-US"/>
          </a:p>
          <a:p>
            <a:endParaRPr lang="en-GB"/>
          </a:p>
        </p:txBody>
      </p:sp>
    </p:spTree>
    <p:extLst>
      <p:ext uri="{BB962C8B-B14F-4D97-AF65-F5344CB8AC3E}">
        <p14:creationId xmlns:p14="http://schemas.microsoft.com/office/powerpoint/2010/main" val="384579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urface chart&#10;&#10;Description automatically generated">
            <a:extLst>
              <a:ext uri="{FF2B5EF4-FFF2-40B4-BE49-F238E27FC236}">
                <a16:creationId xmlns:a16="http://schemas.microsoft.com/office/drawing/2014/main" id="{7B5F14C4-1E93-480F-A513-D5AAC0EF9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398" y="1046715"/>
            <a:ext cx="5861377" cy="4366726"/>
          </a:xfrm>
          <a:prstGeom prst="rect">
            <a:avLst/>
          </a:prstGeom>
        </p:spPr>
      </p:pic>
      <p:pic>
        <p:nvPicPr>
          <p:cNvPr id="7" name="Picture 6" descr="Diagram&#10;&#10;Description automatically generated">
            <a:extLst>
              <a:ext uri="{FF2B5EF4-FFF2-40B4-BE49-F238E27FC236}">
                <a16:creationId xmlns:a16="http://schemas.microsoft.com/office/drawing/2014/main" id="{2E185DC2-0194-4579-ABF1-740299E05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24" y="1046715"/>
            <a:ext cx="5389184" cy="4599187"/>
          </a:xfrm>
          <a:prstGeom prst="rect">
            <a:avLst/>
          </a:prstGeom>
        </p:spPr>
      </p:pic>
    </p:spTree>
    <p:extLst>
      <p:ext uri="{BB962C8B-B14F-4D97-AF65-F5344CB8AC3E}">
        <p14:creationId xmlns:p14="http://schemas.microsoft.com/office/powerpoint/2010/main" val="367210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CA35-C995-41AC-BD4C-24F554E7D07F}"/>
              </a:ext>
            </a:extLst>
          </p:cNvPr>
          <p:cNvSpPr>
            <a:spLocks noGrp="1"/>
          </p:cNvSpPr>
          <p:nvPr>
            <p:ph type="title"/>
          </p:nvPr>
        </p:nvSpPr>
        <p:spPr/>
        <p:txBody>
          <a:bodyPr/>
          <a:lstStyle/>
          <a:p>
            <a:r>
              <a:rPr lang="en-US"/>
              <a:t>Gradient Descent</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21E33D-0B8F-4AEF-8F17-AFF655B7124C}"/>
                  </a:ext>
                </a:extLst>
              </p:cNvPr>
              <p:cNvSpPr>
                <a:spLocks noGrp="1"/>
              </p:cNvSpPr>
              <p:nvPr>
                <p:ph idx="1"/>
              </p:nvPr>
            </p:nvSpPr>
            <p:spPr/>
            <p:txBody>
              <a:bodyPr>
                <a:normAutofit/>
              </a:bodyPr>
              <a:lstStyle/>
              <a:p>
                <a:pPr marL="0" indent="0">
                  <a:buNone/>
                </a:pPr>
                <a:r>
                  <a:rPr lang="en-US"/>
                  <a:t>Let’s see a simple example: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−4</m:t>
                      </m:r>
                    </m:oMath>
                  </m:oMathPara>
                </a14:m>
                <a:endParaRPr lang="en-US" b="0"/>
              </a:p>
              <a:p>
                <a:pPr marL="0" indent="0">
                  <a:buNone/>
                </a:pPr>
                <a:endParaRPr lang="en-GB"/>
              </a:p>
              <a:p>
                <a:pPr marL="0" indent="0">
                  <a:buNone/>
                </a:pPr>
                <a:r>
                  <a:rPr lang="en-GB"/>
                  <a:t>We want to find the </a:t>
                </a:r>
                <a:r>
                  <a:rPr lang="en-GB">
                    <a:solidFill>
                      <a:srgbClr val="FF0000"/>
                    </a:solidFill>
                  </a:rPr>
                  <a:t>MIN</a:t>
                </a:r>
                <a:r>
                  <a:rPr lang="en-GB"/>
                  <a:t> of the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GB"/>
                  <a:t> using </a:t>
                </a:r>
                <a:r>
                  <a:rPr lang="en-GB" b="1"/>
                  <a:t>Gradient Descent</a:t>
                </a:r>
              </a:p>
              <a:p>
                <a:pPr marL="0" indent="0">
                  <a:buNone/>
                </a:pPr>
                <a:endParaRPr lang="en-GB" b="1"/>
              </a:p>
              <a:p>
                <a:pPr marL="0" indent="0">
                  <a:buNone/>
                </a:pPr>
                <a:r>
                  <a:rPr lang="en-GB"/>
                  <a:t>Step 1: Derivative of the function</a:t>
                </a:r>
              </a:p>
              <a:p>
                <a:pPr marL="0" indent="0" algn="ctr">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=10</m:t>
                      </m:r>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en-GB"/>
              </a:p>
              <a:p>
                <a:pPr marL="0" indent="0">
                  <a:buNone/>
                </a:pPr>
                <a:r>
                  <a:rPr lang="en-GB"/>
                  <a:t>Step 2: Choose an arbitrary number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GB"/>
                  <a:t> </a:t>
                </a: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=4</m:t>
                      </m:r>
                    </m:oMath>
                  </m:oMathPara>
                </a14:m>
                <a:endParaRPr lang="en-GB"/>
              </a:p>
              <a:p>
                <a:pPr marL="0" indent="0">
                  <a:buNone/>
                </a:pPr>
                <a:endParaRPr lang="en-GB"/>
              </a:p>
            </p:txBody>
          </p:sp>
        </mc:Choice>
        <mc:Fallback>
          <p:sp>
            <p:nvSpPr>
              <p:cNvPr id="3" name="Content Placeholder 2">
                <a:extLst>
                  <a:ext uri="{FF2B5EF4-FFF2-40B4-BE49-F238E27FC236}">
                    <a16:creationId xmlns:a16="http://schemas.microsoft.com/office/drawing/2014/main" id="{E821E33D-0B8F-4AEF-8F17-AFF655B7124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62FFB-BE11-43BA-BB14-82CA28ECAC81}"/>
              </a:ext>
            </a:extLst>
          </p:cNvPr>
          <p:cNvPicPr>
            <a:picLocks noChangeAspect="1"/>
          </p:cNvPicPr>
          <p:nvPr/>
        </p:nvPicPr>
        <p:blipFill>
          <a:blip r:embed="rId3"/>
          <a:stretch>
            <a:fillRect/>
          </a:stretch>
        </p:blipFill>
        <p:spPr>
          <a:xfrm>
            <a:off x="9268657" y="296245"/>
            <a:ext cx="2514600" cy="1666875"/>
          </a:xfrm>
          <a:prstGeom prst="rect">
            <a:avLst/>
          </a:prstGeom>
          <a:ln>
            <a:solidFill>
              <a:schemeClr val="tx1"/>
            </a:solidFill>
          </a:ln>
        </p:spPr>
      </p:pic>
    </p:spTree>
    <p:extLst>
      <p:ext uri="{BB962C8B-B14F-4D97-AF65-F5344CB8AC3E}">
        <p14:creationId xmlns:p14="http://schemas.microsoft.com/office/powerpoint/2010/main" val="225331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A958-F94E-D78D-D591-458ABA26F94B}"/>
              </a:ext>
            </a:extLst>
          </p:cNvPr>
          <p:cNvSpPr>
            <a:spLocks noGrp="1"/>
          </p:cNvSpPr>
          <p:nvPr>
            <p:ph type="title"/>
          </p:nvPr>
        </p:nvSpPr>
        <p:spPr/>
        <p:txBody>
          <a:bodyPr/>
          <a:lstStyle/>
          <a:p>
            <a:r>
              <a:rPr lang="en-US"/>
              <a:t>What can we do with Machine Learning?</a:t>
            </a:r>
          </a:p>
        </p:txBody>
      </p:sp>
      <p:sp>
        <p:nvSpPr>
          <p:cNvPr id="3" name="Content Placeholder 2">
            <a:extLst>
              <a:ext uri="{FF2B5EF4-FFF2-40B4-BE49-F238E27FC236}">
                <a16:creationId xmlns:a16="http://schemas.microsoft.com/office/drawing/2014/main" id="{28AF0BFF-6BDB-0CEF-FC25-3A24BBEE1B14}"/>
              </a:ext>
            </a:extLst>
          </p:cNvPr>
          <p:cNvSpPr>
            <a:spLocks noGrp="1"/>
          </p:cNvSpPr>
          <p:nvPr>
            <p:ph idx="1"/>
          </p:nvPr>
        </p:nvSpPr>
        <p:spPr/>
        <p:txBody>
          <a:bodyPr>
            <a:normAutofit/>
          </a:bodyPr>
          <a:lstStyle/>
          <a:p>
            <a:pPr marL="0" indent="0" algn="ctr">
              <a:buNone/>
            </a:pPr>
            <a:endParaRPr lang="en-US" sz="1800" b="0" i="0" u="none" strike="noStrike" baseline="0">
              <a:solidFill>
                <a:srgbClr val="000000"/>
              </a:solidFill>
              <a:latin typeface="ComputerModernRoman"/>
            </a:endParaRPr>
          </a:p>
          <a:p>
            <a:r>
              <a:rPr lang="en-US" sz="2400" b="1"/>
              <a:t>Transcription</a:t>
            </a:r>
          </a:p>
          <a:p>
            <a:pPr marL="457200" lvl="1" indent="0">
              <a:buNone/>
            </a:pPr>
            <a:r>
              <a:rPr lang="en-US" sz="2000"/>
              <a:t>Ex, from image of text to ASCII characters</a:t>
            </a:r>
          </a:p>
          <a:p>
            <a:pPr marL="457200" lvl="1" indent="0">
              <a:buNone/>
            </a:pPr>
            <a:endParaRPr lang="en-US" sz="2000"/>
          </a:p>
          <a:p>
            <a:pPr marL="457200" lvl="1" indent="0">
              <a:buNone/>
            </a:pPr>
            <a:endParaRPr lang="en-US" sz="2000"/>
          </a:p>
          <a:p>
            <a:r>
              <a:rPr lang="en-US" sz="2400" b="1"/>
              <a:t>Machine Translation </a:t>
            </a:r>
          </a:p>
          <a:p>
            <a:endParaRPr lang="en-US" sz="2400"/>
          </a:p>
          <a:p>
            <a:endParaRPr lang="en-US" sz="2400"/>
          </a:p>
          <a:p>
            <a:r>
              <a:rPr lang="en-US" sz="2400" b="1"/>
              <a:t>Anomaly detection</a:t>
            </a:r>
          </a:p>
          <a:p>
            <a:pPr marL="457200" lvl="1" indent="0">
              <a:buNone/>
            </a:pPr>
            <a:endParaRPr lang="en-US" sz="1900" b="0" i="0" u="none" strike="noStrike" baseline="0">
              <a:latin typeface="ComputerModernRoman"/>
            </a:endParaRPr>
          </a:p>
          <a:p>
            <a:pPr marL="0" indent="0">
              <a:buNone/>
            </a:pPr>
            <a:endParaRPr lang="en-US"/>
          </a:p>
        </p:txBody>
      </p:sp>
    </p:spTree>
    <p:extLst>
      <p:ext uri="{BB962C8B-B14F-4D97-AF65-F5344CB8AC3E}">
        <p14:creationId xmlns:p14="http://schemas.microsoft.com/office/powerpoint/2010/main" val="3967715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21E33D-0B8F-4AEF-8F17-AFF655B7124C}"/>
                  </a:ext>
                </a:extLst>
              </p:cNvPr>
              <p:cNvSpPr>
                <a:spLocks noGrp="1"/>
              </p:cNvSpPr>
              <p:nvPr>
                <p:ph idx="1"/>
              </p:nvPr>
            </p:nvSpPr>
            <p:spPr>
              <a:xfrm>
                <a:off x="838200" y="560439"/>
                <a:ext cx="10515600" cy="5616524"/>
              </a:xfrm>
            </p:spPr>
            <p:txBody>
              <a:bodyPr>
                <a:normAutofit/>
              </a:bodyPr>
              <a:lstStyle/>
              <a:p>
                <a:pPr marL="0" indent="0">
                  <a:buNone/>
                </a:pPr>
                <a:r>
                  <a:rPr lang="en-GB"/>
                  <a:t>Step 1: Derivative of the function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=10</m:t>
                      </m:r>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en-GB"/>
              </a:p>
              <a:p>
                <a:pPr marL="0" indent="0">
                  <a:buNone/>
                </a:pPr>
                <a:r>
                  <a:rPr lang="en-GB"/>
                  <a:t>Step 2: Choose an arbitrary number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GB"/>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=4</m:t>
                      </m:r>
                    </m:oMath>
                  </m:oMathPara>
                </a14:m>
                <a:endParaRPr lang="en-GB"/>
              </a:p>
              <a:p>
                <a:pPr marL="0" indent="0">
                  <a:buNone/>
                </a:pPr>
                <a:r>
                  <a:rPr lang="en-GB"/>
                  <a:t>Step 3: Choose a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GB"/>
                  <a:t> following the </a:t>
                </a:r>
                <a:r>
                  <a:rPr lang="en-GB">
                    <a:solidFill>
                      <a:srgbClr val="7030A0"/>
                    </a:solidFill>
                  </a:rPr>
                  <a:t>update rule</a:t>
                </a:r>
                <a:r>
                  <a:rPr lang="en-US"/>
                  <a:t>:</a:t>
                </a:r>
              </a:p>
              <a:p>
                <a:pPr marL="0" indent="0" algn="ctr">
                  <a:buNone/>
                </a:pPr>
                <a:r>
                  <a:rPr lang="en-US"/>
                  <a:t> </a:t>
                </a:r>
                <a14:m>
                  <m:oMath xmlns:m="http://schemas.openxmlformats.org/officeDocument/2006/math">
                    <m:r>
                      <a:rPr lang="en-US" b="0" i="0"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𝜼</m:t>
                    </m:r>
                    <m:r>
                      <a:rPr lang="en-US" b="1" i="1" smtClean="0">
                        <a:latin typeface="Cambria Math" panose="02040503050406030204" pitchFamily="18" charset="0"/>
                        <a:ea typeface="Cambria Math" panose="02040503050406030204" pitchFamily="18" charset="0"/>
                      </a:rPr>
                      <m:t>𝒇</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oMath>
                </a14:m>
                <a:endParaRPr lang="en-GB" b="1"/>
              </a:p>
              <a:p>
                <a:pPr marL="0" indent="0">
                  <a:buNone/>
                </a:pPr>
                <a:endParaRPr lang="en-GB"/>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[10</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+3]</m:t>
                      </m:r>
                    </m:oMath>
                  </m:oMathPara>
                </a14:m>
                <a:endParaRPr lang="en-GB"/>
              </a:p>
              <a:p>
                <a:pPr marL="0" indent="0">
                  <a:buNone/>
                </a:pPr>
                <a:endParaRPr lang="en-GB"/>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𝜂</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10∗4+3</m:t>
                          </m:r>
                        </m:e>
                      </m:d>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43</m:t>
                      </m:r>
                      <m:r>
                        <a:rPr lang="en-US" b="0" i="1" smtClean="0">
                          <a:latin typeface="Cambria Math" panose="02040503050406030204" pitchFamily="18" charset="0"/>
                          <a:ea typeface="Cambria Math" panose="02040503050406030204" pitchFamily="18" charset="0"/>
                        </a:rPr>
                        <m:t>𝜂</m:t>
                      </m:r>
                    </m:oMath>
                  </m:oMathPara>
                </a14:m>
                <a:endParaRPr lang="en-GB"/>
              </a:p>
            </p:txBody>
          </p:sp>
        </mc:Choice>
        <mc:Fallback>
          <p:sp>
            <p:nvSpPr>
              <p:cNvPr id="3" name="Content Placeholder 2">
                <a:extLst>
                  <a:ext uri="{FF2B5EF4-FFF2-40B4-BE49-F238E27FC236}">
                    <a16:creationId xmlns:a16="http://schemas.microsoft.com/office/drawing/2014/main" id="{E821E33D-0B8F-4AEF-8F17-AFF655B7124C}"/>
                  </a:ext>
                </a:extLst>
              </p:cNvPr>
              <p:cNvSpPr>
                <a:spLocks noGrp="1" noRot="1" noChangeAspect="1" noMove="1" noResize="1" noEditPoints="1" noAdjustHandles="1" noChangeArrowheads="1" noChangeShapeType="1" noTextEdit="1"/>
              </p:cNvSpPr>
              <p:nvPr>
                <p:ph idx="1"/>
              </p:nvPr>
            </p:nvSpPr>
            <p:spPr>
              <a:xfrm>
                <a:off x="838200" y="560439"/>
                <a:ext cx="10515600" cy="5616524"/>
              </a:xfrm>
              <a:blipFill>
                <a:blip r:embed="rId2"/>
                <a:stretch>
                  <a:fillRect l="-1217" t="-1846"/>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7C6074E6-A82D-4BF5-B068-63EA3CF5AA96}"/>
              </a:ext>
            </a:extLst>
          </p:cNvPr>
          <p:cNvSpPr/>
          <p:nvPr/>
        </p:nvSpPr>
        <p:spPr>
          <a:xfrm>
            <a:off x="4580878" y="2794601"/>
            <a:ext cx="3231471" cy="68580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3">
            <a:extLst>
              <a:ext uri="{FF2B5EF4-FFF2-40B4-BE49-F238E27FC236}">
                <a16:creationId xmlns:a16="http://schemas.microsoft.com/office/drawing/2014/main" id="{2ED4D712-9FD1-448C-8C7B-31A8291AAC57}"/>
              </a:ext>
            </a:extLst>
          </p:cNvPr>
          <p:cNvPicPr>
            <a:picLocks noChangeAspect="1"/>
          </p:cNvPicPr>
          <p:nvPr/>
        </p:nvPicPr>
        <p:blipFill>
          <a:blip r:embed="rId3"/>
          <a:stretch>
            <a:fillRect/>
          </a:stretch>
        </p:blipFill>
        <p:spPr>
          <a:xfrm>
            <a:off x="9268657" y="296245"/>
            <a:ext cx="2514600" cy="1666875"/>
          </a:xfrm>
          <a:prstGeom prst="rect">
            <a:avLst/>
          </a:prstGeom>
          <a:ln>
            <a:solidFill>
              <a:schemeClr val="tx1"/>
            </a:solidFill>
          </a:ln>
        </p:spPr>
      </p:pic>
    </p:spTree>
    <p:extLst>
      <p:ext uri="{BB962C8B-B14F-4D97-AF65-F5344CB8AC3E}">
        <p14:creationId xmlns:p14="http://schemas.microsoft.com/office/powerpoint/2010/main" val="3087399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21E33D-0B8F-4AEF-8F17-AFF655B7124C}"/>
                  </a:ext>
                </a:extLst>
              </p:cNvPr>
              <p:cNvSpPr>
                <a:spLocks noGrp="1"/>
              </p:cNvSpPr>
              <p:nvPr>
                <p:ph idx="1"/>
              </p:nvPr>
            </p:nvSpPr>
            <p:spPr>
              <a:xfrm>
                <a:off x="838200" y="560439"/>
                <a:ext cx="10515600" cy="5616524"/>
              </a:xfrm>
            </p:spPr>
            <p:txBody>
              <a:bodyPr>
                <a:normAutofit/>
              </a:bodyPr>
              <a:lstStyle/>
              <a:p>
                <a:pPr marL="0" indent="0">
                  <a:buNone/>
                </a:pPr>
                <a:r>
                  <a:rPr lang="en-GB"/>
                  <a:t>Step 1: Derivative of the function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=10</m:t>
                      </m:r>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en-GB"/>
              </a:p>
              <a:p>
                <a:pPr marL="0" indent="0">
                  <a:buNone/>
                </a:pPr>
                <a:r>
                  <a:rPr lang="en-GB"/>
                  <a:t>Step 2: Choose an arbitrary number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GB"/>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=4</m:t>
                      </m:r>
                    </m:oMath>
                  </m:oMathPara>
                </a14:m>
                <a:endParaRPr lang="en-GB"/>
              </a:p>
              <a:p>
                <a:pPr marL="0" indent="0">
                  <a:buNone/>
                </a:pPr>
                <a:r>
                  <a:rPr lang="en-GB"/>
                  <a:t>Step 3: Choose a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GB"/>
                  <a:t> following the </a:t>
                </a:r>
                <a:r>
                  <a:rPr lang="en-GB">
                    <a:solidFill>
                      <a:srgbClr val="7030A0"/>
                    </a:solidFill>
                  </a:rPr>
                  <a:t>update rule</a:t>
                </a:r>
                <a:r>
                  <a:rPr lang="en-US"/>
                  <a:t>:</a:t>
                </a:r>
                <a:endParaRPr lang="en-GB"/>
              </a:p>
              <a:p>
                <a:pPr marL="0" indent="0">
                  <a:buNone/>
                </a:pPr>
                <a:endParaRPr lang="en-GB" sz="50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0" smtClean="0">
                          <a:latin typeface="Cambria Math" panose="02040503050406030204" pitchFamily="18" charset="0"/>
                        </a:rPr>
                        <m:t>4</m:t>
                      </m:r>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43</m:t>
                      </m:r>
                      <m:r>
                        <a:rPr lang="en-US" b="0" i="1" smtClean="0">
                          <a:latin typeface="Cambria Math" panose="02040503050406030204" pitchFamily="18" charset="0"/>
                          <a:ea typeface="Cambria Math" panose="02040503050406030204" pitchFamily="18" charset="0"/>
                        </a:rPr>
                        <m:t>𝜂</m:t>
                      </m:r>
                    </m:oMath>
                  </m:oMathPara>
                </a14:m>
                <a:endParaRPr lang="en-GB"/>
              </a:p>
              <a:p>
                <a:pPr marL="0" indent="0">
                  <a:buNone/>
                </a:pPr>
                <a:endParaRPr lang="en-GB"/>
              </a:p>
              <a:p>
                <a:pPr marL="0" indent="0">
                  <a:buNone/>
                </a:pPr>
                <a:endParaRPr lang="en-GB"/>
              </a:p>
              <a:p>
                <a:pPr>
                  <a:buFont typeface="Wingdings" panose="05000000000000000000" pitchFamily="2" charset="2"/>
                  <a:buChar char="Ø"/>
                </a:pPr>
                <a:r>
                  <a:rPr lang="en-US">
                    <a:ea typeface="Cambria Math" panose="02040503050406030204" pitchFamily="18" charset="0"/>
                  </a:rPr>
                  <a:t>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rPr>
                      <m:t>𝜼</m:t>
                    </m:r>
                  </m:oMath>
                </a14:m>
                <a:r>
                  <a:rPr lang="en-GB"/>
                  <a:t> is the </a:t>
                </a:r>
                <a:r>
                  <a:rPr lang="en-GB" b="1"/>
                  <a:t>learning rate </a:t>
                </a:r>
                <a:r>
                  <a:rPr lang="en-GB"/>
                  <a:t>at which the ML algorithm forgets all beliefs for new ones</a:t>
                </a:r>
              </a:p>
              <a:p>
                <a:endParaRPr lang="en-GB" b="1"/>
              </a:p>
            </p:txBody>
          </p:sp>
        </mc:Choice>
        <mc:Fallback>
          <p:sp>
            <p:nvSpPr>
              <p:cNvPr id="3" name="Content Placeholder 2">
                <a:extLst>
                  <a:ext uri="{FF2B5EF4-FFF2-40B4-BE49-F238E27FC236}">
                    <a16:creationId xmlns:a16="http://schemas.microsoft.com/office/drawing/2014/main" id="{E821E33D-0B8F-4AEF-8F17-AFF655B7124C}"/>
                  </a:ext>
                </a:extLst>
              </p:cNvPr>
              <p:cNvSpPr>
                <a:spLocks noGrp="1" noRot="1" noChangeAspect="1" noMove="1" noResize="1" noEditPoints="1" noAdjustHandles="1" noChangeArrowheads="1" noChangeShapeType="1" noTextEdit="1"/>
              </p:cNvSpPr>
              <p:nvPr>
                <p:ph idx="1"/>
              </p:nvPr>
            </p:nvSpPr>
            <p:spPr>
              <a:xfrm>
                <a:off x="838200" y="560439"/>
                <a:ext cx="10515600" cy="5616524"/>
              </a:xfrm>
              <a:blipFill>
                <a:blip r:embed="rId2"/>
                <a:stretch>
                  <a:fillRect l="-1217" t="-1846" r="-156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67A9EBC-2060-42F1-B043-54381B2BAC23}"/>
              </a:ext>
            </a:extLst>
          </p:cNvPr>
          <p:cNvPicPr>
            <a:picLocks noChangeAspect="1"/>
          </p:cNvPicPr>
          <p:nvPr/>
        </p:nvPicPr>
        <p:blipFill>
          <a:blip r:embed="rId3"/>
          <a:stretch>
            <a:fillRect/>
          </a:stretch>
        </p:blipFill>
        <p:spPr>
          <a:xfrm>
            <a:off x="9268657" y="305123"/>
            <a:ext cx="2514600" cy="1666875"/>
          </a:xfrm>
          <a:prstGeom prst="rect">
            <a:avLst/>
          </a:prstGeom>
          <a:ln>
            <a:solidFill>
              <a:schemeClr val="tx1"/>
            </a:solidFill>
          </a:ln>
        </p:spPr>
      </p:pic>
    </p:spTree>
    <p:extLst>
      <p:ext uri="{BB962C8B-B14F-4D97-AF65-F5344CB8AC3E}">
        <p14:creationId xmlns:p14="http://schemas.microsoft.com/office/powerpoint/2010/main" val="3590283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21E33D-0B8F-4AEF-8F17-AFF655B7124C}"/>
                  </a:ext>
                </a:extLst>
              </p:cNvPr>
              <p:cNvSpPr>
                <a:spLocks noGrp="1"/>
              </p:cNvSpPr>
              <p:nvPr>
                <p:ph idx="1"/>
              </p:nvPr>
            </p:nvSpPr>
            <p:spPr>
              <a:xfrm>
                <a:off x="838200" y="560439"/>
                <a:ext cx="10515600" cy="5616524"/>
              </a:xfrm>
            </p:spPr>
            <p:txBody>
              <a:bodyPr>
                <a:normAutofit/>
              </a:bodyPr>
              <a:lstStyle/>
              <a:p>
                <a:r>
                  <a:rPr lang="en-GB"/>
                  <a:t>Step 4: we keep searching for 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GB"/>
                  <a:t>) </a:t>
                </a:r>
                <a:r>
                  <a:rPr lang="en-GB">
                    <a:solidFill>
                      <a:srgbClr val="7030A0"/>
                    </a:solidFill>
                  </a:rPr>
                  <a:t>until we reach a point where </a:t>
                </a:r>
                <a:r>
                  <a:rPr lang="en-GB" b="1">
                    <a:solidFill>
                      <a:srgbClr val="7030A0"/>
                    </a:solidFill>
                  </a:rPr>
                  <a:t>the values stop updating</a:t>
                </a:r>
                <a:r>
                  <a:rPr lang="en-GB" b="1"/>
                  <a:t> </a:t>
                </a:r>
              </a:p>
              <a:p>
                <a:pPr marL="457200" lvl="1" indent="0">
                  <a:buNone/>
                </a:pPr>
                <a:r>
                  <a:rPr lang="en-GB"/>
                  <a:t>We basically reached the minimum of the function, that is, where the derivative is equal to 0</a:t>
                </a:r>
              </a:p>
              <a:p>
                <a:pPr marL="457200" lvl="1" indent="0">
                  <a:buNone/>
                </a:pPr>
                <a:endParaRPr lang="en-GB"/>
              </a:p>
              <a:p>
                <a:pPr marL="457200" lvl="1" indent="0">
                  <a:buNone/>
                </a:pPr>
                <a:endParaRPr lang="en-GB"/>
              </a:p>
              <a:p>
                <a:r>
                  <a:rPr lang="en-GB"/>
                  <a:t>If the derivative is 0, then the update rule: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r>
                  <a:rPr lang="en-GB"/>
                  <a:t> becomes:</a:t>
                </a:r>
              </a:p>
              <a:p>
                <a:pPr marL="0" indent="0" algn="ctr">
                  <a:buNone/>
                </a:pPr>
                <a:r>
                  <a:rPr lang="en-GB"/>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a14:m>
                <a:endParaRPr lang="en-GB"/>
              </a:p>
              <a:p>
                <a:pPr marL="0" indent="0">
                  <a:buNone/>
                </a:pPr>
                <a:endParaRPr lang="en-GB"/>
              </a:p>
              <a:p>
                <a:pPr marL="0" indent="0" algn="ctr">
                  <a:buNone/>
                </a:pPr>
                <a:r>
                  <a:rPr lang="en-GB"/>
                  <a:t>That is, it stops updating </a:t>
                </a:r>
              </a:p>
            </p:txBody>
          </p:sp>
        </mc:Choice>
        <mc:Fallback>
          <p:sp>
            <p:nvSpPr>
              <p:cNvPr id="3" name="Content Placeholder 2">
                <a:extLst>
                  <a:ext uri="{FF2B5EF4-FFF2-40B4-BE49-F238E27FC236}">
                    <a16:creationId xmlns:a16="http://schemas.microsoft.com/office/drawing/2014/main" id="{E821E33D-0B8F-4AEF-8F17-AFF655B7124C}"/>
                  </a:ext>
                </a:extLst>
              </p:cNvPr>
              <p:cNvSpPr>
                <a:spLocks noGrp="1" noRot="1" noChangeAspect="1" noMove="1" noResize="1" noEditPoints="1" noAdjustHandles="1" noChangeArrowheads="1" noChangeShapeType="1" noTextEdit="1"/>
              </p:cNvSpPr>
              <p:nvPr>
                <p:ph idx="1"/>
              </p:nvPr>
            </p:nvSpPr>
            <p:spPr>
              <a:xfrm>
                <a:off x="838200" y="560439"/>
                <a:ext cx="10515600" cy="5616524"/>
              </a:xfrm>
              <a:blipFill>
                <a:blip r:embed="rId2"/>
                <a:stretch>
                  <a:fillRect l="-1043" t="-1846" r="-1333"/>
                </a:stretch>
              </a:blipFill>
            </p:spPr>
            <p:txBody>
              <a:bodyPr/>
              <a:lstStyle/>
              <a:p>
                <a:r>
                  <a:rPr lang="en-US">
                    <a:noFill/>
                  </a:rPr>
                  <a:t> </a:t>
                </a:r>
              </a:p>
            </p:txBody>
          </p:sp>
        </mc:Fallback>
      </mc:AlternateContent>
    </p:spTree>
    <p:extLst>
      <p:ext uri="{BB962C8B-B14F-4D97-AF65-F5344CB8AC3E}">
        <p14:creationId xmlns:p14="http://schemas.microsoft.com/office/powerpoint/2010/main" val="3798828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098F84-80DB-430A-B6BC-B1A04914B009}"/>
              </a:ext>
            </a:extLst>
          </p:cNvPr>
          <p:cNvPicPr>
            <a:picLocks noChangeAspect="1"/>
          </p:cNvPicPr>
          <p:nvPr/>
        </p:nvPicPr>
        <p:blipFill>
          <a:blip r:embed="rId2"/>
          <a:stretch>
            <a:fillRect/>
          </a:stretch>
        </p:blipFill>
        <p:spPr>
          <a:xfrm>
            <a:off x="804095" y="919624"/>
            <a:ext cx="4133850" cy="2914650"/>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AE9C75A-CC47-4870-B211-916BF3AA0D42}"/>
                  </a:ext>
                </a:extLst>
              </p:cNvPr>
              <p:cNvSpPr txBox="1"/>
              <p:nvPr/>
            </p:nvSpPr>
            <p:spPr>
              <a:xfrm>
                <a:off x="639095" y="4778477"/>
                <a:ext cx="7973963" cy="523220"/>
              </a:xfrm>
              <a:prstGeom prst="rect">
                <a:avLst/>
              </a:prstGeom>
              <a:noFill/>
            </p:spPr>
            <p:txBody>
              <a:bodyPr wrap="square" rtlCol="0">
                <a:spAutoFit/>
              </a:bodyPr>
              <a:lstStyle/>
              <a:p>
                <a:pPr marL="457200" indent="-457200">
                  <a:buFont typeface="Arial" panose="020B0604020202020204" pitchFamily="34" charset="0"/>
                  <a:buChar char="•"/>
                </a:pPr>
                <a:r>
                  <a:rPr lang="en-US" sz="2800"/>
                  <a:t>The speed of minimization depends on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rPr>
                      <m:t>𝜂</m:t>
                    </m:r>
                  </m:oMath>
                </a14:m>
                <a:endParaRPr lang="en-GB" sz="2800"/>
              </a:p>
            </p:txBody>
          </p:sp>
        </mc:Choice>
        <mc:Fallback>
          <p:sp>
            <p:nvSpPr>
              <p:cNvPr id="3" name="TextBox 2">
                <a:extLst>
                  <a:ext uri="{FF2B5EF4-FFF2-40B4-BE49-F238E27FC236}">
                    <a16:creationId xmlns:a16="http://schemas.microsoft.com/office/drawing/2014/main" id="{3AE9C75A-CC47-4870-B211-916BF3AA0D42}"/>
                  </a:ext>
                </a:extLst>
              </p:cNvPr>
              <p:cNvSpPr txBox="1">
                <a:spLocks noRot="1" noChangeAspect="1" noMove="1" noResize="1" noEditPoints="1" noAdjustHandles="1" noChangeArrowheads="1" noChangeShapeType="1" noTextEdit="1"/>
              </p:cNvSpPr>
              <p:nvPr/>
            </p:nvSpPr>
            <p:spPr>
              <a:xfrm>
                <a:off x="639095" y="4778477"/>
                <a:ext cx="7973963" cy="523220"/>
              </a:xfrm>
              <a:prstGeom prst="rect">
                <a:avLst/>
              </a:prstGeom>
              <a:blipFill>
                <a:blip r:embed="rId3"/>
                <a:stretch>
                  <a:fillRect l="-1376" t="-11628" b="-325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9628B52-E67D-4E48-A625-4D8ED941D5FB}"/>
              </a:ext>
            </a:extLst>
          </p:cNvPr>
          <p:cNvPicPr>
            <a:picLocks noChangeAspect="1"/>
          </p:cNvPicPr>
          <p:nvPr/>
        </p:nvPicPr>
        <p:blipFill>
          <a:blip r:embed="rId4"/>
          <a:stretch>
            <a:fillRect/>
          </a:stretch>
        </p:blipFill>
        <p:spPr>
          <a:xfrm>
            <a:off x="6781800" y="1062499"/>
            <a:ext cx="4114800" cy="2771775"/>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3FBC7FF-4E82-4A83-ADE7-A78464FE1D2F}"/>
                  </a:ext>
                </a:extLst>
              </p:cNvPr>
              <p:cNvSpPr txBox="1"/>
              <p:nvPr/>
            </p:nvSpPr>
            <p:spPr>
              <a:xfrm>
                <a:off x="2502309" y="3652091"/>
                <a:ext cx="1214286" cy="523220"/>
              </a:xfrm>
              <a:prstGeom prst="rect">
                <a:avLst/>
              </a:prstGeom>
              <a:noFill/>
            </p:spPr>
            <p:txBody>
              <a:bodyPr wrap="square" rtlCol="0">
                <a:spAutoFit/>
              </a:bodyPr>
              <a:lstStyle/>
              <a:p>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rPr>
                      <m:t>𝜂</m:t>
                    </m:r>
                  </m:oMath>
                </a14:m>
                <a:r>
                  <a:rPr lang="en-GB" sz="2800"/>
                  <a:t> = 0.1</a:t>
                </a:r>
              </a:p>
            </p:txBody>
          </p:sp>
        </mc:Choice>
        <mc:Fallback>
          <p:sp>
            <p:nvSpPr>
              <p:cNvPr id="5" name="TextBox 4">
                <a:extLst>
                  <a:ext uri="{FF2B5EF4-FFF2-40B4-BE49-F238E27FC236}">
                    <a16:creationId xmlns:a16="http://schemas.microsoft.com/office/drawing/2014/main" id="{83FBC7FF-4E82-4A83-ADE7-A78464FE1D2F}"/>
                  </a:ext>
                </a:extLst>
              </p:cNvPr>
              <p:cNvSpPr txBox="1">
                <a:spLocks noRot="1" noChangeAspect="1" noMove="1" noResize="1" noEditPoints="1" noAdjustHandles="1" noChangeArrowheads="1" noChangeShapeType="1" noTextEdit="1"/>
              </p:cNvSpPr>
              <p:nvPr/>
            </p:nvSpPr>
            <p:spPr>
              <a:xfrm>
                <a:off x="2502309" y="3652091"/>
                <a:ext cx="1214286" cy="523220"/>
              </a:xfrm>
              <a:prstGeom prst="rect">
                <a:avLst/>
              </a:prstGeom>
              <a:blipFill>
                <a:blip r:embed="rId5"/>
                <a:stretch>
                  <a:fillRect t="-10465" r="-6000" b="-325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2AD2FD0-EA23-48D3-92C5-89ADC6F97750}"/>
                  </a:ext>
                </a:extLst>
              </p:cNvPr>
              <p:cNvSpPr txBox="1"/>
              <p:nvPr/>
            </p:nvSpPr>
            <p:spPr>
              <a:xfrm>
                <a:off x="8662220" y="3652091"/>
                <a:ext cx="1563327" cy="523220"/>
              </a:xfrm>
              <a:prstGeom prst="rect">
                <a:avLst/>
              </a:prstGeom>
              <a:noFill/>
            </p:spPr>
            <p:txBody>
              <a:bodyPr wrap="square" rtlCol="0">
                <a:spAutoFit/>
              </a:bodyPr>
              <a:lstStyle/>
              <a:p>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rPr>
                      <m:t>𝜂</m:t>
                    </m:r>
                  </m:oMath>
                </a14:m>
                <a:r>
                  <a:rPr lang="en-GB" sz="2800"/>
                  <a:t> = 0.001</a:t>
                </a:r>
              </a:p>
            </p:txBody>
          </p:sp>
        </mc:Choice>
        <mc:Fallback>
          <p:sp>
            <p:nvSpPr>
              <p:cNvPr id="6" name="TextBox 5">
                <a:extLst>
                  <a:ext uri="{FF2B5EF4-FFF2-40B4-BE49-F238E27FC236}">
                    <a16:creationId xmlns:a16="http://schemas.microsoft.com/office/drawing/2014/main" id="{A2AD2FD0-EA23-48D3-92C5-89ADC6F97750}"/>
                  </a:ext>
                </a:extLst>
              </p:cNvPr>
              <p:cNvSpPr txBox="1">
                <a:spLocks noRot="1" noChangeAspect="1" noMove="1" noResize="1" noEditPoints="1" noAdjustHandles="1" noChangeArrowheads="1" noChangeShapeType="1" noTextEdit="1"/>
              </p:cNvSpPr>
              <p:nvPr/>
            </p:nvSpPr>
            <p:spPr>
              <a:xfrm>
                <a:off x="8662220" y="3652091"/>
                <a:ext cx="1563327" cy="523220"/>
              </a:xfrm>
              <a:prstGeom prst="rect">
                <a:avLst/>
              </a:prstGeom>
              <a:blipFill>
                <a:blip r:embed="rId6"/>
                <a:stretch>
                  <a:fillRect t="-10465" r="-5078" b="-32558"/>
                </a:stretch>
              </a:blipFill>
            </p:spPr>
            <p:txBody>
              <a:bodyPr/>
              <a:lstStyle/>
              <a:p>
                <a:r>
                  <a:rPr lang="en-US">
                    <a:noFill/>
                  </a:rPr>
                  <a:t> </a:t>
                </a:r>
              </a:p>
            </p:txBody>
          </p:sp>
        </mc:Fallback>
      </mc:AlternateContent>
    </p:spTree>
    <p:extLst>
      <p:ext uri="{BB962C8B-B14F-4D97-AF65-F5344CB8AC3E}">
        <p14:creationId xmlns:p14="http://schemas.microsoft.com/office/powerpoint/2010/main" val="2920485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CA35-C995-41AC-BD4C-24F554E7D07F}"/>
              </a:ext>
            </a:extLst>
          </p:cNvPr>
          <p:cNvSpPr>
            <a:spLocks noGrp="1"/>
          </p:cNvSpPr>
          <p:nvPr>
            <p:ph type="title"/>
          </p:nvPr>
        </p:nvSpPr>
        <p:spPr/>
        <p:txBody>
          <a:bodyPr/>
          <a:lstStyle/>
          <a:p>
            <a:r>
              <a:rPr lang="en-US"/>
              <a:t>Oscillation</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21E33D-0B8F-4AEF-8F17-AFF655B7124C}"/>
                  </a:ext>
                </a:extLst>
              </p:cNvPr>
              <p:cNvSpPr>
                <a:spLocks noGrp="1"/>
              </p:cNvSpPr>
              <p:nvPr>
                <p:ph idx="1"/>
              </p:nvPr>
            </p:nvSpPr>
            <p:spPr/>
            <p:txBody>
              <a:bodyPr/>
              <a:lstStyle/>
              <a:p>
                <a:r>
                  <a:rPr lang="en-US"/>
                  <a:t>For some </a:t>
                </a:r>
                <a14:m>
                  <m:oMath xmlns:m="http://schemas.openxmlformats.org/officeDocument/2006/math">
                    <m:r>
                      <a:rPr lang="en-US" b="0" i="1" smtClean="0">
                        <a:solidFill>
                          <a:srgbClr val="FF0000"/>
                        </a:solidFill>
                        <a:latin typeface="Cambria Math" panose="02040503050406030204" pitchFamily="18" charset="0"/>
                      </a:rPr>
                      <m:t>𝜂</m:t>
                    </m:r>
                  </m:oMath>
                </a14:m>
                <a:r>
                  <a:rPr lang="en-GB"/>
                  <a:t> values, the result of the update rule could oscillate eternally between two (or more) values. </a:t>
                </a:r>
              </a:p>
              <a:p>
                <a:pPr>
                  <a:buFont typeface="Wingdings" panose="05000000000000000000" pitchFamily="2" charset="2"/>
                  <a:buChar char="Ø"/>
                </a:pPr>
                <a:r>
                  <a:rPr lang="en-GB"/>
                  <a:t>This is called </a:t>
                </a:r>
                <a:r>
                  <a:rPr lang="en-GB" b="1"/>
                  <a:t>Oscillation</a:t>
                </a:r>
              </a:p>
              <a:p>
                <a:pPr marL="0" indent="0">
                  <a:buNone/>
                </a:pPr>
                <a:endParaRPr lang="en-GB"/>
              </a:p>
            </p:txBody>
          </p:sp>
        </mc:Choice>
        <mc:Fallback>
          <p:sp>
            <p:nvSpPr>
              <p:cNvPr id="3" name="Content Placeholder 2">
                <a:extLst>
                  <a:ext uri="{FF2B5EF4-FFF2-40B4-BE49-F238E27FC236}">
                    <a16:creationId xmlns:a16="http://schemas.microsoft.com/office/drawing/2014/main" id="{E821E33D-0B8F-4AEF-8F17-AFF655B7124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EEDE815-7982-42DD-9A98-1304E6E9274E}"/>
              </a:ext>
            </a:extLst>
          </p:cNvPr>
          <p:cNvPicPr>
            <a:picLocks noChangeAspect="1"/>
          </p:cNvPicPr>
          <p:nvPr/>
        </p:nvPicPr>
        <p:blipFill>
          <a:blip r:embed="rId3"/>
          <a:stretch>
            <a:fillRect/>
          </a:stretch>
        </p:blipFill>
        <p:spPr>
          <a:xfrm>
            <a:off x="4229100" y="3287047"/>
            <a:ext cx="3733800" cy="27813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22A79E6-F880-4189-A6FA-4B3ED04C0801}"/>
                  </a:ext>
                </a:extLst>
              </p:cNvPr>
              <p:cNvSpPr txBox="1"/>
              <p:nvPr/>
            </p:nvSpPr>
            <p:spPr>
              <a:xfrm>
                <a:off x="5707626" y="6068347"/>
                <a:ext cx="1214286" cy="523220"/>
              </a:xfrm>
              <a:prstGeom prst="rect">
                <a:avLst/>
              </a:prstGeom>
              <a:noFill/>
            </p:spPr>
            <p:txBody>
              <a:bodyPr wrap="square" rtlCol="0">
                <a:spAutoFit/>
              </a:bodyPr>
              <a:lstStyle/>
              <a:p>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rPr>
                      <m:t>𝜂</m:t>
                    </m:r>
                  </m:oMath>
                </a14:m>
                <a:r>
                  <a:rPr lang="en-GB" sz="2800"/>
                  <a:t> = 0.2</a:t>
                </a:r>
              </a:p>
            </p:txBody>
          </p:sp>
        </mc:Choice>
        <mc:Fallback>
          <p:sp>
            <p:nvSpPr>
              <p:cNvPr id="6" name="TextBox 5">
                <a:extLst>
                  <a:ext uri="{FF2B5EF4-FFF2-40B4-BE49-F238E27FC236}">
                    <a16:creationId xmlns:a16="http://schemas.microsoft.com/office/drawing/2014/main" id="{F22A79E6-F880-4189-A6FA-4B3ED04C0801}"/>
                  </a:ext>
                </a:extLst>
              </p:cNvPr>
              <p:cNvSpPr txBox="1">
                <a:spLocks noRot="1" noChangeAspect="1" noMove="1" noResize="1" noEditPoints="1" noAdjustHandles="1" noChangeArrowheads="1" noChangeShapeType="1" noTextEdit="1"/>
              </p:cNvSpPr>
              <p:nvPr/>
            </p:nvSpPr>
            <p:spPr>
              <a:xfrm>
                <a:off x="5707626" y="6068347"/>
                <a:ext cx="1214286" cy="523220"/>
              </a:xfrm>
              <a:prstGeom prst="rect">
                <a:avLst/>
              </a:prstGeom>
              <a:blipFill>
                <a:blip r:embed="rId4"/>
                <a:stretch>
                  <a:fillRect t="-10465" r="-6533" b="-325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C3797-72A5-47C1-B920-B17BE255D407}"/>
              </a:ext>
            </a:extLst>
          </p:cNvPr>
          <p:cNvSpPr txBox="1"/>
          <p:nvPr/>
        </p:nvSpPr>
        <p:spPr>
          <a:xfrm>
            <a:off x="8679425" y="3318458"/>
            <a:ext cx="2883309" cy="2031325"/>
          </a:xfrm>
          <a:prstGeom prst="rect">
            <a:avLst/>
          </a:prstGeom>
          <a:noFill/>
        </p:spPr>
        <p:txBody>
          <a:bodyPr wrap="square" rtlCol="0">
            <a:spAutoFit/>
          </a:bodyPr>
          <a:lstStyle/>
          <a:p>
            <a:r>
              <a:rPr lang="en-US"/>
              <a:t>We are stuck here!</a:t>
            </a:r>
          </a:p>
          <a:p>
            <a:endParaRPr lang="en-US"/>
          </a:p>
          <a:p>
            <a:endParaRPr lang="en-US"/>
          </a:p>
          <a:p>
            <a:endParaRPr lang="en-US"/>
          </a:p>
          <a:p>
            <a:endParaRPr lang="en-US"/>
          </a:p>
          <a:p>
            <a:endParaRPr lang="en-US"/>
          </a:p>
          <a:p>
            <a:r>
              <a:rPr lang="en-US"/>
              <a:t>But the Minimum is there… </a:t>
            </a:r>
            <a:endParaRPr lang="en-GB"/>
          </a:p>
        </p:txBody>
      </p:sp>
      <p:cxnSp>
        <p:nvCxnSpPr>
          <p:cNvPr id="9" name="Straight Arrow Connector 8">
            <a:extLst>
              <a:ext uri="{FF2B5EF4-FFF2-40B4-BE49-F238E27FC236}">
                <a16:creationId xmlns:a16="http://schemas.microsoft.com/office/drawing/2014/main" id="{CC011D26-A858-44E3-9CF7-24338C522240}"/>
              </a:ext>
            </a:extLst>
          </p:cNvPr>
          <p:cNvCxnSpPr/>
          <p:nvPr/>
        </p:nvCxnSpPr>
        <p:spPr>
          <a:xfrm flipH="1">
            <a:off x="7472516" y="3556820"/>
            <a:ext cx="1199536" cy="10078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BA51398B-7632-4B77-8AE4-80BCFC5B4CE8}"/>
              </a:ext>
            </a:extLst>
          </p:cNvPr>
          <p:cNvCxnSpPr>
            <a:cxnSpLocks/>
          </p:cNvCxnSpPr>
          <p:nvPr/>
        </p:nvCxnSpPr>
        <p:spPr>
          <a:xfrm flipH="1">
            <a:off x="6774426" y="5160195"/>
            <a:ext cx="1892709" cy="48352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63215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674AADBC-CC33-41C6-ABC8-DA696EC21BA4}"/>
                  </a:ext>
                </a:extLst>
              </p:cNvPr>
              <p:cNvSpPr>
                <a:spLocks noGrp="1"/>
              </p:cNvSpPr>
              <p:nvPr>
                <p:ph type="title"/>
              </p:nvPr>
            </p:nvSpPr>
            <p:spPr/>
            <p:txBody>
              <a:bodyPr/>
              <a:lstStyle/>
              <a:p>
                <a:r>
                  <a:rPr lang="en-US"/>
                  <a:t>Which </a:t>
                </a:r>
                <a14:m>
                  <m:oMath xmlns:m="http://schemas.openxmlformats.org/officeDocument/2006/math">
                    <m:r>
                      <a:rPr lang="en-US" b="0" i="1" smtClean="0">
                        <a:latin typeface="Cambria Math" panose="02040503050406030204" pitchFamily="18" charset="0"/>
                      </a:rPr>
                      <m:t>𝜂</m:t>
                    </m:r>
                  </m:oMath>
                </a14:m>
                <a:r>
                  <a:rPr lang="en-GB"/>
                  <a:t> should we choose? </a:t>
                </a:r>
              </a:p>
            </p:txBody>
          </p:sp>
        </mc:Choice>
        <mc:Fallback>
          <p:sp>
            <p:nvSpPr>
              <p:cNvPr id="2" name="Title 1">
                <a:extLst>
                  <a:ext uri="{FF2B5EF4-FFF2-40B4-BE49-F238E27FC236}">
                    <a16:creationId xmlns:a16="http://schemas.microsoft.com/office/drawing/2014/main" id="{674AADBC-CC33-41C6-ABC8-DA696EC21BA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E93C641-4FEC-45A3-93CC-9E6C8BB828DB}"/>
                  </a:ext>
                </a:extLst>
              </p:cNvPr>
              <p:cNvSpPr>
                <a:spLocks noGrp="1"/>
              </p:cNvSpPr>
              <p:nvPr>
                <p:ph idx="1"/>
              </p:nvPr>
            </p:nvSpPr>
            <p:spPr/>
            <p:txBody>
              <a:bodyPr/>
              <a:lstStyle/>
              <a:p>
                <a:pPr marL="0" indent="0">
                  <a:buNone/>
                </a:pPr>
                <a:endParaRPr lang="en-US"/>
              </a:p>
              <a:p>
                <a:pPr marL="0" indent="0">
                  <a:buNone/>
                </a:pPr>
                <a:r>
                  <a:rPr lang="en-US"/>
                  <a:t>To choose the right </a:t>
                </a:r>
                <a14:m>
                  <m:oMath xmlns:m="http://schemas.openxmlformats.org/officeDocument/2006/math">
                    <m:r>
                      <a:rPr lang="en-US" b="1" i="1" smtClean="0">
                        <a:latin typeface="Cambria Math" panose="02040503050406030204" pitchFamily="18" charset="0"/>
                      </a:rPr>
                      <m:t>𝜼</m:t>
                    </m:r>
                  </m:oMath>
                </a14:m>
                <a:r>
                  <a:rPr lang="en-GB"/>
                  <a:t> value, follow these two simple rules:</a:t>
                </a:r>
              </a:p>
              <a:p>
                <a:endParaRPr lang="en-GB"/>
              </a:p>
              <a:p>
                <a:pPr>
                  <a:buFont typeface="Wingdings" panose="05000000000000000000" pitchFamily="2" charset="2"/>
                  <a:buChar char="§"/>
                </a:pPr>
                <a:r>
                  <a:rPr lang="en-GB"/>
                  <a:t>It should be </a:t>
                </a:r>
                <a:r>
                  <a:rPr lang="en-GB" b="1">
                    <a:solidFill>
                      <a:srgbClr val="00B050"/>
                    </a:solidFill>
                  </a:rPr>
                  <a:t>high enough</a:t>
                </a:r>
                <a:r>
                  <a:rPr lang="en-GB"/>
                  <a:t>, so that the closest minimum is reached in a rational amount of time</a:t>
                </a:r>
              </a:p>
              <a:p>
                <a:pPr>
                  <a:buFont typeface="Wingdings" panose="05000000000000000000" pitchFamily="2" charset="2"/>
                  <a:buChar char="§"/>
                </a:pPr>
                <a:r>
                  <a:rPr lang="en-GB"/>
                  <a:t>It should be </a:t>
                </a:r>
                <a:r>
                  <a:rPr lang="en-GB" b="1">
                    <a:solidFill>
                      <a:srgbClr val="00B050"/>
                    </a:solidFill>
                  </a:rPr>
                  <a:t>low enough</a:t>
                </a:r>
                <a:r>
                  <a:rPr lang="en-GB"/>
                  <a:t>, so that we don’t oscillate </a:t>
                </a:r>
                <a:r>
                  <a:rPr lang="en-GB" i="1"/>
                  <a:t>in aeternum </a:t>
                </a:r>
                <a:r>
                  <a:rPr lang="en-GB"/>
                  <a:t>around the minimum</a:t>
                </a:r>
              </a:p>
              <a:p>
                <a:pPr>
                  <a:buFont typeface="Wingdings" panose="05000000000000000000" pitchFamily="2" charset="2"/>
                  <a:buChar char="§"/>
                </a:pPr>
                <a:endParaRPr lang="en-GB"/>
              </a:p>
              <a:p>
                <a:pPr>
                  <a:buFont typeface="Wingdings" panose="05000000000000000000" pitchFamily="2" charset="2"/>
                  <a:buChar char="Ø"/>
                </a:pPr>
                <a:r>
                  <a:rPr lang="en-GB"/>
                  <a:t>In other words, experiment with reasonable values…</a:t>
                </a:r>
              </a:p>
            </p:txBody>
          </p:sp>
        </mc:Choice>
        <mc:Fallback>
          <p:sp>
            <p:nvSpPr>
              <p:cNvPr id="3" name="Content Placeholder 2">
                <a:extLst>
                  <a:ext uri="{FF2B5EF4-FFF2-40B4-BE49-F238E27FC236}">
                    <a16:creationId xmlns:a16="http://schemas.microsoft.com/office/drawing/2014/main" id="{DE93C641-4FEC-45A3-93CC-9E6C8BB828DB}"/>
                  </a:ext>
                </a:extLst>
              </p:cNvPr>
              <p:cNvSpPr>
                <a:spLocks noGrp="1" noRot="1" noChangeAspect="1" noMove="1" noResize="1" noEditPoints="1" noAdjustHandles="1" noChangeArrowheads="1" noChangeShapeType="1" noTextEdit="1"/>
              </p:cNvSpPr>
              <p:nvPr>
                <p:ph idx="1"/>
              </p:nvPr>
            </p:nvSpPr>
            <p:spPr>
              <a:blipFill>
                <a:blip r:embed="rId3"/>
                <a:stretch>
                  <a:fillRect l="-1217" r="-1275" b="-3081"/>
                </a:stretch>
              </a:blipFill>
            </p:spPr>
            <p:txBody>
              <a:bodyPr/>
              <a:lstStyle/>
              <a:p>
                <a:r>
                  <a:rPr lang="en-US">
                    <a:noFill/>
                  </a:rPr>
                  <a:t> </a:t>
                </a:r>
              </a:p>
            </p:txBody>
          </p:sp>
        </mc:Fallback>
      </mc:AlternateContent>
    </p:spTree>
    <p:extLst>
      <p:ext uri="{BB962C8B-B14F-4D97-AF65-F5344CB8AC3E}">
        <p14:creationId xmlns:p14="http://schemas.microsoft.com/office/powerpoint/2010/main" val="2522088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38F0C-E3DF-4653-809E-B7C5D850DC63}"/>
              </a:ext>
            </a:extLst>
          </p:cNvPr>
          <p:cNvSpPr>
            <a:spLocks noGrp="1"/>
          </p:cNvSpPr>
          <p:nvPr>
            <p:ph type="title"/>
          </p:nvPr>
        </p:nvSpPr>
        <p:spPr/>
        <p:txBody>
          <a:bodyPr/>
          <a:lstStyle/>
          <a:p>
            <a:r>
              <a:rPr lang="en-US"/>
              <a:t>How do I know when to stop?</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47DB00-7CF1-45D3-8E5C-CB1F052D0FEB}"/>
                  </a:ext>
                </a:extLst>
              </p:cNvPr>
              <p:cNvSpPr>
                <a:spLocks noGrp="1"/>
              </p:cNvSpPr>
              <p:nvPr>
                <p:ph idx="1"/>
              </p:nvPr>
            </p:nvSpPr>
            <p:spPr/>
            <p:txBody>
              <a:bodyPr/>
              <a:lstStyle/>
              <a:p>
                <a:r>
                  <a:rPr lang="en-US"/>
                  <a:t>What if the results of the update rule are smaller and smaller and seem to continue forever?</a:t>
                </a:r>
              </a:p>
              <a:p>
                <a:endParaRPr lang="en-US"/>
              </a:p>
              <a:p>
                <a:r>
                  <a:rPr lang="en-US"/>
                  <a:t>A rule of thumb is to stop when:</a:t>
                </a:r>
              </a:p>
              <a:p>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=0.001</m:t>
                      </m:r>
                    </m:oMath>
                  </m:oMathPara>
                </a14:m>
                <a:endParaRPr lang="en-US" b="0"/>
              </a:p>
              <a:p>
                <a:pPr marL="0" indent="0">
                  <a:buNone/>
                </a:pPr>
                <a:endParaRPr lang="en-US"/>
              </a:p>
              <a:p>
                <a:pPr marL="457200" lvl="1" indent="0">
                  <a:buNone/>
                </a:pPr>
                <a:r>
                  <a:rPr lang="en-US" b="0"/>
                  <a:t>This can be implemented easily addin</a:t>
                </a:r>
                <a:r>
                  <a:rPr lang="en-US"/>
                  <a:t>g a “</a:t>
                </a:r>
                <a:r>
                  <a:rPr lang="en-US">
                    <a:solidFill>
                      <a:srgbClr val="7030A0"/>
                    </a:solidFill>
                  </a:rPr>
                  <a:t>breaking condition</a:t>
                </a:r>
                <a:r>
                  <a:rPr lang="en-US"/>
                  <a:t>” in the loop</a:t>
                </a:r>
                <a:endParaRPr lang="en-US" b="0"/>
              </a:p>
              <a:p>
                <a:endParaRPr lang="en-GB"/>
              </a:p>
            </p:txBody>
          </p:sp>
        </mc:Choice>
        <mc:Fallback>
          <p:sp>
            <p:nvSpPr>
              <p:cNvPr id="3" name="Content Placeholder 2">
                <a:extLst>
                  <a:ext uri="{FF2B5EF4-FFF2-40B4-BE49-F238E27FC236}">
                    <a16:creationId xmlns:a16="http://schemas.microsoft.com/office/drawing/2014/main" id="{3747DB00-7CF1-45D3-8E5C-CB1F052D0FE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8675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34EAB-7835-F218-A02B-1FD7E20B0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02D29A-CBAC-ED19-66AA-8A9D5CAC13DF}"/>
              </a:ext>
            </a:extLst>
          </p:cNvPr>
          <p:cNvSpPr>
            <a:spLocks noGrp="1"/>
          </p:cNvSpPr>
          <p:nvPr>
            <p:ph type="title"/>
          </p:nvPr>
        </p:nvSpPr>
        <p:spPr/>
        <p:txBody>
          <a:bodyPr/>
          <a:lstStyle/>
          <a:p>
            <a:r>
              <a:rPr lang="en-US"/>
              <a:t>Gradient Descent - Limitations</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21CA4C-DA2A-287F-B31E-40E4D9A130CF}"/>
                  </a:ext>
                </a:extLst>
              </p:cNvPr>
              <p:cNvSpPr>
                <a:spLocks noGrp="1"/>
              </p:cNvSpPr>
              <p:nvPr>
                <p:ph idx="1"/>
              </p:nvPr>
            </p:nvSpPr>
            <p:spPr>
              <a:xfrm>
                <a:off x="838199" y="1825625"/>
                <a:ext cx="10775623" cy="4351338"/>
              </a:xfrm>
            </p:spPr>
            <p:txBody>
              <a:bodyPr>
                <a:normAutofit/>
              </a:bodyPr>
              <a:lstStyle/>
              <a:p>
                <a:pPr>
                  <a:buFont typeface="Wingdings" panose="05000000000000000000" pitchFamily="2" charset="2"/>
                  <a:buChar char="Ø"/>
                </a:pPr>
                <a:endParaRPr lang="en-US"/>
              </a:p>
              <a:p>
                <a:r>
                  <a:rPr lang="en-US"/>
                  <a:t>It only takes in consideration the slope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𝑓</m:t>
                        </m:r>
                      </m:e>
                      <m:sup>
                        <m:r>
                          <a:rPr lang="en-US" b="0" i="1" dirty="0" smtClean="0">
                            <a:latin typeface="Cambria Math" panose="02040503050406030204" pitchFamily="18" charset="0"/>
                          </a:rPr>
                          <m:t>′</m:t>
                        </m:r>
                      </m:sup>
                    </m:sSup>
                  </m:oMath>
                </a14:m>
                <a:r>
                  <a:rPr lang="en-US"/>
                  <a:t>) ignoring the curvature (</a:t>
                </a:r>
                <a14:m>
                  <m:oMath xmlns:m="http://schemas.openxmlformats.org/officeDocument/2006/math">
                    <m:r>
                      <a:rPr lang="en-US" i="1" dirty="0" smtClean="0">
                        <a:latin typeface="Cambria Math" panose="02040503050406030204" pitchFamily="18" charset="0"/>
                      </a:rPr>
                      <m:t>𝑓</m:t>
                    </m:r>
                    <m:r>
                      <a:rPr lang="en-US" b="0" i="1" dirty="0" smtClean="0">
                        <a:latin typeface="Cambria Math" panose="02040503050406030204" pitchFamily="18" charset="0"/>
                      </a:rPr>
                      <m:t>′′</m:t>
                    </m:r>
                  </m:oMath>
                </a14:m>
                <a:r>
                  <a:rPr lang="en-GB"/>
                  <a:t>)</a:t>
                </a:r>
              </a:p>
              <a:p>
                <a:pPr marL="457200" lvl="1" indent="0">
                  <a:buNone/>
                </a:pPr>
                <a:r>
                  <a:rPr lang="en-GB">
                    <a:solidFill>
                      <a:srgbClr val="0070C0"/>
                    </a:solidFill>
                  </a:rPr>
                  <a:t>Cheap to compute</a:t>
                </a:r>
              </a:p>
              <a:p>
                <a:pPr marL="457200" lvl="1" indent="0">
                  <a:buNone/>
                </a:pPr>
                <a:r>
                  <a:rPr lang="en-GB"/>
                  <a:t>But </a:t>
                </a:r>
                <a:r>
                  <a:rPr lang="en-GB">
                    <a:solidFill>
                      <a:srgbClr val="C00000"/>
                    </a:solidFill>
                  </a:rPr>
                  <a:t>slow to converge</a:t>
                </a:r>
              </a:p>
              <a:p>
                <a:pPr marL="0" indent="0">
                  <a:buNone/>
                </a:pPr>
                <a:endParaRPr lang="en-GB"/>
              </a:p>
              <a:p>
                <a:r>
                  <a:rPr lang="en-GB"/>
                  <a:t>These optimization methods are called </a:t>
                </a:r>
                <a:r>
                  <a:rPr lang="en-GB" b="1"/>
                  <a:t>first-order methods</a:t>
                </a:r>
              </a:p>
              <a:p>
                <a:pPr marL="0" indent="0">
                  <a:buNone/>
                </a:pPr>
                <a:endParaRPr lang="en-GB"/>
              </a:p>
            </p:txBody>
          </p:sp>
        </mc:Choice>
        <mc:Fallback>
          <p:sp>
            <p:nvSpPr>
              <p:cNvPr id="3" name="Content Placeholder 2">
                <a:extLst>
                  <a:ext uri="{FF2B5EF4-FFF2-40B4-BE49-F238E27FC236}">
                    <a16:creationId xmlns:a16="http://schemas.microsoft.com/office/drawing/2014/main" id="{1C21CA4C-DA2A-287F-B31E-40E4D9A130CF}"/>
                  </a:ext>
                </a:extLst>
              </p:cNvPr>
              <p:cNvSpPr>
                <a:spLocks noGrp="1" noRot="1" noChangeAspect="1" noMove="1" noResize="1" noEditPoints="1" noAdjustHandles="1" noChangeArrowheads="1" noChangeShapeType="1" noTextEdit="1"/>
              </p:cNvSpPr>
              <p:nvPr>
                <p:ph idx="1"/>
              </p:nvPr>
            </p:nvSpPr>
            <p:spPr>
              <a:xfrm>
                <a:off x="838199" y="1825625"/>
                <a:ext cx="10775623" cy="4351338"/>
              </a:xfrm>
              <a:blipFill>
                <a:blip r:embed="rId3"/>
                <a:stretch>
                  <a:fillRect l="-962"/>
                </a:stretch>
              </a:blipFill>
            </p:spPr>
            <p:txBody>
              <a:bodyPr/>
              <a:lstStyle/>
              <a:p>
                <a:r>
                  <a:rPr lang="en-US">
                    <a:noFill/>
                  </a:rPr>
                  <a:t> </a:t>
                </a:r>
              </a:p>
            </p:txBody>
          </p:sp>
        </mc:Fallback>
      </mc:AlternateContent>
    </p:spTree>
    <p:extLst>
      <p:ext uri="{BB962C8B-B14F-4D97-AF65-F5344CB8AC3E}">
        <p14:creationId xmlns:p14="http://schemas.microsoft.com/office/powerpoint/2010/main" val="177359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6078-418A-458A-AEFD-A6728C8CAE53}"/>
              </a:ext>
            </a:extLst>
          </p:cNvPr>
          <p:cNvSpPr>
            <a:spLocks noGrp="1"/>
          </p:cNvSpPr>
          <p:nvPr>
            <p:ph type="title"/>
          </p:nvPr>
        </p:nvSpPr>
        <p:spPr/>
        <p:txBody>
          <a:bodyPr/>
          <a:lstStyle/>
          <a:p>
            <a:r>
              <a:rPr lang="en-US"/>
              <a:t>N-dimensional Gradient Descent</a:t>
            </a:r>
            <a:endParaRPr lang="en-GB"/>
          </a:p>
        </p:txBody>
      </p:sp>
      <p:sp>
        <p:nvSpPr>
          <p:cNvPr id="3" name="Text Placeholder 2">
            <a:extLst>
              <a:ext uri="{FF2B5EF4-FFF2-40B4-BE49-F238E27FC236}">
                <a16:creationId xmlns:a16="http://schemas.microsoft.com/office/drawing/2014/main" id="{729D8428-BAE3-494A-BB18-46B2B37720C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84249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FCD6-03AC-4FA0-8846-62F028FAE71C}"/>
              </a:ext>
            </a:extLst>
          </p:cNvPr>
          <p:cNvSpPr>
            <a:spLocks noGrp="1"/>
          </p:cNvSpPr>
          <p:nvPr>
            <p:ph type="title"/>
          </p:nvPr>
        </p:nvSpPr>
        <p:spPr/>
        <p:txBody>
          <a:bodyPr/>
          <a:lstStyle/>
          <a:p>
            <a:r>
              <a:rPr lang="en-US"/>
              <a:t>Up to now, we have:</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437BB6-9923-4DB1-AF92-36A8D095C535}"/>
                  </a:ext>
                </a:extLst>
              </p:cNvPr>
              <p:cNvSpPr>
                <a:spLocks noGrp="1"/>
              </p:cNvSpPr>
              <p:nvPr>
                <p:ph idx="1"/>
              </p:nvPr>
            </p:nvSpPr>
            <p:spPr/>
            <p:txBody>
              <a:bodyPr/>
              <a:lstStyle/>
              <a:p>
                <a:r>
                  <a:rPr lang="en-US"/>
                  <a:t>Data: </a:t>
                </a:r>
              </a:p>
              <a:p>
                <a:pPr marL="0" indent="0" algn="ctr">
                  <a:buNone/>
                </a:pPr>
                <a:r>
                  <a:rPr lang="en-US"/>
                  <a:t>We select some data</a:t>
                </a:r>
              </a:p>
              <a:p>
                <a:r>
                  <a:rPr lang="en-US"/>
                  <a:t>Model: </a:t>
                </a:r>
              </a:p>
              <a:p>
                <a:pPr marL="0" indent="0" algn="ctr">
                  <a:buNone/>
                </a:pPr>
                <a14:m>
                  <m:oMath xmlns:m="http://schemas.openxmlformats.org/officeDocument/2006/math">
                    <m:r>
                      <a:rPr lang="en-US" b="0" i="1" smtClean="0">
                        <a:latin typeface="Cambria Math" panose="02040503050406030204" pitchFamily="18" charset="0"/>
                      </a:rPr>
                      <m:t>𝑥𝑤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GB"/>
                  <a:t> [Linear Model]</a:t>
                </a:r>
              </a:p>
              <a:p>
                <a:pPr marL="0" indent="0" algn="ctr">
                  <a:buNone/>
                </a:pPr>
                <a:endParaRPr lang="en-GB" sz="500"/>
              </a:p>
              <a:p>
                <a:r>
                  <a:rPr lang="en-GB"/>
                  <a:t>Objective Function:</a:t>
                </a:r>
              </a:p>
              <a:p>
                <a:pPr marL="0" indent="0" algn="ctr">
                  <a:buNone/>
                </a:pPr>
                <a:r>
                  <a:rPr lang="en-GB"/>
                  <a:t>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𝑛𝑜𝑟𝑚</m:t>
                        </m:r>
                      </m:num>
                      <m:den>
                        <m:r>
                          <a:rPr lang="en-US" b="0" i="1" smtClean="0">
                            <a:latin typeface="Cambria Math" panose="02040503050406030204" pitchFamily="18" charset="0"/>
                          </a:rPr>
                          <m:t>2</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num>
                      <m:den>
                        <m:r>
                          <a:rPr lang="en-US" b="0" i="0" smtClean="0">
                            <a:latin typeface="Cambria Math" panose="02040503050406030204" pitchFamily="18" charset="0"/>
                          </a:rPr>
                          <m:t>2</m:t>
                        </m:r>
                      </m:den>
                    </m:f>
                  </m:oMath>
                </a14:m>
                <a:r>
                  <a:rPr lang="en-GB"/>
                  <a:t> </a:t>
                </a:r>
              </a:p>
            </p:txBody>
          </p:sp>
        </mc:Choice>
        <mc:Fallback>
          <p:sp>
            <p:nvSpPr>
              <p:cNvPr id="3" name="Content Placeholder 2">
                <a:extLst>
                  <a:ext uri="{FF2B5EF4-FFF2-40B4-BE49-F238E27FC236}">
                    <a16:creationId xmlns:a16="http://schemas.microsoft.com/office/drawing/2014/main" id="{7A437BB6-9923-4DB1-AF92-36A8D095C535}"/>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98506AB-D2F4-45D9-9F8D-EE76D853E655}"/>
              </a:ext>
            </a:extLst>
          </p:cNvPr>
          <p:cNvSpPr txBox="1"/>
          <p:nvPr/>
        </p:nvSpPr>
        <p:spPr>
          <a:xfrm>
            <a:off x="9612262" y="4395159"/>
            <a:ext cx="148835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t>We’ll see why over 2 soon</a:t>
            </a:r>
            <a:endParaRPr lang="en-GB"/>
          </a:p>
        </p:txBody>
      </p:sp>
    </p:spTree>
    <p:extLst>
      <p:ext uri="{BB962C8B-B14F-4D97-AF65-F5344CB8AC3E}">
        <p14:creationId xmlns:p14="http://schemas.microsoft.com/office/powerpoint/2010/main" val="1615879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A958-F94E-D78D-D591-458ABA26F94B}"/>
              </a:ext>
            </a:extLst>
          </p:cNvPr>
          <p:cNvSpPr>
            <a:spLocks noGrp="1"/>
          </p:cNvSpPr>
          <p:nvPr>
            <p:ph type="title"/>
          </p:nvPr>
        </p:nvSpPr>
        <p:spPr/>
        <p:txBody>
          <a:bodyPr/>
          <a:lstStyle/>
          <a:p>
            <a:r>
              <a:rPr lang="en-US"/>
              <a:t>What can we do with Machine Learning?</a:t>
            </a:r>
          </a:p>
        </p:txBody>
      </p:sp>
      <p:sp>
        <p:nvSpPr>
          <p:cNvPr id="3" name="Content Placeholder 2">
            <a:extLst>
              <a:ext uri="{FF2B5EF4-FFF2-40B4-BE49-F238E27FC236}">
                <a16:creationId xmlns:a16="http://schemas.microsoft.com/office/drawing/2014/main" id="{28AF0BFF-6BDB-0CEF-FC25-3A24BBEE1B14}"/>
              </a:ext>
            </a:extLst>
          </p:cNvPr>
          <p:cNvSpPr>
            <a:spLocks noGrp="1"/>
          </p:cNvSpPr>
          <p:nvPr>
            <p:ph idx="1"/>
          </p:nvPr>
        </p:nvSpPr>
        <p:spPr/>
        <p:txBody>
          <a:bodyPr>
            <a:normAutofit fontScale="92500" lnSpcReduction="10000"/>
          </a:bodyPr>
          <a:lstStyle/>
          <a:p>
            <a:endParaRPr lang="en-US">
              <a:latin typeface="ComputerModernRoman"/>
            </a:endParaRPr>
          </a:p>
          <a:p>
            <a:r>
              <a:rPr lang="en-US" b="1" i="0" u="none" strike="noStrike" baseline="0">
                <a:latin typeface="ComputerModernRoman"/>
              </a:rPr>
              <a:t>Synthesis and sampling </a:t>
            </a:r>
          </a:p>
          <a:p>
            <a:pPr marL="457200" lvl="1" indent="0">
              <a:buNone/>
            </a:pPr>
            <a:r>
              <a:rPr lang="en-US" b="0" i="0" u="none" strike="noStrike" baseline="0">
                <a:latin typeface="ComputerModernRoman"/>
              </a:rPr>
              <a:t>generate texts, </a:t>
            </a:r>
            <a:r>
              <a:rPr lang="en-US">
                <a:latin typeface="ComputerModernRoman"/>
              </a:rPr>
              <a:t>textures, etc.</a:t>
            </a:r>
          </a:p>
          <a:p>
            <a:endParaRPr lang="en-US">
              <a:latin typeface="ComputerModernRoman"/>
            </a:endParaRPr>
          </a:p>
          <a:p>
            <a:r>
              <a:rPr lang="en-US" b="1" i="0" u="none" strike="noStrike" baseline="0">
                <a:latin typeface="ComputerModernRoman"/>
              </a:rPr>
              <a:t>Imputation of missing values </a:t>
            </a:r>
          </a:p>
          <a:p>
            <a:pPr marL="457200" lvl="1" indent="0">
              <a:buNone/>
            </a:pPr>
            <a:r>
              <a:rPr lang="en-US" b="0" i="0" u="none" strike="noStrike" baseline="0">
                <a:latin typeface="ComputerModernRoman"/>
              </a:rPr>
              <a:t>ex., </a:t>
            </a:r>
            <a:r>
              <a:rPr lang="en-US" b="0" i="1" u="none" strike="noStrike" baseline="0">
                <a:latin typeface="ComputerModernRoman"/>
              </a:rPr>
              <a:t>“the glass is on the _”</a:t>
            </a:r>
            <a:endParaRPr lang="en-US" b="0" u="none" strike="noStrike" baseline="0">
              <a:latin typeface="ComputerModernRoman"/>
            </a:endParaRPr>
          </a:p>
          <a:p>
            <a:endParaRPr lang="en-US">
              <a:latin typeface="ComputerModernRoman"/>
            </a:endParaRPr>
          </a:p>
          <a:p>
            <a:r>
              <a:rPr lang="en-US" b="1" u="none" strike="noStrike" baseline="0">
                <a:latin typeface="ComputerModernRoman"/>
              </a:rPr>
              <a:t>Denoising</a:t>
            </a:r>
          </a:p>
          <a:p>
            <a:pPr lvl="1"/>
            <a:endParaRPr lang="en-US">
              <a:latin typeface="ComputerModernRoman"/>
            </a:endParaRPr>
          </a:p>
          <a:p>
            <a:pPr lvl="1"/>
            <a:endParaRPr lang="en-US">
              <a:latin typeface="ComputerModernRoman"/>
            </a:endParaRPr>
          </a:p>
          <a:p>
            <a:pPr marL="457200" lvl="1" indent="0">
              <a:buNone/>
            </a:pPr>
            <a:r>
              <a:rPr lang="en-US" sz="2000"/>
              <a:t>And more</a:t>
            </a:r>
          </a:p>
        </p:txBody>
      </p:sp>
    </p:spTree>
    <p:extLst>
      <p:ext uri="{BB962C8B-B14F-4D97-AF65-F5344CB8AC3E}">
        <p14:creationId xmlns:p14="http://schemas.microsoft.com/office/powerpoint/2010/main" val="7488845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9EA0-D20A-4F6D-86F1-E92470EF59F6}"/>
              </a:ext>
            </a:extLst>
          </p:cNvPr>
          <p:cNvSpPr>
            <a:spLocks noGrp="1"/>
          </p:cNvSpPr>
          <p:nvPr>
            <p:ph type="title"/>
          </p:nvPr>
        </p:nvSpPr>
        <p:spPr/>
        <p:txBody>
          <a:bodyPr/>
          <a:lstStyle/>
          <a:p>
            <a:r>
              <a:rPr lang="en-US"/>
              <a:t>N-dimensional Gradient Descent</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3939B3-8535-403E-B8B0-4A7014D872B2}"/>
                  </a:ext>
                </a:extLst>
              </p:cNvPr>
              <p:cNvSpPr>
                <a:spLocks noGrp="1"/>
              </p:cNvSpPr>
              <p:nvPr>
                <p:ph idx="1"/>
              </p:nvPr>
            </p:nvSpPr>
            <p:spPr/>
            <p:txBody>
              <a:bodyPr/>
              <a:lstStyle/>
              <a:p>
                <a:r>
                  <a:rPr lang="en-US"/>
                  <a:t>The update rule: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m:oMathPara>
                </a14:m>
                <a:endParaRPr lang="en-GB"/>
              </a:p>
              <a:p>
                <a:endParaRPr lang="en-US"/>
              </a:p>
              <a:p>
                <a:r>
                  <a:rPr lang="en-US"/>
                  <a:t>Becomes:</a:t>
                </a:r>
              </a:p>
              <a:p>
                <a:pPr marL="0" indent="0">
                  <a:buNone/>
                </a:pPr>
                <a:endParaRPr lang="en-GB" b="1"/>
              </a:p>
              <a:p>
                <a:endParaRPr lang="en-US"/>
              </a:p>
            </p:txBody>
          </p:sp>
        </mc:Choice>
        <mc:Fallback>
          <p:sp>
            <p:nvSpPr>
              <p:cNvPr id="3" name="Content Placeholder 2">
                <a:extLst>
                  <a:ext uri="{FF2B5EF4-FFF2-40B4-BE49-F238E27FC236}">
                    <a16:creationId xmlns:a16="http://schemas.microsoft.com/office/drawing/2014/main" id="{AB3939B3-8535-403E-B8B0-4A7014D872B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Arrow: Curved Left 3">
            <a:extLst>
              <a:ext uri="{FF2B5EF4-FFF2-40B4-BE49-F238E27FC236}">
                <a16:creationId xmlns:a16="http://schemas.microsoft.com/office/drawing/2014/main" id="{B5A62779-ABFE-463B-A298-DCBF66486165}"/>
              </a:ext>
            </a:extLst>
          </p:cNvPr>
          <p:cNvSpPr/>
          <p:nvPr/>
        </p:nvSpPr>
        <p:spPr>
          <a:xfrm>
            <a:off x="8326693" y="2231922"/>
            <a:ext cx="1592826" cy="2251588"/>
          </a:xfrm>
          <a:prstGeom prst="curved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8F08323-0E26-49EA-8573-A4021EEF1F94}"/>
                  </a:ext>
                </a:extLst>
              </p:cNvPr>
              <p:cNvSpPr/>
              <p:nvPr/>
            </p:nvSpPr>
            <p:spPr>
              <a:xfrm>
                <a:off x="4414640" y="5986724"/>
                <a:ext cx="7646709"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𝒘</m:t>
                        </m:r>
                      </m:sub>
                    </m:sSub>
                    <m:r>
                      <a:rPr lang="en-US" b="1" i="1" smtClean="0">
                        <a:latin typeface="Cambria Math" panose="02040503050406030204" pitchFamily="18" charset="0"/>
                        <a:ea typeface="Cambria Math" panose="02040503050406030204" pitchFamily="18" charset="0"/>
                      </a:rPr>
                      <m:t>𝑳</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𝒕</m:t>
                        </m:r>
                      </m:e>
                    </m:d>
                  </m:oMath>
                </a14:m>
                <a:r>
                  <a:rPr lang="en-GB" b="1"/>
                  <a:t> </a:t>
                </a:r>
                <a:r>
                  <a:rPr lang="en-GB"/>
                  <a:t>is the gradient of the Loss function with respect to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 </m:t>
                    </m:r>
                  </m:oMath>
                </a14:m>
                <a:r>
                  <a:rPr lang="en-GB"/>
                  <a:t>for the weights</a:t>
                </a:r>
              </a:p>
              <a:p>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𝒃</m:t>
                        </m:r>
                      </m:sub>
                    </m:sSub>
                    <m:r>
                      <a:rPr lang="en-US" b="1" i="1" smtClean="0">
                        <a:latin typeface="Cambria Math" panose="02040503050406030204" pitchFamily="18" charset="0"/>
                        <a:ea typeface="Cambria Math" panose="02040503050406030204" pitchFamily="18" charset="0"/>
                      </a:rPr>
                      <m:t>𝑳</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𝒚</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𝒕</m:t>
                        </m:r>
                      </m:e>
                    </m:d>
                  </m:oMath>
                </a14:m>
                <a:r>
                  <a:rPr lang="en-GB" b="1"/>
                  <a:t> </a:t>
                </a:r>
                <a:r>
                  <a:rPr lang="en-GB"/>
                  <a:t>is the gradient of the Loss function with respect to </a:t>
                </a:r>
                <a14:m>
                  <m:oMath xmlns:m="http://schemas.openxmlformats.org/officeDocument/2006/math">
                    <m:sSub>
                      <m:sSubPr>
                        <m:ctrlPr>
                          <a:rPr lang="en-GB"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 </m:t>
                    </m:r>
                  </m:oMath>
                </a14:m>
                <a:r>
                  <a:rPr lang="en-GB"/>
                  <a:t>for the biases</a:t>
                </a:r>
              </a:p>
            </p:txBody>
          </p:sp>
        </mc:Choice>
        <mc:Fallback>
          <p:sp>
            <p:nvSpPr>
              <p:cNvPr id="7" name="Rectangle 6">
                <a:extLst>
                  <a:ext uri="{FF2B5EF4-FFF2-40B4-BE49-F238E27FC236}">
                    <a16:creationId xmlns:a16="http://schemas.microsoft.com/office/drawing/2014/main" id="{A8F08323-0E26-49EA-8573-A4021EEF1F94}"/>
                  </a:ext>
                </a:extLst>
              </p:cNvPr>
              <p:cNvSpPr>
                <a:spLocks noRot="1" noChangeAspect="1" noMove="1" noResize="1" noEditPoints="1" noAdjustHandles="1" noChangeArrowheads="1" noChangeShapeType="1" noTextEdit="1"/>
              </p:cNvSpPr>
              <p:nvPr/>
            </p:nvSpPr>
            <p:spPr>
              <a:xfrm>
                <a:off x="4414640" y="5986724"/>
                <a:ext cx="7646709" cy="646331"/>
              </a:xfrm>
              <a:prstGeom prst="rect">
                <a:avLst/>
              </a:prstGeom>
              <a:blipFill>
                <a:blip r:embed="rId3"/>
                <a:stretch>
                  <a:fillRect t="-3704" b="-129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92794BD-C6E0-4BEF-8D76-A1194C3CE408}"/>
                  </a:ext>
                </a:extLst>
              </p:cNvPr>
              <p:cNvSpPr/>
              <p:nvPr/>
            </p:nvSpPr>
            <p:spPr>
              <a:xfrm>
                <a:off x="3048000" y="3664340"/>
                <a:ext cx="6096000" cy="95410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𝜼</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m:t>
                          </m:r>
                        </m:e>
                        <m:sub>
                          <m:r>
                            <a:rPr lang="en-US" sz="2800" b="1" i="1" smtClean="0">
                              <a:latin typeface="Cambria Math" panose="02040503050406030204" pitchFamily="18" charset="0"/>
                              <a:ea typeface="Cambria Math" panose="02040503050406030204" pitchFamily="18" charset="0"/>
                            </a:rPr>
                            <m:t>𝒘</m:t>
                          </m:r>
                        </m:sub>
                      </m:sSub>
                      <m:r>
                        <a:rPr lang="en-US" sz="2800" b="1" i="1" smtClean="0">
                          <a:latin typeface="Cambria Math" panose="02040503050406030204" pitchFamily="18" charset="0"/>
                          <a:ea typeface="Cambria Math" panose="02040503050406030204" pitchFamily="18" charset="0"/>
                        </a:rPr>
                        <m:t>𝑳</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𝒚</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𝒕</m:t>
                      </m:r>
                      <m:r>
                        <a:rPr lang="en-US" sz="2800" b="1" i="1" smtClean="0">
                          <a:latin typeface="Cambria Math" panose="02040503050406030204" pitchFamily="18" charset="0"/>
                          <a:ea typeface="Cambria Math" panose="02040503050406030204" pitchFamily="18" charset="0"/>
                        </a:rPr>
                        <m:t>)</m:t>
                      </m:r>
                    </m:oMath>
                  </m:oMathPara>
                </a14:m>
                <a:endParaRPr lang="en-GB" sz="2800" b="1"/>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𝒃</m:t>
                          </m:r>
                        </m:e>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𝒃</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𝜼</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m:t>
                          </m:r>
                        </m:e>
                        <m:sub>
                          <m:r>
                            <a:rPr lang="en-US" sz="2800" b="1" i="1" smtClean="0">
                              <a:latin typeface="Cambria Math" panose="02040503050406030204" pitchFamily="18" charset="0"/>
                              <a:ea typeface="Cambria Math" panose="02040503050406030204" pitchFamily="18" charset="0"/>
                            </a:rPr>
                            <m:t>𝒃</m:t>
                          </m:r>
                        </m:sub>
                      </m:sSub>
                      <m:r>
                        <a:rPr lang="en-US" sz="2800" b="1" i="1" smtClean="0">
                          <a:latin typeface="Cambria Math" panose="02040503050406030204" pitchFamily="18" charset="0"/>
                          <a:ea typeface="Cambria Math" panose="02040503050406030204" pitchFamily="18" charset="0"/>
                        </a:rPr>
                        <m:t>𝑳</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𝒚</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𝒕</m:t>
                      </m:r>
                      <m:r>
                        <a:rPr lang="en-US" sz="2800" b="1" i="1" smtClean="0">
                          <a:latin typeface="Cambria Math" panose="02040503050406030204" pitchFamily="18" charset="0"/>
                          <a:ea typeface="Cambria Math" panose="02040503050406030204" pitchFamily="18" charset="0"/>
                        </a:rPr>
                        <m:t>)</m:t>
                      </m:r>
                    </m:oMath>
                  </m:oMathPara>
                </a14:m>
                <a:endParaRPr lang="en-GB" sz="2800" b="1"/>
              </a:p>
            </p:txBody>
          </p:sp>
        </mc:Choice>
        <mc:Fallback>
          <p:sp>
            <p:nvSpPr>
              <p:cNvPr id="8" name="Rectangle 7">
                <a:extLst>
                  <a:ext uri="{FF2B5EF4-FFF2-40B4-BE49-F238E27FC236}">
                    <a16:creationId xmlns:a16="http://schemas.microsoft.com/office/drawing/2014/main" id="{F92794BD-C6E0-4BEF-8D76-A1194C3CE408}"/>
                  </a:ext>
                </a:extLst>
              </p:cNvPr>
              <p:cNvSpPr>
                <a:spLocks noRot="1" noChangeAspect="1" noMove="1" noResize="1" noEditPoints="1" noAdjustHandles="1" noChangeArrowheads="1" noChangeShapeType="1" noTextEdit="1"/>
              </p:cNvSpPr>
              <p:nvPr/>
            </p:nvSpPr>
            <p:spPr>
              <a:xfrm>
                <a:off x="3048000" y="3664340"/>
                <a:ext cx="6096000" cy="95410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DA438DD-C1BF-40C8-BD38-6D47BC965941}"/>
                  </a:ext>
                </a:extLst>
              </p:cNvPr>
              <p:cNvSpPr txBox="1"/>
              <p:nvPr/>
            </p:nvSpPr>
            <p:spPr>
              <a:xfrm>
                <a:off x="456947" y="5715298"/>
                <a:ext cx="3057433"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14:m>
                  <m:oMath xmlns:m="http://schemas.openxmlformats.org/officeDocument/2006/math">
                    <m:r>
                      <a:rPr lang="en-US" b="1" i="1" dirty="0" smtClean="0">
                        <a:latin typeface="Cambria Math" panose="02040503050406030204" pitchFamily="18" charset="0"/>
                      </a:rPr>
                      <m:t>𝒕</m:t>
                    </m:r>
                  </m:oMath>
                </a14:m>
                <a:r>
                  <a:rPr lang="en-US"/>
                  <a:t> is the </a:t>
                </a:r>
                <a:r>
                  <a:rPr lang="en-US" b="1"/>
                  <a:t>Target</a:t>
                </a:r>
              </a:p>
              <a:p>
                <a:r>
                  <a:rPr lang="en-US"/>
                  <a:t>We compute the Loss between output </a:t>
                </a:r>
                <a14:m>
                  <m:oMath xmlns:m="http://schemas.openxmlformats.org/officeDocument/2006/math">
                    <m:r>
                      <a:rPr lang="en-US" i="1" dirty="0" smtClean="0">
                        <a:latin typeface="Cambria Math" panose="02040503050406030204" pitchFamily="18" charset="0"/>
                      </a:rPr>
                      <m:t>𝑦</m:t>
                    </m:r>
                  </m:oMath>
                </a14:m>
                <a:r>
                  <a:rPr lang="en-US"/>
                  <a:t> and target </a:t>
                </a:r>
                <a14:m>
                  <m:oMath xmlns:m="http://schemas.openxmlformats.org/officeDocument/2006/math">
                    <m:r>
                      <a:rPr lang="en-US" i="1" dirty="0" smtClean="0">
                        <a:latin typeface="Cambria Math" panose="02040503050406030204" pitchFamily="18" charset="0"/>
                      </a:rPr>
                      <m:t>𝑡</m:t>
                    </m:r>
                  </m:oMath>
                </a14:m>
                <a:endParaRPr lang="en-GB"/>
              </a:p>
            </p:txBody>
          </p:sp>
        </mc:Choice>
        <mc:Fallback>
          <p:sp>
            <p:nvSpPr>
              <p:cNvPr id="9" name="TextBox 8">
                <a:extLst>
                  <a:ext uri="{FF2B5EF4-FFF2-40B4-BE49-F238E27FC236}">
                    <a16:creationId xmlns:a16="http://schemas.microsoft.com/office/drawing/2014/main" id="{6DA438DD-C1BF-40C8-BD38-6D47BC965941}"/>
                  </a:ext>
                </a:extLst>
              </p:cNvPr>
              <p:cNvSpPr txBox="1">
                <a:spLocks noRot="1" noChangeAspect="1" noMove="1" noResize="1" noEditPoints="1" noAdjustHandles="1" noChangeArrowheads="1" noChangeShapeType="1" noTextEdit="1"/>
              </p:cNvSpPr>
              <p:nvPr/>
            </p:nvSpPr>
            <p:spPr>
              <a:xfrm>
                <a:off x="456947" y="5715298"/>
                <a:ext cx="3057433" cy="923330"/>
              </a:xfrm>
              <a:prstGeom prst="rect">
                <a:avLst/>
              </a:prstGeom>
              <a:blipFill>
                <a:blip r:embed="rId5"/>
                <a:stretch>
                  <a:fillRect l="-1789" t="-3947" r="-2386" b="-9211"/>
                </a:stretch>
              </a:blipFill>
            </p:spPr>
            <p:txBody>
              <a:bodyPr/>
              <a:lstStyle/>
              <a:p>
                <a:r>
                  <a:rPr lang="en-US">
                    <a:noFill/>
                  </a:rPr>
                  <a:t> </a:t>
                </a:r>
              </a:p>
            </p:txBody>
          </p:sp>
        </mc:Fallback>
      </mc:AlternateContent>
    </p:spTree>
    <p:extLst>
      <p:ext uri="{BB962C8B-B14F-4D97-AF65-F5344CB8AC3E}">
        <p14:creationId xmlns:p14="http://schemas.microsoft.com/office/powerpoint/2010/main" val="61574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9EA0-D20A-4F6D-86F1-E92470EF59F6}"/>
              </a:ext>
            </a:extLst>
          </p:cNvPr>
          <p:cNvSpPr>
            <a:spLocks noGrp="1"/>
          </p:cNvSpPr>
          <p:nvPr>
            <p:ph type="title"/>
          </p:nvPr>
        </p:nvSpPr>
        <p:spPr/>
        <p:txBody>
          <a:bodyPr/>
          <a:lstStyle/>
          <a:p>
            <a:r>
              <a:rPr lang="en-US"/>
              <a:t>N-dimensional Gradient Descent</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3939B3-8535-403E-B8B0-4A7014D872B2}"/>
                  </a:ext>
                </a:extLst>
              </p:cNvPr>
              <p:cNvSpPr>
                <a:spLocks noGrp="1"/>
              </p:cNvSpPr>
              <p:nvPr>
                <p:ph idx="1"/>
              </p:nvPr>
            </p:nvSpPr>
            <p:spPr>
              <a:xfrm>
                <a:off x="838200" y="1825625"/>
                <a:ext cx="10665542" cy="4351338"/>
              </a:xfrm>
            </p:spPr>
            <p:txBody>
              <a:bodyPr/>
              <a:lstStyle/>
              <a:p>
                <a:r>
                  <a:rPr lang="en-US"/>
                  <a:t>We update rule for N-dimensions:</a:t>
                </a:r>
              </a:p>
              <a:p>
                <a:endParaRPr lang="en-US"/>
              </a:p>
              <a:p>
                <a:endParaRPr lang="en-US"/>
              </a:p>
              <a:p>
                <a:endParaRPr lang="en-US"/>
              </a:p>
              <a:p>
                <a:endParaRPr lang="en-US"/>
              </a:p>
              <a:p>
                <a:r>
                  <a:rPr lang="en-US"/>
                  <a:t>To minimize the Loss function, </a:t>
                </a:r>
                <a:r>
                  <a:rPr lang="en-US">
                    <a:solidFill>
                      <a:srgbClr val="7030A0"/>
                    </a:solidFill>
                  </a:rPr>
                  <a:t>we need to optimize</a:t>
                </a:r>
                <a:r>
                  <a:rPr lang="en-US"/>
                  <a:t> regarding </a:t>
                </a:r>
                <a14:m>
                  <m:oMath xmlns:m="http://schemas.openxmlformats.org/officeDocument/2006/math">
                    <m:r>
                      <a:rPr lang="en-US" b="1" i="1" smtClean="0">
                        <a:latin typeface="Cambria Math" panose="02040503050406030204" pitchFamily="18" charset="0"/>
                      </a:rPr>
                      <m:t>𝒘</m:t>
                    </m:r>
                  </m:oMath>
                </a14:m>
                <a:r>
                  <a:rPr lang="en-US"/>
                  <a:t> and </a:t>
                </a:r>
                <a14:m>
                  <m:oMath xmlns:m="http://schemas.openxmlformats.org/officeDocument/2006/math">
                    <m:r>
                      <a:rPr lang="en-US" b="1" i="1" smtClean="0">
                        <a:latin typeface="Cambria Math" panose="02040503050406030204" pitchFamily="18" charset="0"/>
                      </a:rPr>
                      <m:t>𝒃</m:t>
                    </m:r>
                  </m:oMath>
                </a14:m>
                <a:endParaRPr lang="en-US" b="1"/>
              </a:p>
              <a:p>
                <a:pPr marL="457200" lvl="1" indent="0">
                  <a:buNone/>
                </a:pPr>
                <a:r>
                  <a:rPr lang="en-US"/>
                  <a:t>It’s still a game of tuning the weights and the biases</a:t>
                </a:r>
              </a:p>
              <a:p>
                <a:pPr marL="0" indent="0">
                  <a:buNone/>
                </a:pPr>
                <a:endParaRPr lang="en-GB" b="1"/>
              </a:p>
              <a:p>
                <a:endParaRPr lang="en-US"/>
              </a:p>
            </p:txBody>
          </p:sp>
        </mc:Choice>
        <mc:Fallback>
          <p:sp>
            <p:nvSpPr>
              <p:cNvPr id="3" name="Content Placeholder 2">
                <a:extLst>
                  <a:ext uri="{FF2B5EF4-FFF2-40B4-BE49-F238E27FC236}">
                    <a16:creationId xmlns:a16="http://schemas.microsoft.com/office/drawing/2014/main" id="{AB3939B3-8535-403E-B8B0-4A7014D872B2}"/>
                  </a:ext>
                </a:extLst>
              </p:cNvPr>
              <p:cNvSpPr>
                <a:spLocks noGrp="1" noRot="1" noChangeAspect="1" noMove="1" noResize="1" noEditPoints="1" noAdjustHandles="1" noChangeArrowheads="1" noChangeShapeType="1" noTextEdit="1"/>
              </p:cNvSpPr>
              <p:nvPr>
                <p:ph idx="1"/>
              </p:nvPr>
            </p:nvSpPr>
            <p:spPr>
              <a:xfrm>
                <a:off x="838200" y="1825625"/>
                <a:ext cx="10665542" cy="4351338"/>
              </a:xfrm>
              <a:blipFill>
                <a:blip r:embed="rId2"/>
                <a:stretch>
                  <a:fillRect l="-1029"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92794BD-C6E0-4BEF-8D76-A1194C3CE408}"/>
                  </a:ext>
                </a:extLst>
              </p:cNvPr>
              <p:cNvSpPr/>
              <p:nvPr/>
            </p:nvSpPr>
            <p:spPr>
              <a:xfrm>
                <a:off x="3048000" y="2317317"/>
                <a:ext cx="6096000" cy="95410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𝜼</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m:t>
                          </m:r>
                        </m:e>
                        <m:sub>
                          <m:r>
                            <a:rPr lang="en-US" sz="2800" b="1" i="1" smtClean="0">
                              <a:latin typeface="Cambria Math" panose="02040503050406030204" pitchFamily="18" charset="0"/>
                              <a:ea typeface="Cambria Math" panose="02040503050406030204" pitchFamily="18" charset="0"/>
                            </a:rPr>
                            <m:t>𝒘</m:t>
                          </m:r>
                        </m:sub>
                      </m:sSub>
                      <m:r>
                        <a:rPr lang="en-US" sz="2800" b="1" i="1" smtClean="0">
                          <a:latin typeface="Cambria Math" panose="02040503050406030204" pitchFamily="18" charset="0"/>
                          <a:ea typeface="Cambria Math" panose="02040503050406030204" pitchFamily="18" charset="0"/>
                        </a:rPr>
                        <m:t>𝑳</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𝒚</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𝒕</m:t>
                      </m:r>
                      <m:r>
                        <a:rPr lang="en-US" sz="2800" b="1" i="1" smtClean="0">
                          <a:latin typeface="Cambria Math" panose="02040503050406030204" pitchFamily="18" charset="0"/>
                          <a:ea typeface="Cambria Math" panose="02040503050406030204" pitchFamily="18" charset="0"/>
                        </a:rPr>
                        <m:t>)</m:t>
                      </m:r>
                    </m:oMath>
                  </m:oMathPara>
                </a14:m>
                <a:endParaRPr lang="en-GB" sz="2800" b="1"/>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𝒃</m:t>
                          </m:r>
                        </m:e>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𝒃</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𝜼</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m:t>
                          </m:r>
                        </m:e>
                        <m:sub>
                          <m:r>
                            <a:rPr lang="en-US" sz="2800" b="1" i="1" smtClean="0">
                              <a:latin typeface="Cambria Math" panose="02040503050406030204" pitchFamily="18" charset="0"/>
                              <a:ea typeface="Cambria Math" panose="02040503050406030204" pitchFamily="18" charset="0"/>
                            </a:rPr>
                            <m:t>𝒃</m:t>
                          </m:r>
                        </m:sub>
                      </m:sSub>
                      <m:r>
                        <a:rPr lang="en-US" sz="2800" b="1" i="1" smtClean="0">
                          <a:latin typeface="Cambria Math" panose="02040503050406030204" pitchFamily="18" charset="0"/>
                          <a:ea typeface="Cambria Math" panose="02040503050406030204" pitchFamily="18" charset="0"/>
                        </a:rPr>
                        <m:t>𝑳</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𝒚</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𝒕</m:t>
                      </m:r>
                      <m:r>
                        <a:rPr lang="en-US" sz="2800" b="1" i="1" smtClean="0">
                          <a:latin typeface="Cambria Math" panose="02040503050406030204" pitchFamily="18" charset="0"/>
                          <a:ea typeface="Cambria Math" panose="02040503050406030204" pitchFamily="18" charset="0"/>
                        </a:rPr>
                        <m:t>)</m:t>
                      </m:r>
                    </m:oMath>
                  </m:oMathPara>
                </a14:m>
                <a:endParaRPr lang="en-GB" sz="2800" b="1"/>
              </a:p>
            </p:txBody>
          </p:sp>
        </mc:Choice>
        <mc:Fallback>
          <p:sp>
            <p:nvSpPr>
              <p:cNvPr id="8" name="Rectangle 7">
                <a:extLst>
                  <a:ext uri="{FF2B5EF4-FFF2-40B4-BE49-F238E27FC236}">
                    <a16:creationId xmlns:a16="http://schemas.microsoft.com/office/drawing/2014/main" id="{F92794BD-C6E0-4BEF-8D76-A1194C3CE408}"/>
                  </a:ext>
                </a:extLst>
              </p:cNvPr>
              <p:cNvSpPr>
                <a:spLocks noRot="1" noChangeAspect="1" noMove="1" noResize="1" noEditPoints="1" noAdjustHandles="1" noChangeArrowheads="1" noChangeShapeType="1" noTextEdit="1"/>
              </p:cNvSpPr>
              <p:nvPr/>
            </p:nvSpPr>
            <p:spPr>
              <a:xfrm>
                <a:off x="3048000" y="2317317"/>
                <a:ext cx="6096000" cy="9541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6521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9EA0-D20A-4F6D-86F1-E92470EF59F6}"/>
              </a:ext>
            </a:extLst>
          </p:cNvPr>
          <p:cNvSpPr>
            <a:spLocks noGrp="1"/>
          </p:cNvSpPr>
          <p:nvPr>
            <p:ph type="title"/>
          </p:nvPr>
        </p:nvSpPr>
        <p:spPr/>
        <p:txBody>
          <a:bodyPr/>
          <a:lstStyle/>
          <a:p>
            <a:r>
              <a:rPr lang="en-US"/>
              <a:t>Optimization</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3939B3-8535-403E-B8B0-4A7014D872B2}"/>
                  </a:ext>
                </a:extLst>
              </p:cNvPr>
              <p:cNvSpPr>
                <a:spLocks noGrp="1"/>
              </p:cNvSpPr>
              <p:nvPr>
                <p:ph idx="1"/>
              </p:nvPr>
            </p:nvSpPr>
            <p:spPr>
              <a:xfrm>
                <a:off x="838200" y="1825625"/>
                <a:ext cx="10665542" cy="4667250"/>
              </a:xfrm>
            </p:spPr>
            <p:txBody>
              <a:bodyPr>
                <a:normAutofit/>
              </a:bodyPr>
              <a:lstStyle/>
              <a:p>
                <a:r>
                  <a:rPr lang="en-US"/>
                  <a:t>We update rule for N-dimensions:</a:t>
                </a:r>
              </a:p>
              <a:p>
                <a:endParaRPr lang="en-US"/>
              </a:p>
              <a:p>
                <a:endParaRPr lang="en-US"/>
              </a:p>
              <a:p>
                <a:endParaRPr lang="en-US"/>
              </a:p>
              <a:p>
                <a:pPr marL="0" indent="0">
                  <a:buNone/>
                </a:pP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e>
                      <m:sub>
                        <m:r>
                          <a:rPr lang="en-US" b="1" i="1">
                            <a:latin typeface="Cambria Math" panose="02040503050406030204" pitchFamily="18" charset="0"/>
                            <a:ea typeface="Cambria Math" panose="02040503050406030204" pitchFamily="18" charset="0"/>
                          </a:rPr>
                          <m:t>𝒘</m:t>
                        </m:r>
                      </m:sub>
                    </m:sSub>
                    <m:r>
                      <a:rPr lang="en-US" b="1" i="1">
                        <a:latin typeface="Cambria Math" panose="02040503050406030204" pitchFamily="18" charset="0"/>
                        <a:ea typeface="Cambria Math" panose="02040503050406030204" pitchFamily="18" charset="0"/>
                      </a:rPr>
                      <m:t>𝑳</m:t>
                    </m:r>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𝒚</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e>
                    </m:d>
                    <m:r>
                      <a:rPr lang="en-US" b="1" i="1" smtClean="0">
                        <a:latin typeface="Cambria Math" panose="02040503050406030204" pitchFamily="18" charset="0"/>
                        <a:ea typeface="Cambria Math" panose="02040503050406030204" pitchFamily="18" charset="0"/>
                      </a:rPr>
                      <m:t>=</m:t>
                    </m:r>
                    <m:nary>
                      <m:naryPr>
                        <m:chr m:val="∑"/>
                        <m:limLoc m:val="subSup"/>
                        <m:supHide m:val="on"/>
                        <m:ctrlPr>
                          <a:rPr lang="en-US" b="1" i="1" smtClean="0">
                            <a:latin typeface="Cambria Math" panose="02040503050406030204" pitchFamily="18" charset="0"/>
                            <a:ea typeface="Cambria Math" panose="02040503050406030204" pitchFamily="18" charset="0"/>
                          </a:rPr>
                        </m:ctrlPr>
                      </m:naryPr>
                      <m:sub>
                        <m:r>
                          <m:rPr>
                            <m:brk m:alnAt="9"/>
                          </m:rPr>
                          <a:rPr lang="en-US" b="1" i="1" smtClean="0">
                            <a:latin typeface="Cambria Math" panose="02040503050406030204" pitchFamily="18" charset="0"/>
                            <a:ea typeface="Cambria Math" panose="02040503050406030204" pitchFamily="18" charset="0"/>
                          </a:rPr>
                          <m:t>𝒊</m:t>
                        </m:r>
                      </m:sub>
                      <m:sup/>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𝒘</m:t>
                            </m:r>
                          </m:sub>
                        </m:sSub>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𝟏</m:t>
                            </m:r>
                          </m:num>
                          <m:den>
                            <m:r>
                              <a:rPr lang="en-US" b="1" i="1" smtClean="0">
                                <a:latin typeface="Cambria Math" panose="02040503050406030204" pitchFamily="18" charset="0"/>
                                <a:ea typeface="Cambria Math" panose="02040503050406030204" pitchFamily="18" charset="0"/>
                              </a:rPr>
                              <m:t>𝟐</m:t>
                            </m:r>
                          </m:den>
                        </m:f>
                        <m:sSup>
                          <m:sSupPr>
                            <m:ctrlPr>
                              <a:rPr lang="en-US" b="1" i="1" smtClean="0">
                                <a:latin typeface="Cambria Math" panose="02040503050406030204" pitchFamily="18" charset="0"/>
                                <a:ea typeface="Cambria Math" panose="02040503050406030204" pitchFamily="18" charset="0"/>
                              </a:rPr>
                            </m:ctrlPr>
                          </m:sSupPr>
                          <m:e>
                            <m:d>
                              <m:dPr>
                                <m:ctrlPr>
                                  <a:rPr lang="en-US" b="1" i="1" smtClean="0">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𝒚</m:t>
                                    </m:r>
                                  </m:e>
                                  <m:sub>
                                    <m:r>
                                      <a:rPr lang="en-US" b="1" i="1" smtClean="0">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𝒕</m:t>
                                    </m:r>
                                  </m:e>
                                  <m:sub>
                                    <m:r>
                                      <a:rPr lang="en-US" b="1" i="1" smtClean="0">
                                        <a:latin typeface="Cambria Math" panose="02040503050406030204" pitchFamily="18" charset="0"/>
                                        <a:ea typeface="Cambria Math" panose="02040503050406030204" pitchFamily="18" charset="0"/>
                                      </a:rPr>
                                      <m:t>𝒊</m:t>
                                    </m:r>
                                  </m:sub>
                                </m:sSub>
                              </m:e>
                            </m:d>
                          </m:e>
                          <m:sup>
                            <m:r>
                              <a:rPr lang="en-US" b="1" i="1" smtClean="0">
                                <a:latin typeface="Cambria Math" panose="02040503050406030204" pitchFamily="18" charset="0"/>
                                <a:ea typeface="Cambria Math" panose="02040503050406030204" pitchFamily="18" charset="0"/>
                              </a:rPr>
                              <m:t>𝟐</m:t>
                            </m:r>
                          </m:sup>
                        </m:sSup>
                      </m:e>
                    </m:nary>
                    <m:r>
                      <a:rPr lang="en-US" b="1" i="1" smtClean="0">
                        <a:latin typeface="Cambria Math" panose="02040503050406030204" pitchFamily="18" charset="0"/>
                      </a:rPr>
                      <m:t>=</m:t>
                    </m:r>
                    <m:nary>
                      <m:naryPr>
                        <m:chr m:val="∑"/>
                        <m:limLoc m:val="subSup"/>
                        <m:supHide m:val="on"/>
                        <m:ctrlPr>
                          <a:rPr lang="en-US" b="1" i="1" smtClean="0">
                            <a:latin typeface="Cambria Math" panose="02040503050406030204" pitchFamily="18" charset="0"/>
                          </a:rPr>
                        </m:ctrlPr>
                      </m:naryPr>
                      <m:sub>
                        <m:r>
                          <m:rPr>
                            <m:brk m:alnAt="9"/>
                          </m:rPr>
                          <a:rPr lang="en-US" b="1" i="1" smtClean="0">
                            <a:latin typeface="Cambria Math" panose="02040503050406030204" pitchFamily="18" charset="0"/>
                          </a:rPr>
                          <m:t>𝒊</m:t>
                        </m:r>
                      </m:sub>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𝒊</m:t>
                            </m:r>
                          </m:sub>
                        </m:sSub>
                        <m:r>
                          <a:rPr lang="en-US" b="1" i="1" smtClean="0">
                            <a:latin typeface="Cambria Math" panose="02040503050406030204" pitchFamily="18" charset="0"/>
                          </a:rPr>
                          <m:t>)</m:t>
                        </m:r>
                      </m:e>
                    </m:nary>
                  </m:oMath>
                </a14:m>
                <a:r>
                  <a:rPr lang="en-US" b="1"/>
                  <a:t> </a:t>
                </a:r>
                <a14:m>
                  <m:oMath xmlns:m="http://schemas.openxmlformats.org/officeDocument/2006/math">
                    <m:r>
                      <a:rPr lang="en-US" b="1" i="1">
                        <a:latin typeface="Cambria Math" panose="02040503050406030204" pitchFamily="18" charset="0"/>
                      </a:rPr>
                      <m:t>=</m:t>
                    </m:r>
                    <m:nary>
                      <m:naryPr>
                        <m:chr m:val="∑"/>
                        <m:limLoc m:val="subSup"/>
                        <m:supHide m:val="on"/>
                        <m:ctrlPr>
                          <a:rPr lang="en-US" b="1" i="1">
                            <a:latin typeface="Cambria Math" panose="02040503050406030204" pitchFamily="18" charset="0"/>
                          </a:rPr>
                        </m:ctrlPr>
                      </m:naryPr>
                      <m:sub>
                        <m:r>
                          <m:rPr>
                            <m:brk m:alnAt="9"/>
                          </m:rPr>
                          <a:rPr lang="en-US" b="1" i="1">
                            <a:latin typeface="Cambria Math" panose="02040503050406030204" pitchFamily="18" charset="0"/>
                          </a:rPr>
                          <m:t>𝒊</m:t>
                        </m:r>
                      </m:sub>
                      <m:sup/>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𝜹</m:t>
                            </m:r>
                          </m:e>
                          <m:sub>
                            <m:r>
                              <a:rPr lang="en-US" b="1" i="1">
                                <a:latin typeface="Cambria Math" panose="02040503050406030204" pitchFamily="18" charset="0"/>
                                <a:ea typeface="Cambria Math" panose="02040503050406030204" pitchFamily="18" charset="0"/>
                              </a:rPr>
                              <m:t>𝒊</m:t>
                            </m:r>
                          </m:sub>
                        </m:sSub>
                      </m:e>
                    </m:nary>
                  </m:oMath>
                </a14:m>
                <a:endParaRPr lang="en-US" b="1"/>
              </a:p>
              <a:p>
                <a:pPr marL="0" indent="0">
                  <a:buNone/>
                </a:pPr>
                <a:endParaRPr lang="en-GB" b="1"/>
              </a:p>
              <a:p>
                <a:endParaRPr lang="en-US"/>
              </a:p>
            </p:txBody>
          </p:sp>
        </mc:Choice>
        <mc:Fallback>
          <p:sp>
            <p:nvSpPr>
              <p:cNvPr id="3" name="Content Placeholder 2">
                <a:extLst>
                  <a:ext uri="{FF2B5EF4-FFF2-40B4-BE49-F238E27FC236}">
                    <a16:creationId xmlns:a16="http://schemas.microsoft.com/office/drawing/2014/main" id="{AB3939B3-8535-403E-B8B0-4A7014D872B2}"/>
                  </a:ext>
                </a:extLst>
              </p:cNvPr>
              <p:cNvSpPr>
                <a:spLocks noGrp="1" noRot="1" noChangeAspect="1" noMove="1" noResize="1" noEditPoints="1" noAdjustHandles="1" noChangeArrowheads="1" noChangeShapeType="1" noTextEdit="1"/>
              </p:cNvSpPr>
              <p:nvPr>
                <p:ph idx="1"/>
              </p:nvPr>
            </p:nvSpPr>
            <p:spPr>
              <a:xfrm>
                <a:off x="838200" y="1825625"/>
                <a:ext cx="10665542" cy="4667250"/>
              </a:xfrm>
              <a:blipFill>
                <a:blip r:embed="rId3"/>
                <a:stretch>
                  <a:fillRect l="-1029" t="-20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92794BD-C6E0-4BEF-8D76-A1194C3CE408}"/>
                  </a:ext>
                </a:extLst>
              </p:cNvPr>
              <p:cNvSpPr/>
              <p:nvPr/>
            </p:nvSpPr>
            <p:spPr>
              <a:xfrm>
                <a:off x="3048000" y="2317317"/>
                <a:ext cx="6096000" cy="95410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𝜼</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m:t>
                          </m:r>
                        </m:e>
                        <m:sub>
                          <m:r>
                            <a:rPr lang="en-US" sz="2800" b="1" i="1" smtClean="0">
                              <a:latin typeface="Cambria Math" panose="02040503050406030204" pitchFamily="18" charset="0"/>
                              <a:ea typeface="Cambria Math" panose="02040503050406030204" pitchFamily="18" charset="0"/>
                            </a:rPr>
                            <m:t>𝒘</m:t>
                          </m:r>
                        </m:sub>
                      </m:sSub>
                      <m:r>
                        <a:rPr lang="en-US" sz="2800" b="1" i="1" smtClean="0">
                          <a:latin typeface="Cambria Math" panose="02040503050406030204" pitchFamily="18" charset="0"/>
                          <a:ea typeface="Cambria Math" panose="02040503050406030204" pitchFamily="18" charset="0"/>
                        </a:rPr>
                        <m:t>𝑳</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𝒚</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𝒕</m:t>
                      </m:r>
                      <m:r>
                        <a:rPr lang="en-US" sz="2800" b="1" i="1" smtClean="0">
                          <a:latin typeface="Cambria Math" panose="02040503050406030204" pitchFamily="18" charset="0"/>
                          <a:ea typeface="Cambria Math" panose="02040503050406030204" pitchFamily="18" charset="0"/>
                        </a:rPr>
                        <m:t>)</m:t>
                      </m:r>
                    </m:oMath>
                  </m:oMathPara>
                </a14:m>
                <a:endParaRPr lang="en-GB" sz="2800" b="1"/>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𝒃</m:t>
                          </m:r>
                        </m:e>
                        <m:sub>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𝒃</m:t>
                          </m:r>
                        </m:e>
                        <m:sub>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𝜼</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m:t>
                          </m:r>
                        </m:e>
                        <m:sub>
                          <m:r>
                            <a:rPr lang="en-US" sz="2800" b="1" i="1" smtClean="0">
                              <a:latin typeface="Cambria Math" panose="02040503050406030204" pitchFamily="18" charset="0"/>
                              <a:ea typeface="Cambria Math" panose="02040503050406030204" pitchFamily="18" charset="0"/>
                            </a:rPr>
                            <m:t>𝒃</m:t>
                          </m:r>
                        </m:sub>
                      </m:sSub>
                      <m:r>
                        <a:rPr lang="en-US" sz="2800" b="1" i="1" smtClean="0">
                          <a:latin typeface="Cambria Math" panose="02040503050406030204" pitchFamily="18" charset="0"/>
                          <a:ea typeface="Cambria Math" panose="02040503050406030204" pitchFamily="18" charset="0"/>
                        </a:rPr>
                        <m:t>𝑳</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𝒚</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𝒕</m:t>
                      </m:r>
                      <m:r>
                        <a:rPr lang="en-US" sz="2800" b="1" i="1" smtClean="0">
                          <a:latin typeface="Cambria Math" panose="02040503050406030204" pitchFamily="18" charset="0"/>
                          <a:ea typeface="Cambria Math" panose="02040503050406030204" pitchFamily="18" charset="0"/>
                        </a:rPr>
                        <m:t>)</m:t>
                      </m:r>
                    </m:oMath>
                  </m:oMathPara>
                </a14:m>
                <a:endParaRPr lang="en-GB" sz="2800" b="1"/>
              </a:p>
            </p:txBody>
          </p:sp>
        </mc:Choice>
        <mc:Fallback>
          <p:sp>
            <p:nvSpPr>
              <p:cNvPr id="8" name="Rectangle 7">
                <a:extLst>
                  <a:ext uri="{FF2B5EF4-FFF2-40B4-BE49-F238E27FC236}">
                    <a16:creationId xmlns:a16="http://schemas.microsoft.com/office/drawing/2014/main" id="{F92794BD-C6E0-4BEF-8D76-A1194C3CE408}"/>
                  </a:ext>
                </a:extLst>
              </p:cNvPr>
              <p:cNvSpPr>
                <a:spLocks noRot="1" noChangeAspect="1" noMove="1" noResize="1" noEditPoints="1" noAdjustHandles="1" noChangeArrowheads="1" noChangeShapeType="1" noTextEdit="1"/>
              </p:cNvSpPr>
              <p:nvPr/>
            </p:nvSpPr>
            <p:spPr>
              <a:xfrm>
                <a:off x="3048000" y="2317317"/>
                <a:ext cx="6096000" cy="95410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32BDDCA-0054-4B2F-974A-AE5B9E2BABF7}"/>
                  </a:ext>
                </a:extLst>
              </p:cNvPr>
              <p:cNvSpPr/>
              <p:nvPr/>
            </p:nvSpPr>
            <p:spPr>
              <a:xfrm>
                <a:off x="3265288" y="4718473"/>
                <a:ext cx="1994970" cy="803361"/>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b="0"/>
                  <a:t>Recall that:</a:t>
                </a:r>
              </a:p>
              <a:p>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num>
                      <m:den>
                        <m:r>
                          <a:rPr lang="en-US" b="0" i="0" smtClean="0">
                            <a:latin typeface="Cambria Math" panose="02040503050406030204" pitchFamily="18" charset="0"/>
                          </a:rPr>
                          <m:t>2</m:t>
                        </m:r>
                      </m:den>
                    </m:f>
                  </m:oMath>
                </a14:m>
                <a:r>
                  <a:rPr lang="en-GB"/>
                  <a:t> </a:t>
                </a:r>
              </a:p>
            </p:txBody>
          </p:sp>
        </mc:Choice>
        <mc:Fallback>
          <p:sp>
            <p:nvSpPr>
              <p:cNvPr id="4" name="Rectangle 3">
                <a:extLst>
                  <a:ext uri="{FF2B5EF4-FFF2-40B4-BE49-F238E27FC236}">
                    <a16:creationId xmlns:a16="http://schemas.microsoft.com/office/drawing/2014/main" id="{932BDDCA-0054-4B2F-974A-AE5B9E2BABF7}"/>
                  </a:ext>
                </a:extLst>
              </p:cNvPr>
              <p:cNvSpPr>
                <a:spLocks noRot="1" noChangeAspect="1" noMove="1" noResize="1" noEditPoints="1" noAdjustHandles="1" noChangeArrowheads="1" noChangeShapeType="1" noTextEdit="1"/>
              </p:cNvSpPr>
              <p:nvPr/>
            </p:nvSpPr>
            <p:spPr>
              <a:xfrm>
                <a:off x="3265288" y="4718473"/>
                <a:ext cx="1994970" cy="803361"/>
              </a:xfrm>
              <a:prstGeom prst="rect">
                <a:avLst/>
              </a:prstGeom>
              <a:blipFill>
                <a:blip r:embed="rId5"/>
                <a:stretch>
                  <a:fillRect l="-2744" t="-37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DD41D2D-C18D-44B1-8198-4557FD60059F}"/>
                  </a:ext>
                </a:extLst>
              </p:cNvPr>
              <p:cNvSpPr/>
              <p:nvPr/>
            </p:nvSpPr>
            <p:spPr>
              <a:xfrm>
                <a:off x="5909187" y="4796987"/>
                <a:ext cx="2854436" cy="646331"/>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GB"/>
              </a:p>
              <a:p>
                <a:r>
                  <a:rPr lang="en-US" b="0"/>
                  <a:t>Where </a:t>
                </a:r>
                <a14:m>
                  <m:oMath xmlns:m="http://schemas.openxmlformats.org/officeDocument/2006/math">
                    <m:r>
                      <a:rPr lang="en-US" b="0" i="1" smtClean="0">
                        <a:latin typeface="Cambria Math" panose="02040503050406030204" pitchFamily="18" charset="0"/>
                      </a:rPr>
                      <m:t>𝑤</m:t>
                    </m:r>
                  </m:oMath>
                </a14:m>
                <a:r>
                  <a:rPr lang="en-GB"/>
                  <a:t> and </a:t>
                </a:r>
                <a14:m>
                  <m:oMath xmlns:m="http://schemas.openxmlformats.org/officeDocument/2006/math">
                    <m:r>
                      <a:rPr lang="en-US" b="0" i="1" smtClean="0">
                        <a:latin typeface="Cambria Math" panose="02040503050406030204" pitchFamily="18" charset="0"/>
                      </a:rPr>
                      <m:t>𝑥</m:t>
                    </m:r>
                  </m:oMath>
                </a14:m>
                <a:r>
                  <a:rPr lang="en-GB"/>
                  <a:t> are matrices</a:t>
                </a:r>
              </a:p>
            </p:txBody>
          </p:sp>
        </mc:Choice>
        <mc:Fallback>
          <p:sp>
            <p:nvSpPr>
              <p:cNvPr id="6" name="Rectangle 5">
                <a:extLst>
                  <a:ext uri="{FF2B5EF4-FFF2-40B4-BE49-F238E27FC236}">
                    <a16:creationId xmlns:a16="http://schemas.microsoft.com/office/drawing/2014/main" id="{8DD41D2D-C18D-44B1-8198-4557FD60059F}"/>
                  </a:ext>
                </a:extLst>
              </p:cNvPr>
              <p:cNvSpPr>
                <a:spLocks noRot="1" noChangeAspect="1" noMove="1" noResize="1" noEditPoints="1" noAdjustHandles="1" noChangeArrowheads="1" noChangeShapeType="1" noTextEdit="1"/>
              </p:cNvSpPr>
              <p:nvPr/>
            </p:nvSpPr>
            <p:spPr>
              <a:xfrm>
                <a:off x="5909187" y="4796987"/>
                <a:ext cx="2854436" cy="646331"/>
              </a:xfrm>
              <a:prstGeom prst="rect">
                <a:avLst/>
              </a:prstGeom>
              <a:blipFill>
                <a:blip r:embed="rId6"/>
                <a:stretch>
                  <a:fillRect l="-1702" r="-1064" b="-130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A82F8FC-3BA8-44AD-8F0D-13DF1F2D01F9}"/>
                  </a:ext>
                </a:extLst>
              </p:cNvPr>
              <p:cNvSpPr txBox="1"/>
              <p:nvPr/>
            </p:nvSpPr>
            <p:spPr>
              <a:xfrm>
                <a:off x="9517627" y="5750649"/>
                <a:ext cx="2468800" cy="8771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14:m>
                  <m:oMath xmlns:m="http://schemas.openxmlformats.org/officeDocument/2006/math">
                    <m:r>
                      <a:rPr lang="en-US" sz="1700" b="0" i="1" smtClean="0">
                        <a:latin typeface="Cambria Math" panose="02040503050406030204" pitchFamily="18" charset="0"/>
                      </a:rPr>
                      <m:t>𝛿</m:t>
                    </m:r>
                  </m:oMath>
                </a14:m>
                <a:r>
                  <a:rPr lang="en-GB" sz="1700"/>
                  <a:t> is the default math symbol used to measure differences</a:t>
                </a:r>
              </a:p>
            </p:txBody>
          </p:sp>
        </mc:Choice>
        <mc:Fallback>
          <p:sp>
            <p:nvSpPr>
              <p:cNvPr id="7" name="TextBox 6">
                <a:extLst>
                  <a:ext uri="{FF2B5EF4-FFF2-40B4-BE49-F238E27FC236}">
                    <a16:creationId xmlns:a16="http://schemas.microsoft.com/office/drawing/2014/main" id="{FA82F8FC-3BA8-44AD-8F0D-13DF1F2D01F9}"/>
                  </a:ext>
                </a:extLst>
              </p:cNvPr>
              <p:cNvSpPr txBox="1">
                <a:spLocks noRot="1" noChangeAspect="1" noMove="1" noResize="1" noEditPoints="1" noAdjustHandles="1" noChangeArrowheads="1" noChangeShapeType="1" noTextEdit="1"/>
              </p:cNvSpPr>
              <p:nvPr/>
            </p:nvSpPr>
            <p:spPr>
              <a:xfrm>
                <a:off x="9517627" y="5750649"/>
                <a:ext cx="2468800" cy="877163"/>
              </a:xfrm>
              <a:prstGeom prst="rect">
                <a:avLst/>
              </a:prstGeom>
              <a:blipFill>
                <a:blip r:embed="rId7"/>
                <a:stretch>
                  <a:fillRect l="-1229" t="-1370" r="-1474" b="-7534"/>
                </a:stretch>
              </a:blipFill>
            </p:spPr>
            <p:txBody>
              <a:bodyPr/>
              <a:lstStyle/>
              <a:p>
                <a:r>
                  <a:rPr lang="en-US">
                    <a:noFill/>
                  </a:rPr>
                  <a:t> </a:t>
                </a:r>
              </a:p>
            </p:txBody>
          </p:sp>
        </mc:Fallback>
      </mc:AlternateContent>
      <p:sp>
        <p:nvSpPr>
          <p:cNvPr id="5" name="Rectangle: Rounded Corners 4">
            <a:extLst>
              <a:ext uri="{FF2B5EF4-FFF2-40B4-BE49-F238E27FC236}">
                <a16:creationId xmlns:a16="http://schemas.microsoft.com/office/drawing/2014/main" id="{F07CE17D-A645-4FD9-908F-00E6EA2DAF8F}"/>
              </a:ext>
            </a:extLst>
          </p:cNvPr>
          <p:cNvSpPr/>
          <p:nvPr/>
        </p:nvSpPr>
        <p:spPr>
          <a:xfrm>
            <a:off x="6473952" y="2234597"/>
            <a:ext cx="1499616" cy="667512"/>
          </a:xfrm>
          <a:prstGeom prst="roundRect">
            <a:avLst/>
          </a:prstGeom>
          <a:solidFill>
            <a:schemeClr val="accent2">
              <a:alpha val="40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ctangle: Rounded Corners 9">
            <a:extLst>
              <a:ext uri="{FF2B5EF4-FFF2-40B4-BE49-F238E27FC236}">
                <a16:creationId xmlns:a16="http://schemas.microsoft.com/office/drawing/2014/main" id="{DE02C200-0019-41C0-B86E-2A11C68F8AF8}"/>
              </a:ext>
            </a:extLst>
          </p:cNvPr>
          <p:cNvSpPr/>
          <p:nvPr/>
        </p:nvSpPr>
        <p:spPr>
          <a:xfrm>
            <a:off x="888629" y="3843966"/>
            <a:ext cx="1499616" cy="667512"/>
          </a:xfrm>
          <a:prstGeom prst="roundRect">
            <a:avLst/>
          </a:prstGeom>
          <a:solidFill>
            <a:schemeClr val="accent2">
              <a:alpha val="40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79335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2FE610-E73B-4346-B1A1-FED3973C27F5}"/>
              </a:ext>
            </a:extLst>
          </p:cNvPr>
          <p:cNvPicPr>
            <a:picLocks noChangeAspect="1"/>
          </p:cNvPicPr>
          <p:nvPr/>
        </p:nvPicPr>
        <p:blipFill>
          <a:blip r:embed="rId3"/>
          <a:stretch>
            <a:fillRect/>
          </a:stretch>
        </p:blipFill>
        <p:spPr>
          <a:xfrm>
            <a:off x="3234826" y="66388"/>
            <a:ext cx="5105400" cy="6791325"/>
          </a:xfrm>
          <a:prstGeom prst="rect">
            <a:avLst/>
          </a:prstGeom>
        </p:spPr>
      </p:pic>
      <p:cxnSp>
        <p:nvCxnSpPr>
          <p:cNvPr id="4" name="Straight Arrow Connector 3">
            <a:extLst>
              <a:ext uri="{FF2B5EF4-FFF2-40B4-BE49-F238E27FC236}">
                <a16:creationId xmlns:a16="http://schemas.microsoft.com/office/drawing/2014/main" id="{F835D728-1E3B-4939-B205-8C35C14D7D28}"/>
              </a:ext>
            </a:extLst>
          </p:cNvPr>
          <p:cNvCxnSpPr/>
          <p:nvPr/>
        </p:nvCxnSpPr>
        <p:spPr>
          <a:xfrm>
            <a:off x="5778230" y="914400"/>
            <a:ext cx="544749" cy="65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790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9EA0-D20A-4F6D-86F1-E92470EF59F6}"/>
              </a:ext>
            </a:extLst>
          </p:cNvPr>
          <p:cNvSpPr>
            <a:spLocks noGrp="1"/>
          </p:cNvSpPr>
          <p:nvPr>
            <p:ph type="title"/>
          </p:nvPr>
        </p:nvSpPr>
        <p:spPr/>
        <p:txBody>
          <a:bodyPr/>
          <a:lstStyle/>
          <a:p>
            <a:r>
              <a:rPr lang="en-US"/>
              <a:t>Optimization</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3939B3-8535-403E-B8B0-4A7014D872B2}"/>
                  </a:ext>
                </a:extLst>
              </p:cNvPr>
              <p:cNvSpPr>
                <a:spLocks noGrp="1"/>
              </p:cNvSpPr>
              <p:nvPr>
                <p:ph idx="1"/>
              </p:nvPr>
            </p:nvSpPr>
            <p:spPr>
              <a:xfrm>
                <a:off x="838200" y="1825625"/>
                <a:ext cx="10665542" cy="4667250"/>
              </a:xfrm>
            </p:spPr>
            <p:txBody>
              <a:bodyPr>
                <a:normAutofit/>
              </a:bodyPr>
              <a:lstStyle/>
              <a:p>
                <a:r>
                  <a:rPr lang="en-US"/>
                  <a:t>The update rule for N-dimensions:</a:t>
                </a:r>
              </a:p>
              <a:p>
                <a:endParaRPr lang="en-US"/>
              </a:p>
              <a:p>
                <a:endParaRPr lang="en-US"/>
              </a:p>
              <a:p>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e>
                        <m:sub>
                          <m:r>
                            <a:rPr lang="en-US" b="1" i="1">
                              <a:latin typeface="Cambria Math" panose="02040503050406030204" pitchFamily="18" charset="0"/>
                              <a:ea typeface="Cambria Math" panose="02040503050406030204" pitchFamily="18" charset="0"/>
                            </a:rPr>
                            <m:t>𝒘</m:t>
                          </m:r>
                        </m:sub>
                      </m:sSub>
                      <m:r>
                        <a:rPr lang="en-US" b="1" i="1">
                          <a:latin typeface="Cambria Math" panose="02040503050406030204" pitchFamily="18" charset="0"/>
                          <a:ea typeface="Cambria Math" panose="02040503050406030204" pitchFamily="18" charset="0"/>
                        </a:rPr>
                        <m:t>𝑳</m:t>
                      </m:r>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𝒚</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e>
                      </m:d>
                      <m:r>
                        <a:rPr lang="en-US" b="1" i="1" smtClean="0">
                          <a:latin typeface="Cambria Math" panose="02040503050406030204" pitchFamily="18" charset="0"/>
                          <a:ea typeface="Cambria Math" panose="02040503050406030204" pitchFamily="18" charset="0"/>
                        </a:rPr>
                        <m:t>=</m:t>
                      </m:r>
                      <m:nary>
                        <m:naryPr>
                          <m:chr m:val="∑"/>
                          <m:limLoc m:val="subSup"/>
                          <m:supHide m:val="on"/>
                          <m:ctrlPr>
                            <a:rPr lang="en-US" b="1" i="1">
                              <a:latin typeface="Cambria Math" panose="02040503050406030204" pitchFamily="18" charset="0"/>
                            </a:rPr>
                          </m:ctrlPr>
                        </m:naryPr>
                        <m:sub>
                          <m:r>
                            <m:rPr>
                              <m:brk m:alnAt="9"/>
                            </m:rPr>
                            <a:rPr lang="en-US" b="1" i="1">
                              <a:latin typeface="Cambria Math" panose="02040503050406030204" pitchFamily="18" charset="0"/>
                            </a:rPr>
                            <m:t>𝒊</m:t>
                          </m:r>
                        </m:sub>
                        <m:sup/>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𝜹</m:t>
                              </m:r>
                            </m:e>
                            <m:sub>
                              <m:r>
                                <a:rPr lang="en-US" b="1" i="1">
                                  <a:latin typeface="Cambria Math" panose="02040503050406030204" pitchFamily="18" charset="0"/>
                                  <a:ea typeface="Cambria Math" panose="02040503050406030204" pitchFamily="18" charset="0"/>
                                </a:rPr>
                                <m:t>𝒊</m:t>
                              </m:r>
                            </m:sub>
                          </m:sSub>
                        </m:e>
                      </m:nary>
                    </m:oMath>
                  </m:oMathPara>
                </a14:m>
                <a:endParaRPr lang="en-US" b="1"/>
              </a:p>
              <a:p>
                <a:pPr marL="0" indent="0">
                  <a:buNone/>
                </a:pPr>
                <a:endParaRPr lang="en-US" b="1" i="1">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𝒃</m:t>
                          </m:r>
                        </m:sub>
                      </m:sSub>
                      <m:r>
                        <a:rPr lang="en-US" b="1" i="1">
                          <a:latin typeface="Cambria Math" panose="02040503050406030204" pitchFamily="18" charset="0"/>
                          <a:ea typeface="Cambria Math" panose="02040503050406030204" pitchFamily="18" charset="0"/>
                        </a:rPr>
                        <m:t>𝑳</m:t>
                      </m:r>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𝒚</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𝒕</m:t>
                          </m:r>
                        </m:e>
                      </m:d>
                      <m:r>
                        <a:rPr lang="en-US" b="1" i="1" smtClean="0">
                          <a:latin typeface="Cambria Math" panose="02040503050406030204" pitchFamily="18" charset="0"/>
                          <a:ea typeface="Cambria Math" panose="02040503050406030204" pitchFamily="18" charset="0"/>
                        </a:rPr>
                        <m:t>=</m:t>
                      </m:r>
                      <m:nary>
                        <m:naryPr>
                          <m:chr m:val="∑"/>
                          <m:limLoc m:val="subSup"/>
                          <m:supHide m:val="on"/>
                          <m:ctrlPr>
                            <a:rPr lang="en-US" b="1" i="1">
                              <a:latin typeface="Cambria Math" panose="02040503050406030204" pitchFamily="18" charset="0"/>
                            </a:rPr>
                          </m:ctrlPr>
                        </m:naryPr>
                        <m:sub>
                          <m:r>
                            <m:rPr>
                              <m:brk m:alnAt="9"/>
                            </m:rPr>
                            <a:rPr lang="en-US" b="1" i="1">
                              <a:latin typeface="Cambria Math" panose="02040503050406030204" pitchFamily="18" charset="0"/>
                            </a:rPr>
                            <m:t>𝒊</m:t>
                          </m: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𝜹</m:t>
                              </m:r>
                            </m:e>
                            <m:sub>
                              <m:r>
                                <a:rPr lang="en-US" b="1" i="1">
                                  <a:latin typeface="Cambria Math" panose="02040503050406030204" pitchFamily="18" charset="0"/>
                                  <a:ea typeface="Cambria Math" panose="02040503050406030204" pitchFamily="18" charset="0"/>
                                </a:rPr>
                                <m:t>𝒊</m:t>
                              </m:r>
                            </m:sub>
                          </m:sSub>
                        </m:e>
                      </m:nary>
                    </m:oMath>
                  </m:oMathPara>
                </a14:m>
                <a:endParaRPr lang="en-US" b="1"/>
              </a:p>
              <a:p>
                <a:pPr marL="0" indent="0">
                  <a:buNone/>
                </a:pPr>
                <a:endParaRPr lang="en-US" b="1"/>
              </a:p>
              <a:p>
                <a:pPr marL="0" indent="0">
                  <a:buNone/>
                </a:pPr>
                <a:endParaRPr lang="en-US" b="1"/>
              </a:p>
              <a:p>
                <a:pPr marL="0" indent="0">
                  <a:buNone/>
                </a:pPr>
                <a:endParaRPr lang="en-GB" b="1"/>
              </a:p>
              <a:p>
                <a:endParaRPr lang="en-US"/>
              </a:p>
            </p:txBody>
          </p:sp>
        </mc:Choice>
        <mc:Fallback>
          <p:sp>
            <p:nvSpPr>
              <p:cNvPr id="3" name="Content Placeholder 2">
                <a:extLst>
                  <a:ext uri="{FF2B5EF4-FFF2-40B4-BE49-F238E27FC236}">
                    <a16:creationId xmlns:a16="http://schemas.microsoft.com/office/drawing/2014/main" id="{AB3939B3-8535-403E-B8B0-4A7014D872B2}"/>
                  </a:ext>
                </a:extLst>
              </p:cNvPr>
              <p:cNvSpPr>
                <a:spLocks noGrp="1" noRot="1" noChangeAspect="1" noMove="1" noResize="1" noEditPoints="1" noAdjustHandles="1" noChangeArrowheads="1" noChangeShapeType="1" noTextEdit="1"/>
              </p:cNvSpPr>
              <p:nvPr>
                <p:ph idx="1"/>
              </p:nvPr>
            </p:nvSpPr>
            <p:spPr>
              <a:xfrm>
                <a:off x="838200" y="1825625"/>
                <a:ext cx="10665542" cy="4667250"/>
              </a:xfrm>
              <a:blipFill>
                <a:blip r:embed="rId2"/>
                <a:stretch>
                  <a:fillRect l="-1029" t="-20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92794BD-C6E0-4BEF-8D76-A1194C3CE408}"/>
                  </a:ext>
                </a:extLst>
              </p:cNvPr>
              <p:cNvSpPr/>
              <p:nvPr/>
            </p:nvSpPr>
            <p:spPr>
              <a:xfrm>
                <a:off x="3048000" y="2317317"/>
                <a:ext cx="6096000" cy="95410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e>
                        <m:sub>
                          <m:r>
                            <a:rPr lang="en-US" sz="2800" b="0" i="1" smtClean="0">
                              <a:latin typeface="Cambria Math" panose="02040503050406030204" pitchFamily="18" charset="0"/>
                              <a:ea typeface="Cambria Math" panose="02040503050406030204" pitchFamily="18" charset="0"/>
                            </a:rPr>
                            <m:t>𝑤</m:t>
                          </m:r>
                        </m:sub>
                      </m:sSub>
                      <m:r>
                        <a:rPr lang="en-US" sz="2800" b="0" i="1" smtClean="0">
                          <a:latin typeface="Cambria Math" panose="02040503050406030204" pitchFamily="18" charset="0"/>
                          <a:ea typeface="Cambria Math" panose="02040503050406030204" pitchFamily="18" charset="0"/>
                        </a:rPr>
                        <m:t>𝐿</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oMath>
                  </m:oMathPara>
                </a14:m>
                <a:endParaRPr lang="en-GB" sz="2800"/>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e>
                        <m:sub>
                          <m:r>
                            <a:rPr lang="en-US" sz="2800" b="0" i="1" smtClean="0">
                              <a:latin typeface="Cambria Math" panose="02040503050406030204" pitchFamily="18" charset="0"/>
                              <a:ea typeface="Cambria Math" panose="02040503050406030204" pitchFamily="18" charset="0"/>
                            </a:rPr>
                            <m:t>𝑏</m:t>
                          </m:r>
                        </m:sub>
                      </m:sSub>
                      <m:r>
                        <a:rPr lang="en-US" sz="2800" b="0" i="1" smtClean="0">
                          <a:latin typeface="Cambria Math" panose="02040503050406030204" pitchFamily="18" charset="0"/>
                          <a:ea typeface="Cambria Math" panose="02040503050406030204" pitchFamily="18" charset="0"/>
                        </a:rPr>
                        <m:t>𝐿</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oMath>
                  </m:oMathPara>
                </a14:m>
                <a:endParaRPr lang="en-GB" sz="2800"/>
              </a:p>
            </p:txBody>
          </p:sp>
        </mc:Choice>
        <mc:Fallback>
          <p:sp>
            <p:nvSpPr>
              <p:cNvPr id="8" name="Rectangle 7">
                <a:extLst>
                  <a:ext uri="{FF2B5EF4-FFF2-40B4-BE49-F238E27FC236}">
                    <a16:creationId xmlns:a16="http://schemas.microsoft.com/office/drawing/2014/main" id="{F92794BD-C6E0-4BEF-8D76-A1194C3CE408}"/>
                  </a:ext>
                </a:extLst>
              </p:cNvPr>
              <p:cNvSpPr>
                <a:spLocks noRot="1" noChangeAspect="1" noMove="1" noResize="1" noEditPoints="1" noAdjustHandles="1" noChangeArrowheads="1" noChangeShapeType="1" noTextEdit="1"/>
              </p:cNvSpPr>
              <p:nvPr/>
            </p:nvSpPr>
            <p:spPr>
              <a:xfrm>
                <a:off x="3048000" y="2317317"/>
                <a:ext cx="6096000" cy="9541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0678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FCD6-03AC-4FA0-8846-62F028FAE71C}"/>
              </a:ext>
            </a:extLst>
          </p:cNvPr>
          <p:cNvSpPr>
            <a:spLocks noGrp="1"/>
          </p:cNvSpPr>
          <p:nvPr>
            <p:ph type="title"/>
          </p:nvPr>
        </p:nvSpPr>
        <p:spPr/>
        <p:txBody>
          <a:bodyPr/>
          <a:lstStyle/>
          <a:p>
            <a:r>
              <a:rPr lang="en-US"/>
              <a:t>Finally, we have:</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437BB6-9923-4DB1-AF92-36A8D095C535}"/>
                  </a:ext>
                </a:extLst>
              </p:cNvPr>
              <p:cNvSpPr>
                <a:spLocks noGrp="1"/>
              </p:cNvSpPr>
              <p:nvPr>
                <p:ph idx="1"/>
              </p:nvPr>
            </p:nvSpPr>
            <p:spPr/>
            <p:txBody>
              <a:bodyPr>
                <a:normAutofit/>
              </a:bodyPr>
              <a:lstStyle/>
              <a:p>
                <a:r>
                  <a:rPr lang="en-US"/>
                  <a:t>Data: 			We select some data</a:t>
                </a:r>
              </a:p>
              <a:p>
                <a:endParaRPr lang="en-US"/>
              </a:p>
              <a:p>
                <a:r>
                  <a:rPr lang="en-US"/>
                  <a:t>Model: 			</a:t>
                </a:r>
                <a14:m>
                  <m:oMath xmlns:m="http://schemas.openxmlformats.org/officeDocument/2006/math">
                    <m:r>
                      <a:rPr lang="en-US" b="0" i="1" smtClean="0">
                        <a:latin typeface="Cambria Math" panose="02040503050406030204" pitchFamily="18" charset="0"/>
                      </a:rPr>
                      <m:t>𝑥𝑤</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GB"/>
                  <a:t> [Linear Model]</a:t>
                </a:r>
              </a:p>
              <a:p>
                <a:endParaRPr lang="en-GB" sz="500"/>
              </a:p>
              <a:p>
                <a:pPr marL="0" indent="0" algn="ctr">
                  <a:buNone/>
                </a:pPr>
                <a:endParaRPr lang="en-GB" sz="500"/>
              </a:p>
              <a:p>
                <a:r>
                  <a:rPr lang="en-GB"/>
                  <a:t>Objective Function:	</a:t>
                </a:r>
              </a:p>
              <a:p>
                <a:pPr marL="0" indent="0" algn="ctr">
                  <a:buNone/>
                </a:pP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𝑛𝑜𝑟𝑚</m:t>
                        </m:r>
                      </m:num>
                      <m:den>
                        <m:r>
                          <a:rPr lang="en-US" b="0" i="1" smtClean="0">
                            <a:latin typeface="Cambria Math" panose="02040503050406030204" pitchFamily="18" charset="0"/>
                          </a:rPr>
                          <m:t>2</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num>
                      <m:den>
                        <m:r>
                          <a:rPr lang="en-US" b="0" i="0" smtClean="0">
                            <a:latin typeface="Cambria Math" panose="02040503050406030204" pitchFamily="18" charset="0"/>
                          </a:rPr>
                          <m:t>2</m:t>
                        </m:r>
                      </m:den>
                    </m:f>
                  </m:oMath>
                </a14:m>
                <a:r>
                  <a:rPr lang="en-GB"/>
                  <a:t>  </a:t>
                </a:r>
              </a:p>
              <a:p>
                <a:endParaRPr lang="en-GB" sz="500"/>
              </a:p>
              <a:p>
                <a:r>
                  <a:rPr lang="en-GB"/>
                  <a:t>Optimization Algorithm:</a:t>
                </a:r>
              </a:p>
            </p:txBody>
          </p:sp>
        </mc:Choice>
        <mc:Fallback>
          <p:sp>
            <p:nvSpPr>
              <p:cNvPr id="3" name="Content Placeholder 2">
                <a:extLst>
                  <a:ext uri="{FF2B5EF4-FFF2-40B4-BE49-F238E27FC236}">
                    <a16:creationId xmlns:a16="http://schemas.microsoft.com/office/drawing/2014/main" id="{7A437BB6-9923-4DB1-AF92-36A8D095C535}"/>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FD201811-0421-4360-886F-7DC585D0D49A}"/>
                  </a:ext>
                </a:extLst>
              </p:cNvPr>
              <p:cNvSpPr/>
              <p:nvPr/>
            </p:nvSpPr>
            <p:spPr>
              <a:xfrm>
                <a:off x="3323303" y="5699909"/>
                <a:ext cx="6096000" cy="95410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e>
                        <m:sub>
                          <m:r>
                            <a:rPr lang="en-US" sz="2800" b="0" i="1" smtClean="0">
                              <a:latin typeface="Cambria Math" panose="02040503050406030204" pitchFamily="18" charset="0"/>
                              <a:ea typeface="Cambria Math" panose="02040503050406030204" pitchFamily="18" charset="0"/>
                            </a:rPr>
                            <m:t>𝑤</m:t>
                          </m:r>
                        </m:sub>
                      </m:sSub>
                      <m:r>
                        <a:rPr lang="en-US" sz="2800" b="0" i="1" smtClean="0">
                          <a:latin typeface="Cambria Math" panose="02040503050406030204" pitchFamily="18" charset="0"/>
                          <a:ea typeface="Cambria Math" panose="02040503050406030204" pitchFamily="18" charset="0"/>
                        </a:rPr>
                        <m:t>𝐿</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oMath>
                  </m:oMathPara>
                </a14:m>
                <a:endParaRPr lang="en-GB" sz="2800"/>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𝜂</m:t>
                      </m:r>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e>
                        <m:sub>
                          <m:r>
                            <a:rPr lang="en-US" sz="2800" b="0" i="1" smtClean="0">
                              <a:latin typeface="Cambria Math" panose="02040503050406030204" pitchFamily="18" charset="0"/>
                              <a:ea typeface="Cambria Math" panose="02040503050406030204" pitchFamily="18" charset="0"/>
                            </a:rPr>
                            <m:t>𝑏</m:t>
                          </m:r>
                        </m:sub>
                      </m:sSub>
                      <m:r>
                        <a:rPr lang="en-US" sz="2800" b="0" i="1" smtClean="0">
                          <a:latin typeface="Cambria Math" panose="02040503050406030204" pitchFamily="18" charset="0"/>
                          <a:ea typeface="Cambria Math" panose="02040503050406030204" pitchFamily="18" charset="0"/>
                        </a:rPr>
                        <m:t>𝐿</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oMath>
                  </m:oMathPara>
                </a14:m>
                <a:endParaRPr lang="en-GB" sz="2800"/>
              </a:p>
            </p:txBody>
          </p:sp>
        </mc:Choice>
        <mc:Fallback>
          <p:sp>
            <p:nvSpPr>
              <p:cNvPr id="5" name="Rectangle 4">
                <a:extLst>
                  <a:ext uri="{FF2B5EF4-FFF2-40B4-BE49-F238E27FC236}">
                    <a16:creationId xmlns:a16="http://schemas.microsoft.com/office/drawing/2014/main" id="{FD201811-0421-4360-886F-7DC585D0D49A}"/>
                  </a:ext>
                </a:extLst>
              </p:cNvPr>
              <p:cNvSpPr>
                <a:spLocks noRot="1" noChangeAspect="1" noMove="1" noResize="1" noEditPoints="1" noAdjustHandles="1" noChangeArrowheads="1" noChangeShapeType="1" noTextEdit="1"/>
              </p:cNvSpPr>
              <p:nvPr/>
            </p:nvSpPr>
            <p:spPr>
              <a:xfrm>
                <a:off x="3323303" y="5699909"/>
                <a:ext cx="6096000" cy="95410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02819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water, star&#10;&#10;Description automatically generated">
            <a:extLst>
              <a:ext uri="{FF2B5EF4-FFF2-40B4-BE49-F238E27FC236}">
                <a16:creationId xmlns:a16="http://schemas.microsoft.com/office/drawing/2014/main" id="{A7739B86-6154-4AEB-97D6-C2AE9BC505DE}"/>
              </a:ext>
            </a:extLst>
          </p:cNvPr>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81FF1FB-D548-45D7-BDF6-91877DCB6D62}"/>
              </a:ext>
            </a:extLst>
          </p:cNvPr>
          <p:cNvSpPr>
            <a:spLocks noGrp="1"/>
          </p:cNvSpPr>
          <p:nvPr>
            <p:ph type="ctrTitle"/>
          </p:nvPr>
        </p:nvSpPr>
        <p:spPr>
          <a:xfrm>
            <a:off x="8022021" y="3231931"/>
            <a:ext cx="3852041" cy="1834056"/>
          </a:xfrm>
        </p:spPr>
        <p:txBody>
          <a:bodyPr>
            <a:normAutofit/>
          </a:bodyPr>
          <a:lstStyle/>
          <a:p>
            <a:r>
              <a:rPr lang="en-US" sz="4000"/>
              <a:t>Deep Learning</a:t>
            </a:r>
            <a:endParaRPr lang="en-GB" sz="4000"/>
          </a:p>
        </p:txBody>
      </p:sp>
      <p:cxnSp>
        <p:nvCxnSpPr>
          <p:cNvPr id="14"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318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E604FD-CD27-40C2-BF17-563593A5DD4D}"/>
              </a:ext>
            </a:extLst>
          </p:cNvPr>
          <p:cNvSpPr>
            <a:spLocks noGrp="1"/>
          </p:cNvSpPr>
          <p:nvPr>
            <p:ph idx="1"/>
          </p:nvPr>
        </p:nvSpPr>
        <p:spPr>
          <a:xfrm>
            <a:off x="838200" y="641023"/>
            <a:ext cx="10515600" cy="5535940"/>
          </a:xfrm>
        </p:spPr>
        <p:txBody>
          <a:bodyPr>
            <a:normAutofit/>
          </a:bodyPr>
          <a:lstStyle/>
          <a:p>
            <a:r>
              <a:rPr lang="en-US"/>
              <a:t>We trained a simple </a:t>
            </a:r>
            <a:r>
              <a:rPr lang="en-US">
                <a:solidFill>
                  <a:srgbClr val="7030A0"/>
                </a:solidFill>
              </a:rPr>
              <a:t>linear regression model </a:t>
            </a:r>
            <a:r>
              <a:rPr lang="en-US"/>
              <a:t>that had two inputs and one output</a:t>
            </a:r>
          </a:p>
          <a:p>
            <a:endParaRPr lang="en-US"/>
          </a:p>
          <a:p>
            <a:endParaRPr lang="en-US"/>
          </a:p>
          <a:p>
            <a:endParaRPr lang="en-US"/>
          </a:p>
          <a:p>
            <a:endParaRPr lang="en-US"/>
          </a:p>
          <a:p>
            <a:endParaRPr lang="en-US"/>
          </a:p>
          <a:p>
            <a:pPr marL="457200" lvl="1" indent="0">
              <a:buNone/>
            </a:pPr>
            <a:r>
              <a:rPr lang="en-US"/>
              <a:t>That’s a Neural Network with no depth</a:t>
            </a:r>
          </a:p>
          <a:p>
            <a:pPr marL="457200" lvl="1" indent="0">
              <a:buNone/>
            </a:pPr>
            <a:endParaRPr lang="en-US"/>
          </a:p>
          <a:p>
            <a:r>
              <a:rPr lang="en-US"/>
              <a:t>We used a </a:t>
            </a:r>
            <a:r>
              <a:rPr lang="en-US" b="1"/>
              <a:t>Linear Model </a:t>
            </a:r>
            <a:r>
              <a:rPr lang="en-US"/>
              <a:t>to learn the function</a:t>
            </a:r>
          </a:p>
          <a:p>
            <a:pPr marL="457200" lvl="1" indent="0">
              <a:buNone/>
            </a:pPr>
            <a:r>
              <a:rPr lang="en-US"/>
              <a:t>However, most real-life dependencies cannot be modeled with a simple linear combination. We need better models!</a:t>
            </a:r>
          </a:p>
          <a:p>
            <a:endParaRPr lang="en-GB"/>
          </a:p>
        </p:txBody>
      </p:sp>
      <p:grpSp>
        <p:nvGrpSpPr>
          <p:cNvPr id="16" name="Group 15">
            <a:extLst>
              <a:ext uri="{FF2B5EF4-FFF2-40B4-BE49-F238E27FC236}">
                <a16:creationId xmlns:a16="http://schemas.microsoft.com/office/drawing/2014/main" id="{C017D43B-162C-4D3D-9DAC-3E02C2D4DECD}"/>
              </a:ext>
            </a:extLst>
          </p:cNvPr>
          <p:cNvGrpSpPr/>
          <p:nvPr/>
        </p:nvGrpSpPr>
        <p:grpSpPr>
          <a:xfrm>
            <a:off x="5084538" y="1621550"/>
            <a:ext cx="2022923" cy="1998537"/>
            <a:chOff x="7972870" y="1668684"/>
            <a:chExt cx="2022923" cy="1998537"/>
          </a:xfrm>
        </p:grpSpPr>
        <p:grpSp>
          <p:nvGrpSpPr>
            <p:cNvPr id="10" name="Group 9">
              <a:extLst>
                <a:ext uri="{FF2B5EF4-FFF2-40B4-BE49-F238E27FC236}">
                  <a16:creationId xmlns:a16="http://schemas.microsoft.com/office/drawing/2014/main" id="{3A52E68C-39B3-4D4A-9BFE-03AD7F04780A}"/>
                </a:ext>
              </a:extLst>
            </p:cNvPr>
            <p:cNvGrpSpPr/>
            <p:nvPr/>
          </p:nvGrpSpPr>
          <p:grpSpPr>
            <a:xfrm>
              <a:off x="7972870" y="2075127"/>
              <a:ext cx="1948708" cy="1592094"/>
              <a:chOff x="2580738" y="1565953"/>
              <a:chExt cx="1948708" cy="1592094"/>
            </a:xfrm>
          </p:grpSpPr>
          <p:sp>
            <p:nvSpPr>
              <p:cNvPr id="5" name="Oval 4">
                <a:extLst>
                  <a:ext uri="{FF2B5EF4-FFF2-40B4-BE49-F238E27FC236}">
                    <a16:creationId xmlns:a16="http://schemas.microsoft.com/office/drawing/2014/main" id="{59116F87-2C87-4F22-9F2C-795658080E85}"/>
                  </a:ext>
                </a:extLst>
              </p:cNvPr>
              <p:cNvSpPr/>
              <p:nvPr/>
            </p:nvSpPr>
            <p:spPr>
              <a:xfrm>
                <a:off x="2580738" y="1565953"/>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5C075445-2D56-4710-93B0-DE7DED9DA799}"/>
                  </a:ext>
                </a:extLst>
              </p:cNvPr>
              <p:cNvSpPr/>
              <p:nvPr/>
            </p:nvSpPr>
            <p:spPr>
              <a:xfrm>
                <a:off x="2580738" y="2438200"/>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0BEA17F-ADAF-49AC-AF15-799244212B7A}"/>
                  </a:ext>
                </a:extLst>
              </p:cNvPr>
              <p:cNvSpPr/>
              <p:nvPr/>
            </p:nvSpPr>
            <p:spPr>
              <a:xfrm>
                <a:off x="3751233" y="2004053"/>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A786CD49-7DF5-496C-9067-E14285C22AB4}"/>
                  </a:ext>
                </a:extLst>
              </p:cNvPr>
              <p:cNvCxnSpPr>
                <a:stCxn id="5" idx="6"/>
                <a:endCxn id="7" idx="2"/>
              </p:cNvCxnSpPr>
              <p:nvPr/>
            </p:nvCxnSpPr>
            <p:spPr>
              <a:xfrm>
                <a:off x="3358951" y="1925877"/>
                <a:ext cx="392282" cy="4381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37F663-2A3F-4851-9262-2F32C2239BE3}"/>
                  </a:ext>
                </a:extLst>
              </p:cNvPr>
              <p:cNvCxnSpPr>
                <a:cxnSpLocks/>
                <a:stCxn id="6" idx="6"/>
                <a:endCxn id="7" idx="2"/>
              </p:cNvCxnSpPr>
              <p:nvPr/>
            </p:nvCxnSpPr>
            <p:spPr>
              <a:xfrm flipV="1">
                <a:off x="3358951" y="2363977"/>
                <a:ext cx="392282" cy="43414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FE73E8B0-F822-4C02-828A-07B6FD8C33DA}"/>
                </a:ext>
              </a:extLst>
            </p:cNvPr>
            <p:cNvSpPr txBox="1"/>
            <p:nvPr/>
          </p:nvSpPr>
          <p:spPr>
            <a:xfrm>
              <a:off x="8016794" y="1668684"/>
              <a:ext cx="690363" cy="369332"/>
            </a:xfrm>
            <a:prstGeom prst="rect">
              <a:avLst/>
            </a:prstGeom>
            <a:noFill/>
          </p:spPr>
          <p:txBody>
            <a:bodyPr wrap="square" rtlCol="0">
              <a:spAutoFit/>
            </a:bodyPr>
            <a:lstStyle/>
            <a:p>
              <a:r>
                <a:rPr lang="en-US"/>
                <a:t>Input</a:t>
              </a:r>
              <a:endParaRPr lang="en-GB"/>
            </a:p>
          </p:txBody>
        </p:sp>
        <p:sp>
          <p:nvSpPr>
            <p:cNvPr id="12" name="TextBox 11">
              <a:extLst>
                <a:ext uri="{FF2B5EF4-FFF2-40B4-BE49-F238E27FC236}">
                  <a16:creationId xmlns:a16="http://schemas.microsoft.com/office/drawing/2014/main" id="{3EE9868A-DFE1-4B36-9376-71A996E2F638}"/>
                </a:ext>
              </a:extLst>
            </p:cNvPr>
            <p:cNvSpPr txBox="1"/>
            <p:nvPr/>
          </p:nvSpPr>
          <p:spPr>
            <a:xfrm>
              <a:off x="9092365" y="2065718"/>
              <a:ext cx="903428" cy="369332"/>
            </a:xfrm>
            <a:prstGeom prst="rect">
              <a:avLst/>
            </a:prstGeom>
            <a:noFill/>
          </p:spPr>
          <p:txBody>
            <a:bodyPr wrap="square" rtlCol="0">
              <a:spAutoFit/>
            </a:bodyPr>
            <a:lstStyle/>
            <a:p>
              <a:r>
                <a:rPr lang="en-US"/>
                <a:t>Output</a:t>
              </a:r>
              <a:endParaRPr lang="en-GB"/>
            </a:p>
          </p:txBody>
        </p:sp>
        <p:sp>
          <p:nvSpPr>
            <p:cNvPr id="13" name="TextBox 12">
              <a:extLst>
                <a:ext uri="{FF2B5EF4-FFF2-40B4-BE49-F238E27FC236}">
                  <a16:creationId xmlns:a16="http://schemas.microsoft.com/office/drawing/2014/main" id="{462DB851-0CDF-467C-821F-16AAD45760A7}"/>
                </a:ext>
              </a:extLst>
            </p:cNvPr>
            <p:cNvSpPr txBox="1"/>
            <p:nvPr/>
          </p:nvSpPr>
          <p:spPr>
            <a:xfrm>
              <a:off x="8207628" y="2250384"/>
              <a:ext cx="308693" cy="369332"/>
            </a:xfrm>
            <a:prstGeom prst="rect">
              <a:avLst/>
            </a:prstGeom>
            <a:noFill/>
          </p:spPr>
          <p:txBody>
            <a:bodyPr wrap="square" rtlCol="0">
              <a:spAutoFit/>
            </a:bodyPr>
            <a:lstStyle/>
            <a:p>
              <a:r>
                <a:rPr lang="en-US"/>
                <a:t>X</a:t>
              </a:r>
              <a:endParaRPr lang="en-GB"/>
            </a:p>
          </p:txBody>
        </p:sp>
        <p:sp>
          <p:nvSpPr>
            <p:cNvPr id="14" name="TextBox 13">
              <a:extLst>
                <a:ext uri="{FF2B5EF4-FFF2-40B4-BE49-F238E27FC236}">
                  <a16:creationId xmlns:a16="http://schemas.microsoft.com/office/drawing/2014/main" id="{02AF5C70-41CB-4378-AFA0-90049E27A719}"/>
                </a:ext>
              </a:extLst>
            </p:cNvPr>
            <p:cNvSpPr txBox="1"/>
            <p:nvPr/>
          </p:nvSpPr>
          <p:spPr>
            <a:xfrm>
              <a:off x="8207628" y="3127611"/>
              <a:ext cx="308693" cy="369332"/>
            </a:xfrm>
            <a:prstGeom prst="rect">
              <a:avLst/>
            </a:prstGeom>
            <a:noFill/>
          </p:spPr>
          <p:txBody>
            <a:bodyPr wrap="square" rtlCol="0">
              <a:spAutoFit/>
            </a:bodyPr>
            <a:lstStyle/>
            <a:p>
              <a:r>
                <a:rPr lang="en-US"/>
                <a:t>Z</a:t>
              </a:r>
              <a:endParaRPr lang="en-GB"/>
            </a:p>
          </p:txBody>
        </p:sp>
        <p:sp>
          <p:nvSpPr>
            <p:cNvPr id="15" name="TextBox 14">
              <a:extLst>
                <a:ext uri="{FF2B5EF4-FFF2-40B4-BE49-F238E27FC236}">
                  <a16:creationId xmlns:a16="http://schemas.microsoft.com/office/drawing/2014/main" id="{7123FB36-AD00-4749-95AE-5AE78FDB4B38}"/>
                </a:ext>
              </a:extLst>
            </p:cNvPr>
            <p:cNvSpPr txBox="1"/>
            <p:nvPr/>
          </p:nvSpPr>
          <p:spPr>
            <a:xfrm>
              <a:off x="9372615" y="2688484"/>
              <a:ext cx="308693" cy="369332"/>
            </a:xfrm>
            <a:prstGeom prst="rect">
              <a:avLst/>
            </a:prstGeom>
            <a:noFill/>
          </p:spPr>
          <p:txBody>
            <a:bodyPr wrap="square" rtlCol="0">
              <a:spAutoFit/>
            </a:bodyPr>
            <a:lstStyle/>
            <a:p>
              <a:r>
                <a:rPr lang="en-US"/>
                <a:t>Y</a:t>
              </a:r>
              <a:endParaRPr lang="en-GB"/>
            </a:p>
          </p:txBody>
        </p:sp>
      </p:grpSp>
    </p:spTree>
    <p:extLst>
      <p:ext uri="{BB962C8B-B14F-4D97-AF65-F5344CB8AC3E}">
        <p14:creationId xmlns:p14="http://schemas.microsoft.com/office/powerpoint/2010/main" val="13443918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E604FD-CD27-40C2-BF17-563593A5DD4D}"/>
              </a:ext>
            </a:extLst>
          </p:cNvPr>
          <p:cNvSpPr>
            <a:spLocks noGrp="1"/>
          </p:cNvSpPr>
          <p:nvPr>
            <p:ph idx="1"/>
          </p:nvPr>
        </p:nvSpPr>
        <p:spPr>
          <a:xfrm>
            <a:off x="804797" y="1507167"/>
            <a:ext cx="4619621" cy="3843666"/>
          </a:xfrm>
        </p:spPr>
        <p:txBody>
          <a:bodyPr>
            <a:normAutofit/>
          </a:bodyPr>
          <a:lstStyle/>
          <a:p>
            <a:r>
              <a:rPr lang="en-US" sz="2000"/>
              <a:t>We can raise the bar using both linear and non-linear operations </a:t>
            </a:r>
          </a:p>
          <a:p>
            <a:pPr marL="457200" lvl="1" indent="0">
              <a:buNone/>
            </a:pPr>
            <a:r>
              <a:rPr lang="en-US" sz="2000"/>
              <a:t>Mixing linear combinations and non-linearities allow us to model arbitrary functions </a:t>
            </a:r>
          </a:p>
          <a:p>
            <a:endParaRPr lang="en-US" sz="2000"/>
          </a:p>
          <a:p>
            <a:pPr marL="457200" lvl="1" indent="0">
              <a:buNone/>
            </a:pPr>
            <a:r>
              <a:rPr lang="en-US" sz="2000"/>
              <a:t>Or in other words functions with strange unconventional shapes like the one on the right -&gt;</a:t>
            </a:r>
          </a:p>
        </p:txBody>
      </p:sp>
      <p:pic>
        <p:nvPicPr>
          <p:cNvPr id="6" name="Picture 5">
            <a:extLst>
              <a:ext uri="{FF2B5EF4-FFF2-40B4-BE49-F238E27FC236}">
                <a16:creationId xmlns:a16="http://schemas.microsoft.com/office/drawing/2014/main" id="{DCBCCBC5-9E99-5F44-B1BB-DB1E2F1BE578}"/>
              </a:ext>
            </a:extLst>
          </p:cNvPr>
          <p:cNvPicPr>
            <a:picLocks noChangeAspect="1"/>
          </p:cNvPicPr>
          <p:nvPr/>
        </p:nvPicPr>
        <p:blipFill rotWithShape="1">
          <a:blip r:embed="rId2"/>
          <a:srcRect l="19441" r="1339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extBox 1">
            <a:extLst>
              <a:ext uri="{FF2B5EF4-FFF2-40B4-BE49-F238E27FC236}">
                <a16:creationId xmlns:a16="http://schemas.microsoft.com/office/drawing/2014/main" id="{8006575F-1CF7-014D-87F1-711FCD982A3B}"/>
              </a:ext>
            </a:extLst>
          </p:cNvPr>
          <p:cNvSpPr txBox="1"/>
          <p:nvPr/>
        </p:nvSpPr>
        <p:spPr>
          <a:xfrm>
            <a:off x="804796" y="5735084"/>
            <a:ext cx="4619621" cy="369332"/>
          </a:xfrm>
          <a:prstGeom prst="rect">
            <a:avLst/>
          </a:prstGeom>
          <a:noFill/>
        </p:spPr>
        <p:txBody>
          <a:bodyPr wrap="square" rtlCol="0">
            <a:spAutoFit/>
          </a:bodyPr>
          <a:lstStyle/>
          <a:p>
            <a:r>
              <a:rPr lang="en-US"/>
              <a:t>Note: This function is not the “loss function”</a:t>
            </a:r>
          </a:p>
        </p:txBody>
      </p:sp>
    </p:spTree>
    <p:extLst>
      <p:ext uri="{BB962C8B-B14F-4D97-AF65-F5344CB8AC3E}">
        <p14:creationId xmlns:p14="http://schemas.microsoft.com/office/powerpoint/2010/main" val="2671811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nerve cell&#10;&#10;Description automatically generated">
            <a:extLst>
              <a:ext uri="{FF2B5EF4-FFF2-40B4-BE49-F238E27FC236}">
                <a16:creationId xmlns:a16="http://schemas.microsoft.com/office/drawing/2014/main" id="{30F4414C-103F-86E1-1003-B9396B553501}"/>
              </a:ext>
            </a:extLst>
          </p:cNvPr>
          <p:cNvPicPr>
            <a:picLocks noChangeAspect="1"/>
          </p:cNvPicPr>
          <p:nvPr/>
        </p:nvPicPr>
        <p:blipFill>
          <a:blip r:embed="rId3"/>
          <a:stretch>
            <a:fillRect/>
          </a:stretch>
        </p:blipFill>
        <p:spPr>
          <a:xfrm>
            <a:off x="787114" y="1394319"/>
            <a:ext cx="6449549" cy="399872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273365BF-28B6-4BC9-994E-5EF5A465BAE6}"/>
              </a:ext>
            </a:extLst>
          </p:cNvPr>
          <p:cNvSpPr/>
          <p:nvPr/>
        </p:nvSpPr>
        <p:spPr>
          <a:xfrm>
            <a:off x="7961371" y="1669763"/>
            <a:ext cx="3639581" cy="3447832"/>
          </a:xfrm>
          <a:prstGeom prst="rect">
            <a:avLst/>
          </a:prstGeom>
        </p:spPr>
        <p:txBody>
          <a:bodyPr vert="horz" lIns="91440" tIns="45720" rIns="91440" bIns="45720" rtlCol="0" anchor="t">
            <a:normAutofit/>
          </a:bodyPr>
          <a:lstStyle/>
          <a:p>
            <a:pPr marL="114300" algn="just">
              <a:lnSpc>
                <a:spcPct val="90000"/>
              </a:lnSpc>
              <a:spcAft>
                <a:spcPts val="600"/>
              </a:spcAft>
            </a:pPr>
            <a:r>
              <a:rPr lang="en-US" sz="1700"/>
              <a:t>A biological neuron doesn’t produce an output that is simply a simple linear function of the input</a:t>
            </a:r>
          </a:p>
          <a:p>
            <a:pPr marL="342900" indent="-228600" algn="just">
              <a:lnSpc>
                <a:spcPct val="90000"/>
              </a:lnSpc>
              <a:spcAft>
                <a:spcPts val="600"/>
              </a:spcAft>
              <a:buFont typeface="Arial" panose="020B0604020202020204" pitchFamily="34" charset="0"/>
              <a:buChar char="•"/>
            </a:pPr>
            <a:endParaRPr lang="en-US" sz="1700"/>
          </a:p>
          <a:p>
            <a:pPr marL="342900" indent="-228600" algn="just">
              <a:lnSpc>
                <a:spcPct val="90000"/>
              </a:lnSpc>
              <a:spcAft>
                <a:spcPts val="600"/>
              </a:spcAft>
              <a:buFont typeface="Arial" panose="020B0604020202020204" pitchFamily="34" charset="0"/>
              <a:buChar char="•"/>
            </a:pPr>
            <a:r>
              <a:rPr lang="en-US" sz="1700"/>
              <a:t>Observations suggest that </a:t>
            </a:r>
            <a:r>
              <a:rPr lang="en-US" sz="1700" b="1">
                <a:solidFill>
                  <a:schemeClr val="accent2">
                    <a:lumMod val="75000"/>
                  </a:schemeClr>
                </a:solidFill>
              </a:rPr>
              <a:t>neurons don’t react readily</a:t>
            </a:r>
            <a:r>
              <a:rPr lang="en-US" sz="1700"/>
              <a:t>, but instead suppress the input until it has grown so large that it triggers an output</a:t>
            </a:r>
          </a:p>
          <a:p>
            <a:pPr marL="342900" indent="-228600" algn="just">
              <a:lnSpc>
                <a:spcPct val="90000"/>
              </a:lnSpc>
              <a:spcAft>
                <a:spcPts val="600"/>
              </a:spcAft>
              <a:buFont typeface="Arial" panose="020B0604020202020204" pitchFamily="34" charset="0"/>
              <a:buChar char="•"/>
            </a:pPr>
            <a:endParaRPr lang="en-US" sz="1700"/>
          </a:p>
          <a:p>
            <a:pPr marL="514350" lvl="1" indent="-285750" algn="just">
              <a:lnSpc>
                <a:spcPct val="90000"/>
              </a:lnSpc>
              <a:spcAft>
                <a:spcPts val="600"/>
              </a:spcAft>
              <a:buFont typeface="Wingdings" panose="05000000000000000000" pitchFamily="2" charset="2"/>
              <a:buChar char="Ø"/>
            </a:pPr>
            <a:r>
              <a:rPr lang="en-US" sz="1700"/>
              <a:t>You can think of this as a </a:t>
            </a:r>
            <a:r>
              <a:rPr lang="en-US" sz="1700" b="1">
                <a:solidFill>
                  <a:srgbClr val="002060"/>
                </a:solidFill>
              </a:rPr>
              <a:t>threshold</a:t>
            </a:r>
            <a:r>
              <a:rPr lang="en-US" sz="1700"/>
              <a:t> that must be reached before any output is produced</a:t>
            </a:r>
          </a:p>
        </p:txBody>
      </p:sp>
      <p:grpSp>
        <p:nvGrpSpPr>
          <p:cNvPr id="13" name="Group 12">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 name="Rectangle 9">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027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8B7C-1951-3BF3-6501-4D4C815629CF}"/>
              </a:ext>
            </a:extLst>
          </p:cNvPr>
          <p:cNvSpPr>
            <a:spLocks noGrp="1"/>
          </p:cNvSpPr>
          <p:nvPr>
            <p:ph type="title"/>
          </p:nvPr>
        </p:nvSpPr>
        <p:spPr/>
        <p:txBody>
          <a:bodyPr/>
          <a:lstStyle/>
          <a:p>
            <a:r>
              <a:rPr lang="en-US"/>
              <a:t>Machine learning – Some terminology</a:t>
            </a:r>
          </a:p>
        </p:txBody>
      </p:sp>
      <p:sp>
        <p:nvSpPr>
          <p:cNvPr id="3" name="Content Placeholder 2">
            <a:extLst>
              <a:ext uri="{FF2B5EF4-FFF2-40B4-BE49-F238E27FC236}">
                <a16:creationId xmlns:a16="http://schemas.microsoft.com/office/drawing/2014/main" id="{4EED9569-3643-5E06-1523-EC05336378FE}"/>
              </a:ext>
            </a:extLst>
          </p:cNvPr>
          <p:cNvSpPr>
            <a:spLocks noGrp="1"/>
          </p:cNvSpPr>
          <p:nvPr>
            <p:ph idx="1"/>
          </p:nvPr>
        </p:nvSpPr>
        <p:spPr/>
        <p:txBody>
          <a:bodyPr>
            <a:normAutofit fontScale="92500" lnSpcReduction="10000"/>
          </a:bodyPr>
          <a:lstStyle/>
          <a:p>
            <a:pPr algn="l"/>
            <a:r>
              <a:rPr lang="en-US" sz="2800" b="1" i="0" u="none" strike="noStrike" baseline="0">
                <a:latin typeface="ComputerModernRoman"/>
              </a:rPr>
              <a:t>Generalization</a:t>
            </a:r>
          </a:p>
          <a:p>
            <a:pPr marL="457200" lvl="1" indent="0">
              <a:buNone/>
            </a:pPr>
            <a:r>
              <a:rPr lang="en-US" b="0" i="0" u="none" strike="noStrike" baseline="0">
                <a:latin typeface="ComputerModernRoman"/>
              </a:rPr>
              <a:t>The ability to perform well on previously unobserved inputs</a:t>
            </a:r>
          </a:p>
          <a:p>
            <a:pPr algn="l"/>
            <a:endParaRPr lang="en-US" sz="2800">
              <a:latin typeface="ComputerModernRoman"/>
            </a:endParaRPr>
          </a:p>
          <a:p>
            <a:pPr algn="l"/>
            <a:r>
              <a:rPr lang="en-US" sz="2800" b="1">
                <a:latin typeface="ComputerModernRoman"/>
              </a:rPr>
              <a:t>Training error</a:t>
            </a:r>
          </a:p>
          <a:p>
            <a:pPr marL="457200" lvl="1" indent="0">
              <a:buNone/>
            </a:pPr>
            <a:r>
              <a:rPr lang="en-US">
                <a:latin typeface="ComputerModernRoman"/>
              </a:rPr>
              <a:t>We reduce the value of this training error (</a:t>
            </a:r>
            <a:r>
              <a:rPr lang="en-US" i="1">
                <a:latin typeface="ComputerModernRoman"/>
              </a:rPr>
              <a:t>optimization problem</a:t>
            </a:r>
            <a:r>
              <a:rPr lang="en-US">
                <a:latin typeface="ComputerModernRoman"/>
              </a:rPr>
              <a:t>)</a:t>
            </a:r>
          </a:p>
          <a:p>
            <a:pPr algn="l"/>
            <a:endParaRPr lang="en-US">
              <a:latin typeface="ComputerModernRoman"/>
            </a:endParaRPr>
          </a:p>
          <a:p>
            <a:pPr algn="l"/>
            <a:r>
              <a:rPr lang="en-US" b="1">
                <a:latin typeface="ComputerModernRoman"/>
              </a:rPr>
              <a:t>Generalization error </a:t>
            </a:r>
            <a:r>
              <a:rPr lang="en-US">
                <a:latin typeface="ComputerModernRoman"/>
              </a:rPr>
              <a:t>(or test error)</a:t>
            </a:r>
          </a:p>
          <a:p>
            <a:pPr marL="457200" lvl="1" indent="0">
              <a:buNone/>
            </a:pPr>
            <a:r>
              <a:rPr lang="en-US"/>
              <a:t>The expected value of the error on a new input.</a:t>
            </a:r>
          </a:p>
          <a:p>
            <a:pPr marL="457200" lvl="1" indent="0">
              <a:buNone/>
            </a:pPr>
            <a:endParaRPr lang="en-US"/>
          </a:p>
          <a:p>
            <a:pPr marL="457200" lvl="1" indent="0">
              <a:buNone/>
            </a:pPr>
            <a:endParaRPr lang="en-US"/>
          </a:p>
          <a:p>
            <a:pPr lvl="1">
              <a:buFont typeface="Wingdings" panose="05000000000000000000" pitchFamily="2" charset="2"/>
              <a:buChar char="Ø"/>
            </a:pPr>
            <a:r>
              <a:rPr lang="en-US"/>
              <a:t>What is the difference between optimization and machine learning?</a:t>
            </a:r>
          </a:p>
          <a:p>
            <a:pPr algn="l"/>
            <a:endParaRPr lang="en-US"/>
          </a:p>
        </p:txBody>
      </p:sp>
    </p:spTree>
    <p:extLst>
      <p:ext uri="{BB962C8B-B14F-4D97-AF65-F5344CB8AC3E}">
        <p14:creationId xmlns:p14="http://schemas.microsoft.com/office/powerpoint/2010/main" val="35415640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FE08-8760-C87D-96E7-5CE66FAE60BF}"/>
              </a:ext>
            </a:extLst>
          </p:cNvPr>
          <p:cNvSpPr>
            <a:spLocks noGrp="1"/>
          </p:cNvSpPr>
          <p:nvPr>
            <p:ph type="title"/>
          </p:nvPr>
        </p:nvSpPr>
        <p:spPr/>
        <p:txBody>
          <a:bodyPr/>
          <a:lstStyle/>
          <a:p>
            <a:r>
              <a:rPr lang="en-US"/>
              <a:t>Real vs Artificial Neural Networks (ANNs)</a:t>
            </a:r>
          </a:p>
        </p:txBody>
      </p:sp>
      <p:sp>
        <p:nvSpPr>
          <p:cNvPr id="3" name="Content Placeholder 2">
            <a:extLst>
              <a:ext uri="{FF2B5EF4-FFF2-40B4-BE49-F238E27FC236}">
                <a16:creationId xmlns:a16="http://schemas.microsoft.com/office/drawing/2014/main" id="{0CD30D01-1951-8F64-39D9-C03223630ED3}"/>
              </a:ext>
            </a:extLst>
          </p:cNvPr>
          <p:cNvSpPr>
            <a:spLocks noGrp="1"/>
          </p:cNvSpPr>
          <p:nvPr>
            <p:ph idx="1"/>
          </p:nvPr>
        </p:nvSpPr>
        <p:spPr/>
        <p:txBody>
          <a:bodyPr>
            <a:normAutofit fontScale="77500" lnSpcReduction="20000"/>
          </a:bodyPr>
          <a:lstStyle/>
          <a:p>
            <a:r>
              <a:rPr lang="en-US"/>
              <a:t>Real brains </a:t>
            </a:r>
            <a:r>
              <a:rPr lang="en-US">
                <a:solidFill>
                  <a:srgbClr val="7030A0"/>
                </a:solidFill>
              </a:rPr>
              <a:t>do not use backpropagation </a:t>
            </a:r>
            <a:r>
              <a:rPr lang="en-US"/>
              <a:t>(information does not travel backwards along an axon)</a:t>
            </a:r>
          </a:p>
          <a:p>
            <a:pPr marL="457200" lvl="1" indent="0">
              <a:buNone/>
            </a:pPr>
            <a:r>
              <a:rPr lang="en-US"/>
              <a:t>They use local update rules for adjusting synaptic strengths</a:t>
            </a:r>
          </a:p>
          <a:p>
            <a:pPr marL="457200" lvl="1" indent="0">
              <a:buNone/>
            </a:pPr>
            <a:endParaRPr lang="en-US"/>
          </a:p>
          <a:p>
            <a:r>
              <a:rPr lang="en-US"/>
              <a:t>Real brains have </a:t>
            </a:r>
            <a:r>
              <a:rPr lang="en-US">
                <a:solidFill>
                  <a:srgbClr val="7030A0"/>
                </a:solidFill>
              </a:rPr>
              <a:t>many feedback connections</a:t>
            </a:r>
          </a:p>
          <a:p>
            <a:endParaRPr lang="en-US"/>
          </a:p>
          <a:p>
            <a:r>
              <a:rPr lang="en-US"/>
              <a:t>Biological neurons have </a:t>
            </a:r>
            <a:r>
              <a:rPr lang="en-US">
                <a:solidFill>
                  <a:srgbClr val="7030A0"/>
                </a:solidFill>
              </a:rPr>
              <a:t>complex dendritic tree structures </a:t>
            </a:r>
            <a:r>
              <a:rPr lang="en-US"/>
              <a:t>with complex spatio-temporal dynamics</a:t>
            </a:r>
          </a:p>
          <a:p>
            <a:endParaRPr lang="en-US"/>
          </a:p>
          <a:p>
            <a:r>
              <a:rPr lang="en-US"/>
              <a:t>The </a:t>
            </a:r>
            <a:r>
              <a:rPr lang="en-US">
                <a:solidFill>
                  <a:srgbClr val="7030A0"/>
                </a:solidFill>
              </a:rPr>
              <a:t>processing capability </a:t>
            </a:r>
            <a:r>
              <a:rPr lang="en-US"/>
              <a:t>of a biological neuron is much higher than an artificial neuron</a:t>
            </a:r>
          </a:p>
          <a:p>
            <a:endParaRPr lang="en-US"/>
          </a:p>
          <a:p>
            <a:r>
              <a:rPr lang="en-US"/>
              <a:t>Real brains are composed of </a:t>
            </a:r>
            <a:r>
              <a:rPr lang="en-US">
                <a:solidFill>
                  <a:srgbClr val="7030A0"/>
                </a:solidFill>
              </a:rPr>
              <a:t>multiple specialized interacting modules</a:t>
            </a:r>
            <a:r>
              <a:rPr lang="en-US"/>
              <a:t>, which implement different kinds of functions</a:t>
            </a:r>
          </a:p>
        </p:txBody>
      </p:sp>
    </p:spTree>
    <p:extLst>
      <p:ext uri="{BB962C8B-B14F-4D97-AF65-F5344CB8AC3E}">
        <p14:creationId xmlns:p14="http://schemas.microsoft.com/office/powerpoint/2010/main" val="21928976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23C3E-BB71-9B24-E823-E5E0D6308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68ACA0-AC44-5FCB-7DE0-0E4EC776D04D}"/>
              </a:ext>
            </a:extLst>
          </p:cNvPr>
          <p:cNvSpPr>
            <a:spLocks noGrp="1"/>
          </p:cNvSpPr>
          <p:nvPr>
            <p:ph type="title"/>
          </p:nvPr>
        </p:nvSpPr>
        <p:spPr/>
        <p:txBody>
          <a:bodyPr/>
          <a:lstStyle/>
          <a:p>
            <a:r>
              <a:rPr lang="en-US"/>
              <a:t>Real vs Artificial Neural Networks (ANNs)</a:t>
            </a:r>
          </a:p>
        </p:txBody>
      </p:sp>
      <p:sp>
        <p:nvSpPr>
          <p:cNvPr id="3" name="Content Placeholder 2">
            <a:extLst>
              <a:ext uri="{FF2B5EF4-FFF2-40B4-BE49-F238E27FC236}">
                <a16:creationId xmlns:a16="http://schemas.microsoft.com/office/drawing/2014/main" id="{B8B040FC-2EB1-E2DD-257B-F8F94D50B2F2}"/>
              </a:ext>
            </a:extLst>
          </p:cNvPr>
          <p:cNvSpPr>
            <a:spLocks noGrp="1"/>
          </p:cNvSpPr>
          <p:nvPr>
            <p:ph idx="1"/>
          </p:nvPr>
        </p:nvSpPr>
        <p:spPr/>
        <p:txBody>
          <a:bodyPr>
            <a:normAutofit/>
          </a:bodyPr>
          <a:lstStyle/>
          <a:p>
            <a:r>
              <a:rPr lang="en-US"/>
              <a:t>there are efforts to make realistic models of biological brains, for example, the </a:t>
            </a:r>
            <a:r>
              <a:rPr lang="en-US">
                <a:solidFill>
                  <a:schemeClr val="accent1"/>
                </a:solidFill>
              </a:rPr>
              <a:t>Blue Brain Project</a:t>
            </a:r>
          </a:p>
          <a:p>
            <a:endParaRPr lang="en-US"/>
          </a:p>
          <a:p>
            <a:r>
              <a:rPr lang="en-US"/>
              <a:t>However, we do not know the “laws of intelligence” or if they exist</a:t>
            </a:r>
          </a:p>
          <a:p>
            <a:endParaRPr lang="en-US"/>
          </a:p>
          <a:p>
            <a:r>
              <a:rPr lang="en-US"/>
              <a:t>Biological beings have evolved various algorithmic “shortcuts” to the optimal solution of </a:t>
            </a:r>
            <a:r>
              <a:rPr lang="en-US" u="sng"/>
              <a:t>Bayesian decision theory</a:t>
            </a:r>
          </a:p>
          <a:p>
            <a:pPr marL="457200" lvl="1" indent="0">
              <a:buNone/>
            </a:pPr>
            <a:r>
              <a:rPr lang="en-US"/>
              <a:t>This can explain many of the heuristics that people use in everyday reasoning</a:t>
            </a:r>
          </a:p>
        </p:txBody>
      </p:sp>
    </p:spTree>
    <p:extLst>
      <p:ext uri="{BB962C8B-B14F-4D97-AF65-F5344CB8AC3E}">
        <p14:creationId xmlns:p14="http://schemas.microsoft.com/office/powerpoint/2010/main" val="3181337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70C1-04DB-77A1-A6C1-6153FCAFB56B}"/>
              </a:ext>
            </a:extLst>
          </p:cNvPr>
          <p:cNvSpPr>
            <a:spLocks noGrp="1"/>
          </p:cNvSpPr>
          <p:nvPr>
            <p:ph type="title"/>
          </p:nvPr>
        </p:nvSpPr>
        <p:spPr/>
        <p:txBody>
          <a:bodyPr/>
          <a:lstStyle/>
          <a:p>
            <a:r>
              <a:rPr lang="en-US" b="0" i="0">
                <a:solidFill>
                  <a:srgbClr val="000000"/>
                </a:solidFill>
                <a:effectLst/>
              </a:rPr>
              <a:t>Bayesian Decision Theory</a:t>
            </a:r>
            <a:endParaRPr lang="en-US"/>
          </a:p>
        </p:txBody>
      </p:sp>
      <p:sp>
        <p:nvSpPr>
          <p:cNvPr id="3" name="Content Placeholder 2">
            <a:extLst>
              <a:ext uri="{FF2B5EF4-FFF2-40B4-BE49-F238E27FC236}">
                <a16:creationId xmlns:a16="http://schemas.microsoft.com/office/drawing/2014/main" id="{ABC3E8E9-04B2-F2CB-F37E-0202696FCCF3}"/>
              </a:ext>
            </a:extLst>
          </p:cNvPr>
          <p:cNvSpPr>
            <a:spLocks noGrp="1"/>
          </p:cNvSpPr>
          <p:nvPr>
            <p:ph idx="1"/>
          </p:nvPr>
        </p:nvSpPr>
        <p:spPr/>
        <p:txBody>
          <a:bodyPr>
            <a:normAutofit fontScale="70000" lnSpcReduction="20000"/>
          </a:bodyPr>
          <a:lstStyle/>
          <a:p>
            <a:pPr marL="0" indent="0" algn="l">
              <a:buNone/>
            </a:pPr>
            <a:r>
              <a:rPr lang="en-US" b="0" i="0">
                <a:solidFill>
                  <a:srgbClr val="000000"/>
                </a:solidFill>
                <a:effectLst/>
              </a:rPr>
              <a:t>Bayesian Decision Theory is a </a:t>
            </a:r>
            <a:r>
              <a:rPr lang="en-US" b="0" i="0">
                <a:solidFill>
                  <a:srgbClr val="7030A0"/>
                </a:solidFill>
                <a:effectLst/>
              </a:rPr>
              <a:t>statistical approach to pattern classification</a:t>
            </a:r>
            <a:endParaRPr lang="en-US" b="0" i="0">
              <a:solidFill>
                <a:srgbClr val="000000"/>
              </a:solidFill>
              <a:effectLst/>
            </a:endParaRPr>
          </a:p>
          <a:p>
            <a:pPr algn="l"/>
            <a:r>
              <a:rPr lang="en-US" b="0" i="0">
                <a:solidFill>
                  <a:srgbClr val="000000"/>
                </a:solidFill>
                <a:effectLst/>
              </a:rPr>
              <a:t>It uses probability to make classifications and measures the risk of assigning an input to a given class. </a:t>
            </a:r>
          </a:p>
          <a:p>
            <a:pPr algn="l">
              <a:buFont typeface="+mj-lt"/>
              <a:buAutoNum type="arabicPeriod"/>
            </a:pPr>
            <a:endParaRPr lang="en-US" b="1" i="0">
              <a:solidFill>
                <a:srgbClr val="000000"/>
              </a:solidFill>
              <a:effectLst/>
            </a:endParaRPr>
          </a:p>
          <a:p>
            <a:pPr lvl="1">
              <a:buFont typeface="+mj-lt"/>
              <a:buAutoNum type="arabicPeriod"/>
            </a:pPr>
            <a:r>
              <a:rPr lang="en-US" b="1" i="0">
                <a:solidFill>
                  <a:srgbClr val="000000"/>
                </a:solidFill>
                <a:effectLst/>
              </a:rPr>
              <a:t>Prior Probability</a:t>
            </a:r>
            <a:r>
              <a:rPr lang="en-US" b="0" i="0">
                <a:solidFill>
                  <a:srgbClr val="000000"/>
                </a:solidFill>
                <a:effectLst/>
              </a:rPr>
              <a:t>: This is the probability calculated based on past occurrences of outcomes </a:t>
            </a:r>
          </a:p>
          <a:p>
            <a:pPr marL="914400" lvl="2" indent="0">
              <a:buNone/>
            </a:pPr>
            <a:r>
              <a:rPr lang="en-US" b="0" i="0">
                <a:solidFill>
                  <a:srgbClr val="000000"/>
                </a:solidFill>
                <a:effectLst/>
              </a:rPr>
              <a:t>It’s like predicting that a patient has a given disease based only on past doctors visits</a:t>
            </a:r>
          </a:p>
          <a:p>
            <a:pPr marL="914400" lvl="2" indent="0">
              <a:buNone/>
            </a:pPr>
            <a:endParaRPr lang="en-US" b="0" i="0">
              <a:solidFill>
                <a:srgbClr val="000000"/>
              </a:solidFill>
              <a:effectLst/>
            </a:endParaRPr>
          </a:p>
          <a:p>
            <a:pPr lvl="1">
              <a:buFont typeface="+mj-lt"/>
              <a:buAutoNum type="arabicPeriod"/>
            </a:pPr>
            <a:r>
              <a:rPr lang="en-US" b="1" i="0">
                <a:solidFill>
                  <a:srgbClr val="000000"/>
                </a:solidFill>
                <a:effectLst/>
              </a:rPr>
              <a:t>Likelihood Probability</a:t>
            </a:r>
            <a:r>
              <a:rPr lang="en-US" b="0" i="0">
                <a:solidFill>
                  <a:srgbClr val="000000"/>
                </a:solidFill>
                <a:effectLst/>
              </a:rPr>
              <a:t>: This is the probability of an event given that another event has occurred</a:t>
            </a:r>
          </a:p>
          <a:p>
            <a:pPr lvl="1">
              <a:buFont typeface="+mj-lt"/>
              <a:buAutoNum type="arabicPeriod"/>
            </a:pPr>
            <a:endParaRPr lang="en-US" b="0" i="0">
              <a:solidFill>
                <a:srgbClr val="000000"/>
              </a:solidFill>
              <a:effectLst/>
            </a:endParaRPr>
          </a:p>
          <a:p>
            <a:pPr lvl="1">
              <a:buFont typeface="+mj-lt"/>
              <a:buAutoNum type="arabicPeriod"/>
            </a:pPr>
            <a:r>
              <a:rPr lang="en-US" b="1" i="0">
                <a:solidFill>
                  <a:srgbClr val="000000"/>
                </a:solidFill>
                <a:effectLst/>
              </a:rPr>
              <a:t>Posterior Probability</a:t>
            </a:r>
            <a:r>
              <a:rPr lang="en-US" b="0" i="0">
                <a:solidFill>
                  <a:srgbClr val="000000"/>
                </a:solidFill>
                <a:effectLst/>
              </a:rPr>
              <a:t>: This is calculated using the prior probability, likelihood probability, and evidence</a:t>
            </a:r>
          </a:p>
          <a:p>
            <a:pPr marL="914400" lvl="2" indent="0">
              <a:buNone/>
            </a:pPr>
            <a:r>
              <a:rPr lang="en-US" b="0" i="0">
                <a:solidFill>
                  <a:srgbClr val="000000"/>
                </a:solidFill>
                <a:effectLst/>
              </a:rPr>
              <a:t>It makes better predictions than using the prior probability alone</a:t>
            </a:r>
          </a:p>
          <a:p>
            <a:pPr marL="914400" lvl="2" indent="0">
              <a:buNone/>
            </a:pPr>
            <a:endParaRPr lang="en-US" b="0" i="0">
              <a:solidFill>
                <a:srgbClr val="000000"/>
              </a:solidFill>
              <a:effectLst/>
            </a:endParaRPr>
          </a:p>
          <a:p>
            <a:pPr algn="l"/>
            <a:endParaRPr lang="en-US" b="0" i="0">
              <a:solidFill>
                <a:srgbClr val="000000"/>
              </a:solidFill>
              <a:effectLst/>
            </a:endParaRPr>
          </a:p>
          <a:p>
            <a:pPr marL="457200" lvl="1" indent="0">
              <a:buNone/>
            </a:pPr>
            <a:r>
              <a:rPr lang="en-US" b="0" i="0">
                <a:solidFill>
                  <a:srgbClr val="000000"/>
                </a:solidFill>
                <a:effectLst/>
              </a:rPr>
              <a:t>For example, if we have a classifier that predicts whether an email is spam or not, the prior probability could be the overall probability of any email being spam, the likelihood could be the probability of seeing certain words in a spam email, and the posterior probability would then be the probability of an email being spam given the words in that email.</a:t>
            </a:r>
          </a:p>
          <a:p>
            <a:endParaRPr lang="en-US"/>
          </a:p>
        </p:txBody>
      </p:sp>
    </p:spTree>
    <p:extLst>
      <p:ext uri="{BB962C8B-B14F-4D97-AF65-F5344CB8AC3E}">
        <p14:creationId xmlns:p14="http://schemas.microsoft.com/office/powerpoint/2010/main" val="25169396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19DF0B-FABB-4A4F-A586-C56162EEF9D2}"/>
              </a:ext>
            </a:extLst>
          </p:cNvPr>
          <p:cNvPicPr>
            <a:picLocks noChangeAspect="1"/>
          </p:cNvPicPr>
          <p:nvPr/>
        </p:nvPicPr>
        <p:blipFill>
          <a:blip r:embed="rId2"/>
          <a:stretch>
            <a:fillRect/>
          </a:stretch>
        </p:blipFill>
        <p:spPr>
          <a:xfrm>
            <a:off x="2610464" y="0"/>
            <a:ext cx="6858000" cy="6858000"/>
          </a:xfrm>
          <a:prstGeom prst="rect">
            <a:avLst/>
          </a:prstGeom>
        </p:spPr>
      </p:pic>
    </p:spTree>
    <p:extLst>
      <p:ext uri="{BB962C8B-B14F-4D97-AF65-F5344CB8AC3E}">
        <p14:creationId xmlns:p14="http://schemas.microsoft.com/office/powerpoint/2010/main" val="6081694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0315177-D30E-4229-9971-5E397128B8CC}"/>
              </a:ext>
            </a:extLst>
          </p:cNvPr>
          <p:cNvGrpSpPr/>
          <p:nvPr/>
        </p:nvGrpSpPr>
        <p:grpSpPr>
          <a:xfrm>
            <a:off x="3152745" y="1058321"/>
            <a:ext cx="5886510" cy="4741357"/>
            <a:chOff x="1974712" y="1885950"/>
            <a:chExt cx="5886510" cy="4741357"/>
          </a:xfrm>
        </p:grpSpPr>
        <p:grpSp>
          <p:nvGrpSpPr>
            <p:cNvPr id="20" name="Group 19">
              <a:extLst>
                <a:ext uri="{FF2B5EF4-FFF2-40B4-BE49-F238E27FC236}">
                  <a16:creationId xmlns:a16="http://schemas.microsoft.com/office/drawing/2014/main" id="{CC249B85-4DAA-4ACA-B5E6-362DA30BECD6}"/>
                </a:ext>
              </a:extLst>
            </p:cNvPr>
            <p:cNvGrpSpPr/>
            <p:nvPr/>
          </p:nvGrpSpPr>
          <p:grpSpPr>
            <a:xfrm>
              <a:off x="2222519" y="2320097"/>
              <a:ext cx="5611291" cy="1592094"/>
              <a:chOff x="2901249" y="943783"/>
              <a:chExt cx="5611291" cy="1592094"/>
            </a:xfrm>
          </p:grpSpPr>
          <p:sp>
            <p:nvSpPr>
              <p:cNvPr id="5" name="Oval 4">
                <a:extLst>
                  <a:ext uri="{FF2B5EF4-FFF2-40B4-BE49-F238E27FC236}">
                    <a16:creationId xmlns:a16="http://schemas.microsoft.com/office/drawing/2014/main" id="{9CE398B0-E8B5-4C1C-8365-D73FFA49D47A}"/>
                  </a:ext>
                </a:extLst>
              </p:cNvPr>
              <p:cNvSpPr/>
              <p:nvPr/>
            </p:nvSpPr>
            <p:spPr>
              <a:xfrm>
                <a:off x="2901249" y="943783"/>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A87D88B-7C7F-4526-B977-789F874E1D3C}"/>
                  </a:ext>
                </a:extLst>
              </p:cNvPr>
              <p:cNvSpPr/>
              <p:nvPr/>
            </p:nvSpPr>
            <p:spPr>
              <a:xfrm>
                <a:off x="2901249" y="1816030"/>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9BD7F48A-F845-47BA-8879-E1231A9398CA}"/>
                  </a:ext>
                </a:extLst>
              </p:cNvPr>
              <p:cNvSpPr/>
              <p:nvPr/>
            </p:nvSpPr>
            <p:spPr>
              <a:xfrm>
                <a:off x="4071744" y="1381883"/>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5B57A8E2-5316-490D-90C8-856A628470D4}"/>
                  </a:ext>
                </a:extLst>
              </p:cNvPr>
              <p:cNvCxnSpPr>
                <a:stCxn id="5" idx="6"/>
                <a:endCxn id="7" idx="2"/>
              </p:cNvCxnSpPr>
              <p:nvPr/>
            </p:nvCxnSpPr>
            <p:spPr>
              <a:xfrm>
                <a:off x="3679462" y="1303707"/>
                <a:ext cx="392282" cy="4381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021F114-661A-473C-99FB-4DD6EC00179E}"/>
                  </a:ext>
                </a:extLst>
              </p:cNvPr>
              <p:cNvCxnSpPr>
                <a:cxnSpLocks/>
                <a:stCxn id="6" idx="6"/>
                <a:endCxn id="7" idx="2"/>
              </p:cNvCxnSpPr>
              <p:nvPr/>
            </p:nvCxnSpPr>
            <p:spPr>
              <a:xfrm flipV="1">
                <a:off x="3679462" y="1741807"/>
                <a:ext cx="392282" cy="43414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4D9467F-9197-44F9-8E54-0B689C78A2B5}"/>
                  </a:ext>
                </a:extLst>
              </p:cNvPr>
              <p:cNvSpPr/>
              <p:nvPr/>
            </p:nvSpPr>
            <p:spPr>
              <a:xfrm>
                <a:off x="5401559" y="1381883"/>
                <a:ext cx="1470581" cy="71984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7030A0"/>
                    </a:solidFill>
                  </a:rPr>
                  <a:t>Non-linearity</a:t>
                </a:r>
                <a:endParaRPr lang="en-GB">
                  <a:solidFill>
                    <a:srgbClr val="7030A0"/>
                  </a:solidFill>
                </a:endParaRPr>
              </a:p>
            </p:txBody>
          </p:sp>
          <p:sp>
            <p:nvSpPr>
              <p:cNvPr id="14" name="Oval 13">
                <a:extLst>
                  <a:ext uri="{FF2B5EF4-FFF2-40B4-BE49-F238E27FC236}">
                    <a16:creationId xmlns:a16="http://schemas.microsoft.com/office/drawing/2014/main" id="{B4B2494E-8AE4-4581-9D72-64005CB93958}"/>
                  </a:ext>
                </a:extLst>
              </p:cNvPr>
              <p:cNvSpPr/>
              <p:nvPr/>
            </p:nvSpPr>
            <p:spPr>
              <a:xfrm>
                <a:off x="7734327" y="1383007"/>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68887E5A-E717-450D-8715-3FA1EB2BD519}"/>
                  </a:ext>
                </a:extLst>
              </p:cNvPr>
              <p:cNvCxnSpPr>
                <a:cxnSpLocks/>
                <a:endCxn id="13" idx="1"/>
              </p:cNvCxnSpPr>
              <p:nvPr/>
            </p:nvCxnSpPr>
            <p:spPr>
              <a:xfrm>
                <a:off x="4849957" y="1741806"/>
                <a:ext cx="551602"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B2D443-D10E-4486-BF1E-D3FF51A819AE}"/>
                  </a:ext>
                </a:extLst>
              </p:cNvPr>
              <p:cNvCxnSpPr>
                <a:cxnSpLocks/>
                <a:stCxn id="13" idx="3"/>
                <a:endCxn id="14" idx="2"/>
              </p:cNvCxnSpPr>
              <p:nvPr/>
            </p:nvCxnSpPr>
            <p:spPr>
              <a:xfrm>
                <a:off x="6872140" y="1741807"/>
                <a:ext cx="862187" cy="112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4860C1E3-38D7-4C3F-9265-98313D8DF867}"/>
                </a:ext>
              </a:extLst>
            </p:cNvPr>
            <p:cNvSpPr txBox="1"/>
            <p:nvPr/>
          </p:nvSpPr>
          <p:spPr>
            <a:xfrm>
              <a:off x="2279081" y="1885950"/>
              <a:ext cx="680937" cy="369332"/>
            </a:xfrm>
            <a:prstGeom prst="rect">
              <a:avLst/>
            </a:prstGeom>
            <a:noFill/>
          </p:spPr>
          <p:txBody>
            <a:bodyPr wrap="square" rtlCol="0">
              <a:spAutoFit/>
            </a:bodyPr>
            <a:lstStyle/>
            <a:p>
              <a:r>
                <a:rPr lang="en-US"/>
                <a:t>Input</a:t>
              </a:r>
              <a:endParaRPr lang="en-GB"/>
            </a:p>
          </p:txBody>
        </p:sp>
        <p:sp>
          <p:nvSpPr>
            <p:cNvPr id="22" name="TextBox 21">
              <a:extLst>
                <a:ext uri="{FF2B5EF4-FFF2-40B4-BE49-F238E27FC236}">
                  <a16:creationId xmlns:a16="http://schemas.microsoft.com/office/drawing/2014/main" id="{F0CED1AF-71FE-4611-9E52-58DD78A4C72A}"/>
                </a:ext>
              </a:extLst>
            </p:cNvPr>
            <p:cNvSpPr txBox="1"/>
            <p:nvPr/>
          </p:nvSpPr>
          <p:spPr>
            <a:xfrm>
              <a:off x="6999035" y="2343369"/>
              <a:ext cx="862187" cy="369332"/>
            </a:xfrm>
            <a:prstGeom prst="rect">
              <a:avLst/>
            </a:prstGeom>
            <a:noFill/>
          </p:spPr>
          <p:txBody>
            <a:bodyPr wrap="square" rtlCol="0">
              <a:spAutoFit/>
            </a:bodyPr>
            <a:lstStyle/>
            <a:p>
              <a:r>
                <a:rPr lang="en-US"/>
                <a:t>Output</a:t>
              </a:r>
              <a:endParaRPr lang="en-GB"/>
            </a:p>
          </p:txBody>
        </p:sp>
        <p:sp>
          <p:nvSpPr>
            <p:cNvPr id="23" name="TextBox 22">
              <a:extLst>
                <a:ext uri="{FF2B5EF4-FFF2-40B4-BE49-F238E27FC236}">
                  <a16:creationId xmlns:a16="http://schemas.microsoft.com/office/drawing/2014/main" id="{78541C80-6C15-4BEA-9BEA-749D2D9DA4BE}"/>
                </a:ext>
              </a:extLst>
            </p:cNvPr>
            <p:cNvSpPr txBox="1"/>
            <p:nvPr/>
          </p:nvSpPr>
          <p:spPr>
            <a:xfrm>
              <a:off x="2832560" y="3867842"/>
              <a:ext cx="2035322" cy="584775"/>
            </a:xfrm>
            <a:prstGeom prst="rect">
              <a:avLst/>
            </a:prstGeom>
            <a:noFill/>
          </p:spPr>
          <p:txBody>
            <a:bodyPr wrap="square" rtlCol="0">
              <a:spAutoFit/>
            </a:bodyPr>
            <a:lstStyle/>
            <a:p>
              <a:pPr algn="ctr"/>
              <a:r>
                <a:rPr lang="en-US" sz="1600"/>
                <a:t>Linear combination </a:t>
              </a:r>
              <a:r>
                <a:rPr lang="en-US" sz="1600" err="1"/>
                <a:t>xw</a:t>
              </a:r>
              <a:r>
                <a:rPr lang="en-US" sz="1600"/>
                <a:t> + b</a:t>
              </a:r>
              <a:endParaRPr lang="en-GB" sz="1600"/>
            </a:p>
          </p:txBody>
        </p:sp>
        <p:sp>
          <p:nvSpPr>
            <p:cNvPr id="26" name="Right Brace 25">
              <a:extLst>
                <a:ext uri="{FF2B5EF4-FFF2-40B4-BE49-F238E27FC236}">
                  <a16:creationId xmlns:a16="http://schemas.microsoft.com/office/drawing/2014/main" id="{3E069AE9-09A4-47E6-9899-92DAE26057CA}"/>
                </a:ext>
              </a:extLst>
            </p:cNvPr>
            <p:cNvSpPr/>
            <p:nvPr/>
          </p:nvSpPr>
          <p:spPr>
            <a:xfrm rot="5400000">
              <a:off x="2561692" y="4364399"/>
              <a:ext cx="1189863" cy="2363823"/>
            </a:xfrm>
            <a:custGeom>
              <a:avLst/>
              <a:gdLst>
                <a:gd name="connsiteX0" fmla="*/ 0 w 1189863"/>
                <a:gd name="connsiteY0" fmla="*/ 0 h 2363823"/>
                <a:gd name="connsiteX1" fmla="*/ 594932 w 1189863"/>
                <a:gd name="connsiteY1" fmla="*/ 99151 h 2363823"/>
                <a:gd name="connsiteX2" fmla="*/ 594932 w 1189863"/>
                <a:gd name="connsiteY2" fmla="*/ 610628 h 2363823"/>
                <a:gd name="connsiteX3" fmla="*/ 594932 w 1189863"/>
                <a:gd name="connsiteY3" fmla="*/ 1082760 h 2363823"/>
                <a:gd name="connsiteX4" fmla="*/ 1189864 w 1189863"/>
                <a:gd name="connsiteY4" fmla="*/ 1181911 h 2363823"/>
                <a:gd name="connsiteX5" fmla="*/ 594932 w 1189863"/>
                <a:gd name="connsiteY5" fmla="*/ 1281062 h 2363823"/>
                <a:gd name="connsiteX6" fmla="*/ 594932 w 1189863"/>
                <a:gd name="connsiteY6" fmla="*/ 1753195 h 2363823"/>
                <a:gd name="connsiteX7" fmla="*/ 594932 w 1189863"/>
                <a:gd name="connsiteY7" fmla="*/ 2264672 h 2363823"/>
                <a:gd name="connsiteX8" fmla="*/ 0 w 1189863"/>
                <a:gd name="connsiteY8" fmla="*/ 2363823 h 2363823"/>
                <a:gd name="connsiteX9" fmla="*/ 0 w 1189863"/>
                <a:gd name="connsiteY9" fmla="*/ 1725591 h 2363823"/>
                <a:gd name="connsiteX10" fmla="*/ 0 w 1189863"/>
                <a:gd name="connsiteY10" fmla="*/ 1110997 h 2363823"/>
                <a:gd name="connsiteX11" fmla="*/ 0 w 1189863"/>
                <a:gd name="connsiteY11" fmla="*/ 590956 h 2363823"/>
                <a:gd name="connsiteX12" fmla="*/ 0 w 1189863"/>
                <a:gd name="connsiteY12" fmla="*/ 0 h 2363823"/>
                <a:gd name="connsiteX0" fmla="*/ 0 w 1189863"/>
                <a:gd name="connsiteY0" fmla="*/ 0 h 2363823"/>
                <a:gd name="connsiteX1" fmla="*/ 594932 w 1189863"/>
                <a:gd name="connsiteY1" fmla="*/ 99151 h 2363823"/>
                <a:gd name="connsiteX2" fmla="*/ 594932 w 1189863"/>
                <a:gd name="connsiteY2" fmla="*/ 590956 h 2363823"/>
                <a:gd name="connsiteX3" fmla="*/ 594932 w 1189863"/>
                <a:gd name="connsiteY3" fmla="*/ 1082760 h 2363823"/>
                <a:gd name="connsiteX4" fmla="*/ 1189864 w 1189863"/>
                <a:gd name="connsiteY4" fmla="*/ 1181911 h 2363823"/>
                <a:gd name="connsiteX5" fmla="*/ 594932 w 1189863"/>
                <a:gd name="connsiteY5" fmla="*/ 1281062 h 2363823"/>
                <a:gd name="connsiteX6" fmla="*/ 594932 w 1189863"/>
                <a:gd name="connsiteY6" fmla="*/ 1743359 h 2363823"/>
                <a:gd name="connsiteX7" fmla="*/ 594932 w 1189863"/>
                <a:gd name="connsiteY7" fmla="*/ 2264672 h 2363823"/>
                <a:gd name="connsiteX8" fmla="*/ 0 w 1189863"/>
                <a:gd name="connsiteY8" fmla="*/ 2363823 h 236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9863" h="2363823" stroke="0" extrusionOk="0">
                  <a:moveTo>
                    <a:pt x="0" y="0"/>
                  </a:moveTo>
                  <a:cubicBezTo>
                    <a:pt x="319289" y="-5726"/>
                    <a:pt x="585877" y="47790"/>
                    <a:pt x="594932" y="99151"/>
                  </a:cubicBezTo>
                  <a:cubicBezTo>
                    <a:pt x="580029" y="307014"/>
                    <a:pt x="581878" y="495573"/>
                    <a:pt x="594932" y="610628"/>
                  </a:cubicBezTo>
                  <a:cubicBezTo>
                    <a:pt x="607986" y="725683"/>
                    <a:pt x="583624" y="965214"/>
                    <a:pt x="594932" y="1082760"/>
                  </a:cubicBezTo>
                  <a:cubicBezTo>
                    <a:pt x="553077" y="1114620"/>
                    <a:pt x="873006" y="1187508"/>
                    <a:pt x="1189864" y="1181911"/>
                  </a:cubicBezTo>
                  <a:cubicBezTo>
                    <a:pt x="866336" y="1182509"/>
                    <a:pt x="600278" y="1215299"/>
                    <a:pt x="594932" y="1281062"/>
                  </a:cubicBezTo>
                  <a:cubicBezTo>
                    <a:pt x="587592" y="1406952"/>
                    <a:pt x="599009" y="1560479"/>
                    <a:pt x="594932" y="1753195"/>
                  </a:cubicBezTo>
                  <a:cubicBezTo>
                    <a:pt x="590855" y="1945911"/>
                    <a:pt x="593805" y="2090365"/>
                    <a:pt x="594932" y="2264672"/>
                  </a:cubicBezTo>
                  <a:cubicBezTo>
                    <a:pt x="641058" y="2345255"/>
                    <a:pt x="388253" y="2378173"/>
                    <a:pt x="0" y="2363823"/>
                  </a:cubicBezTo>
                  <a:cubicBezTo>
                    <a:pt x="-22531" y="2063531"/>
                    <a:pt x="5102" y="1913521"/>
                    <a:pt x="0" y="1725591"/>
                  </a:cubicBezTo>
                  <a:cubicBezTo>
                    <a:pt x="-5102" y="1537661"/>
                    <a:pt x="-29613" y="1293002"/>
                    <a:pt x="0" y="1110997"/>
                  </a:cubicBezTo>
                  <a:cubicBezTo>
                    <a:pt x="29613" y="928992"/>
                    <a:pt x="24732" y="734442"/>
                    <a:pt x="0" y="590956"/>
                  </a:cubicBezTo>
                  <a:cubicBezTo>
                    <a:pt x="-24732" y="447470"/>
                    <a:pt x="24735" y="169476"/>
                    <a:pt x="0" y="0"/>
                  </a:cubicBezTo>
                  <a:close/>
                </a:path>
                <a:path w="1189863" h="2363823" fill="none" extrusionOk="0">
                  <a:moveTo>
                    <a:pt x="0" y="0"/>
                  </a:moveTo>
                  <a:cubicBezTo>
                    <a:pt x="314944" y="-771"/>
                    <a:pt x="596796" y="45996"/>
                    <a:pt x="594932" y="99151"/>
                  </a:cubicBezTo>
                  <a:cubicBezTo>
                    <a:pt x="571390" y="308057"/>
                    <a:pt x="575271" y="358478"/>
                    <a:pt x="594932" y="590956"/>
                  </a:cubicBezTo>
                  <a:cubicBezTo>
                    <a:pt x="614593" y="823434"/>
                    <a:pt x="602942" y="901168"/>
                    <a:pt x="594932" y="1082760"/>
                  </a:cubicBezTo>
                  <a:cubicBezTo>
                    <a:pt x="594349" y="1125430"/>
                    <a:pt x="912367" y="1214088"/>
                    <a:pt x="1189864" y="1181911"/>
                  </a:cubicBezTo>
                  <a:cubicBezTo>
                    <a:pt x="851171" y="1184132"/>
                    <a:pt x="593553" y="1230600"/>
                    <a:pt x="594932" y="1281062"/>
                  </a:cubicBezTo>
                  <a:cubicBezTo>
                    <a:pt x="613888" y="1465156"/>
                    <a:pt x="588167" y="1625217"/>
                    <a:pt x="594932" y="1743359"/>
                  </a:cubicBezTo>
                  <a:cubicBezTo>
                    <a:pt x="601697" y="1861501"/>
                    <a:pt x="613458" y="2039663"/>
                    <a:pt x="594932" y="2264672"/>
                  </a:cubicBezTo>
                  <a:cubicBezTo>
                    <a:pt x="599544" y="2314897"/>
                    <a:pt x="300067" y="2379806"/>
                    <a:pt x="0" y="2363823"/>
                  </a:cubicBezTo>
                </a:path>
                <a:path w="1189863" h="2363823" fill="none" stroke="0" extrusionOk="0">
                  <a:moveTo>
                    <a:pt x="0" y="0"/>
                  </a:moveTo>
                  <a:cubicBezTo>
                    <a:pt x="329688" y="-5251"/>
                    <a:pt x="584960" y="46029"/>
                    <a:pt x="594932" y="99151"/>
                  </a:cubicBezTo>
                  <a:cubicBezTo>
                    <a:pt x="606291" y="330218"/>
                    <a:pt x="573078" y="384658"/>
                    <a:pt x="594932" y="610628"/>
                  </a:cubicBezTo>
                  <a:cubicBezTo>
                    <a:pt x="616786" y="836598"/>
                    <a:pt x="590685" y="877277"/>
                    <a:pt x="594932" y="1082760"/>
                  </a:cubicBezTo>
                  <a:cubicBezTo>
                    <a:pt x="566890" y="1153894"/>
                    <a:pt x="846981" y="1207500"/>
                    <a:pt x="1189864" y="1181911"/>
                  </a:cubicBezTo>
                  <a:cubicBezTo>
                    <a:pt x="869958" y="1188350"/>
                    <a:pt x="594386" y="1239291"/>
                    <a:pt x="594932" y="1281062"/>
                  </a:cubicBezTo>
                  <a:cubicBezTo>
                    <a:pt x="612584" y="1498081"/>
                    <a:pt x="576792" y="1545175"/>
                    <a:pt x="594932" y="1792539"/>
                  </a:cubicBezTo>
                  <a:cubicBezTo>
                    <a:pt x="613072" y="2039903"/>
                    <a:pt x="617370" y="2033437"/>
                    <a:pt x="594932" y="2264672"/>
                  </a:cubicBezTo>
                  <a:cubicBezTo>
                    <a:pt x="570198" y="2332476"/>
                    <a:pt x="340142" y="2297661"/>
                    <a:pt x="0" y="2363823"/>
                  </a:cubicBezTo>
                </a:path>
              </a:pathLst>
            </a:custGeom>
            <a:ln>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0AA31FD3-4040-4697-B245-D894977A69B7}"/>
                </a:ext>
              </a:extLst>
            </p:cNvPr>
            <p:cNvSpPr txBox="1"/>
            <p:nvPr/>
          </p:nvSpPr>
          <p:spPr>
            <a:xfrm>
              <a:off x="2774810" y="6257975"/>
              <a:ext cx="763625" cy="369332"/>
            </a:xfrm>
            <a:prstGeom prst="rect">
              <a:avLst/>
            </a:prstGeom>
            <a:noFill/>
          </p:spPr>
          <p:txBody>
            <a:bodyPr wrap="square" rtlCol="0">
              <a:spAutoFit/>
            </a:bodyPr>
            <a:lstStyle/>
            <a:p>
              <a:r>
                <a:rPr lang="en-US"/>
                <a:t>Linear</a:t>
              </a:r>
              <a:endParaRPr lang="en-GB"/>
            </a:p>
          </p:txBody>
        </p:sp>
        <p:sp>
          <p:nvSpPr>
            <p:cNvPr id="28" name="TextBox 27">
              <a:extLst>
                <a:ext uri="{FF2B5EF4-FFF2-40B4-BE49-F238E27FC236}">
                  <a16:creationId xmlns:a16="http://schemas.microsoft.com/office/drawing/2014/main" id="{76A514FD-5302-4C79-9079-D9A8AEDB3ECD}"/>
                </a:ext>
              </a:extLst>
            </p:cNvPr>
            <p:cNvSpPr txBox="1"/>
            <p:nvPr/>
          </p:nvSpPr>
          <p:spPr>
            <a:xfrm>
              <a:off x="4846085" y="6257975"/>
              <a:ext cx="1249915" cy="369332"/>
            </a:xfrm>
            <a:prstGeom prst="rect">
              <a:avLst/>
            </a:prstGeom>
            <a:noFill/>
          </p:spPr>
          <p:txBody>
            <a:bodyPr wrap="square" rtlCol="0">
              <a:spAutoFit/>
            </a:bodyPr>
            <a:lstStyle/>
            <a:p>
              <a:r>
                <a:rPr lang="en-US"/>
                <a:t>Non-linear</a:t>
              </a:r>
              <a:endParaRPr lang="en-GB"/>
            </a:p>
          </p:txBody>
        </p:sp>
        <p:sp>
          <p:nvSpPr>
            <p:cNvPr id="31" name="Right Brace 30">
              <a:extLst>
                <a:ext uri="{FF2B5EF4-FFF2-40B4-BE49-F238E27FC236}">
                  <a16:creationId xmlns:a16="http://schemas.microsoft.com/office/drawing/2014/main" id="{C9D28D4E-1EAD-4E69-9C93-095661D29DE6}"/>
                </a:ext>
              </a:extLst>
            </p:cNvPr>
            <p:cNvSpPr/>
            <p:nvPr/>
          </p:nvSpPr>
          <p:spPr>
            <a:xfrm rot="5400000">
              <a:off x="4819379" y="4796749"/>
              <a:ext cx="1189863" cy="1558198"/>
            </a:xfrm>
            <a:custGeom>
              <a:avLst/>
              <a:gdLst>
                <a:gd name="connsiteX0" fmla="*/ 0 w 1189863"/>
                <a:gd name="connsiteY0" fmla="*/ 0 h 1558198"/>
                <a:gd name="connsiteX1" fmla="*/ 594932 w 1189863"/>
                <a:gd name="connsiteY1" fmla="*/ 99151 h 1558198"/>
                <a:gd name="connsiteX2" fmla="*/ 594932 w 1189863"/>
                <a:gd name="connsiteY2" fmla="*/ 679948 h 1558198"/>
                <a:gd name="connsiteX3" fmla="*/ 1189864 w 1189863"/>
                <a:gd name="connsiteY3" fmla="*/ 779099 h 1558198"/>
                <a:gd name="connsiteX4" fmla="*/ 594932 w 1189863"/>
                <a:gd name="connsiteY4" fmla="*/ 878250 h 1558198"/>
                <a:gd name="connsiteX5" fmla="*/ 594932 w 1189863"/>
                <a:gd name="connsiteY5" fmla="*/ 1459047 h 1558198"/>
                <a:gd name="connsiteX6" fmla="*/ 0 w 1189863"/>
                <a:gd name="connsiteY6" fmla="*/ 1558198 h 1558198"/>
                <a:gd name="connsiteX7" fmla="*/ 0 w 1189863"/>
                <a:gd name="connsiteY7" fmla="*/ 1007635 h 1558198"/>
                <a:gd name="connsiteX8" fmla="*/ 0 w 1189863"/>
                <a:gd name="connsiteY8" fmla="*/ 519399 h 1558198"/>
                <a:gd name="connsiteX9" fmla="*/ 0 w 1189863"/>
                <a:gd name="connsiteY9" fmla="*/ 0 h 1558198"/>
                <a:gd name="connsiteX0" fmla="*/ 0 w 1189863"/>
                <a:gd name="connsiteY0" fmla="*/ 0 h 1558198"/>
                <a:gd name="connsiteX1" fmla="*/ 594932 w 1189863"/>
                <a:gd name="connsiteY1" fmla="*/ 99151 h 1558198"/>
                <a:gd name="connsiteX2" fmla="*/ 594932 w 1189863"/>
                <a:gd name="connsiteY2" fmla="*/ 679948 h 1558198"/>
                <a:gd name="connsiteX3" fmla="*/ 1189864 w 1189863"/>
                <a:gd name="connsiteY3" fmla="*/ 779099 h 1558198"/>
                <a:gd name="connsiteX4" fmla="*/ 594932 w 1189863"/>
                <a:gd name="connsiteY4" fmla="*/ 878250 h 1558198"/>
                <a:gd name="connsiteX5" fmla="*/ 594932 w 1189863"/>
                <a:gd name="connsiteY5" fmla="*/ 1459047 h 1558198"/>
                <a:gd name="connsiteX6" fmla="*/ 0 w 1189863"/>
                <a:gd name="connsiteY6" fmla="*/ 1558198 h 155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863" h="1558198" stroke="0" extrusionOk="0">
                  <a:moveTo>
                    <a:pt x="0" y="0"/>
                  </a:moveTo>
                  <a:cubicBezTo>
                    <a:pt x="319289" y="-5726"/>
                    <a:pt x="585877" y="47790"/>
                    <a:pt x="594932" y="99151"/>
                  </a:cubicBezTo>
                  <a:cubicBezTo>
                    <a:pt x="590776" y="239910"/>
                    <a:pt x="589730" y="478211"/>
                    <a:pt x="594932" y="679948"/>
                  </a:cubicBezTo>
                  <a:cubicBezTo>
                    <a:pt x="561218" y="709064"/>
                    <a:pt x="840822" y="821112"/>
                    <a:pt x="1189864" y="779099"/>
                  </a:cubicBezTo>
                  <a:cubicBezTo>
                    <a:pt x="861310" y="780485"/>
                    <a:pt x="593299" y="818229"/>
                    <a:pt x="594932" y="878250"/>
                  </a:cubicBezTo>
                  <a:cubicBezTo>
                    <a:pt x="576059" y="1098357"/>
                    <a:pt x="616442" y="1239743"/>
                    <a:pt x="594932" y="1459047"/>
                  </a:cubicBezTo>
                  <a:cubicBezTo>
                    <a:pt x="557146" y="1549382"/>
                    <a:pt x="326435" y="1537816"/>
                    <a:pt x="0" y="1558198"/>
                  </a:cubicBezTo>
                  <a:cubicBezTo>
                    <a:pt x="-21225" y="1315624"/>
                    <a:pt x="-17511" y="1221089"/>
                    <a:pt x="0" y="1007635"/>
                  </a:cubicBezTo>
                  <a:cubicBezTo>
                    <a:pt x="17511" y="794181"/>
                    <a:pt x="-22087" y="651814"/>
                    <a:pt x="0" y="519399"/>
                  </a:cubicBezTo>
                  <a:cubicBezTo>
                    <a:pt x="22087" y="386984"/>
                    <a:pt x="-4393" y="176955"/>
                    <a:pt x="0" y="0"/>
                  </a:cubicBezTo>
                  <a:close/>
                </a:path>
                <a:path w="1189863" h="1558198" fill="none" extrusionOk="0">
                  <a:moveTo>
                    <a:pt x="0" y="0"/>
                  </a:moveTo>
                  <a:cubicBezTo>
                    <a:pt x="314996" y="559"/>
                    <a:pt x="595682" y="43038"/>
                    <a:pt x="594932" y="99151"/>
                  </a:cubicBezTo>
                  <a:cubicBezTo>
                    <a:pt x="621753" y="308259"/>
                    <a:pt x="618603" y="395806"/>
                    <a:pt x="594932" y="679948"/>
                  </a:cubicBezTo>
                  <a:cubicBezTo>
                    <a:pt x="604828" y="754303"/>
                    <a:pt x="836558" y="792143"/>
                    <a:pt x="1189864" y="779099"/>
                  </a:cubicBezTo>
                  <a:cubicBezTo>
                    <a:pt x="862573" y="771774"/>
                    <a:pt x="581304" y="822719"/>
                    <a:pt x="594932" y="878250"/>
                  </a:cubicBezTo>
                  <a:cubicBezTo>
                    <a:pt x="586011" y="1089352"/>
                    <a:pt x="567111" y="1326474"/>
                    <a:pt x="594932" y="1459047"/>
                  </a:cubicBezTo>
                  <a:cubicBezTo>
                    <a:pt x="596839" y="1519840"/>
                    <a:pt x="383294" y="1577350"/>
                    <a:pt x="0" y="1558198"/>
                  </a:cubicBezTo>
                </a:path>
                <a:path w="1189863" h="1558198" fill="none" stroke="0" extrusionOk="0">
                  <a:moveTo>
                    <a:pt x="0" y="0"/>
                  </a:moveTo>
                  <a:cubicBezTo>
                    <a:pt x="331099" y="7849"/>
                    <a:pt x="596700" y="42644"/>
                    <a:pt x="594932" y="99151"/>
                  </a:cubicBezTo>
                  <a:cubicBezTo>
                    <a:pt x="594719" y="347454"/>
                    <a:pt x="580309" y="550534"/>
                    <a:pt x="594932" y="679948"/>
                  </a:cubicBezTo>
                  <a:cubicBezTo>
                    <a:pt x="600584" y="708124"/>
                    <a:pt x="795226" y="789948"/>
                    <a:pt x="1189864" y="779099"/>
                  </a:cubicBezTo>
                  <a:cubicBezTo>
                    <a:pt x="853776" y="773913"/>
                    <a:pt x="582031" y="822574"/>
                    <a:pt x="594932" y="878250"/>
                  </a:cubicBezTo>
                  <a:cubicBezTo>
                    <a:pt x="621647" y="1072554"/>
                    <a:pt x="566222" y="1250628"/>
                    <a:pt x="594932" y="1459047"/>
                  </a:cubicBezTo>
                  <a:cubicBezTo>
                    <a:pt x="640895" y="1504469"/>
                    <a:pt x="337404" y="1559633"/>
                    <a:pt x="0" y="1558198"/>
                  </a:cubicBezTo>
                </a:path>
              </a:pathLst>
            </a:custGeom>
            <a:ln>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0194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CC249B85-4DAA-4ACA-B5E6-362DA30BECD6}"/>
              </a:ext>
            </a:extLst>
          </p:cNvPr>
          <p:cNvGrpSpPr/>
          <p:nvPr/>
        </p:nvGrpSpPr>
        <p:grpSpPr>
          <a:xfrm>
            <a:off x="3400552" y="1492468"/>
            <a:ext cx="5611291" cy="1592094"/>
            <a:chOff x="2901249" y="943783"/>
            <a:chExt cx="5611291" cy="1592094"/>
          </a:xfrm>
        </p:grpSpPr>
        <p:sp>
          <p:nvSpPr>
            <p:cNvPr id="5" name="Oval 4">
              <a:extLst>
                <a:ext uri="{FF2B5EF4-FFF2-40B4-BE49-F238E27FC236}">
                  <a16:creationId xmlns:a16="http://schemas.microsoft.com/office/drawing/2014/main" id="{9CE398B0-E8B5-4C1C-8365-D73FFA49D47A}"/>
                </a:ext>
              </a:extLst>
            </p:cNvPr>
            <p:cNvSpPr/>
            <p:nvPr/>
          </p:nvSpPr>
          <p:spPr>
            <a:xfrm>
              <a:off x="2901249" y="943783"/>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8A87D88B-7C7F-4526-B977-789F874E1D3C}"/>
                </a:ext>
              </a:extLst>
            </p:cNvPr>
            <p:cNvSpPr/>
            <p:nvPr/>
          </p:nvSpPr>
          <p:spPr>
            <a:xfrm>
              <a:off x="2901249" y="1816030"/>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9BD7F48A-F845-47BA-8879-E1231A9398CA}"/>
                </a:ext>
              </a:extLst>
            </p:cNvPr>
            <p:cNvSpPr/>
            <p:nvPr/>
          </p:nvSpPr>
          <p:spPr>
            <a:xfrm>
              <a:off x="4071744" y="1381883"/>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5B57A8E2-5316-490D-90C8-856A628470D4}"/>
                </a:ext>
              </a:extLst>
            </p:cNvPr>
            <p:cNvCxnSpPr>
              <a:stCxn id="5" idx="6"/>
              <a:endCxn id="7" idx="2"/>
            </p:cNvCxnSpPr>
            <p:nvPr/>
          </p:nvCxnSpPr>
          <p:spPr>
            <a:xfrm>
              <a:off x="3679462" y="1303707"/>
              <a:ext cx="392282" cy="43810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021F114-661A-473C-99FB-4DD6EC00179E}"/>
                </a:ext>
              </a:extLst>
            </p:cNvPr>
            <p:cNvCxnSpPr>
              <a:cxnSpLocks/>
              <a:stCxn id="6" idx="6"/>
              <a:endCxn id="7" idx="2"/>
            </p:cNvCxnSpPr>
            <p:nvPr/>
          </p:nvCxnSpPr>
          <p:spPr>
            <a:xfrm flipV="1">
              <a:off x="3679462" y="1741807"/>
              <a:ext cx="392282" cy="43414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4D9467F-9197-44F9-8E54-0B689C78A2B5}"/>
                </a:ext>
              </a:extLst>
            </p:cNvPr>
            <p:cNvSpPr/>
            <p:nvPr/>
          </p:nvSpPr>
          <p:spPr>
            <a:xfrm>
              <a:off x="5401559" y="1381883"/>
              <a:ext cx="1470581" cy="71984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7030A0"/>
                  </a:solidFill>
                </a:rPr>
                <a:t>Non-linearity</a:t>
              </a:r>
              <a:endParaRPr lang="en-GB">
                <a:solidFill>
                  <a:srgbClr val="7030A0"/>
                </a:solidFill>
              </a:endParaRPr>
            </a:p>
          </p:txBody>
        </p:sp>
        <p:sp>
          <p:nvSpPr>
            <p:cNvPr id="14" name="Oval 13">
              <a:extLst>
                <a:ext uri="{FF2B5EF4-FFF2-40B4-BE49-F238E27FC236}">
                  <a16:creationId xmlns:a16="http://schemas.microsoft.com/office/drawing/2014/main" id="{B4B2494E-8AE4-4581-9D72-64005CB93958}"/>
                </a:ext>
              </a:extLst>
            </p:cNvPr>
            <p:cNvSpPr/>
            <p:nvPr/>
          </p:nvSpPr>
          <p:spPr>
            <a:xfrm>
              <a:off x="7734327" y="1383007"/>
              <a:ext cx="778213" cy="71984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68887E5A-E717-450D-8715-3FA1EB2BD519}"/>
                </a:ext>
              </a:extLst>
            </p:cNvPr>
            <p:cNvCxnSpPr>
              <a:cxnSpLocks/>
              <a:endCxn id="13" idx="1"/>
            </p:cNvCxnSpPr>
            <p:nvPr/>
          </p:nvCxnSpPr>
          <p:spPr>
            <a:xfrm>
              <a:off x="4849957" y="1741806"/>
              <a:ext cx="551602"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B2D443-D10E-4486-BF1E-D3FF51A819AE}"/>
                </a:ext>
              </a:extLst>
            </p:cNvPr>
            <p:cNvCxnSpPr>
              <a:cxnSpLocks/>
              <a:stCxn id="13" idx="3"/>
              <a:endCxn id="14" idx="2"/>
            </p:cNvCxnSpPr>
            <p:nvPr/>
          </p:nvCxnSpPr>
          <p:spPr>
            <a:xfrm>
              <a:off x="6872140" y="1741807"/>
              <a:ext cx="862187" cy="112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4860C1E3-38D7-4C3F-9265-98313D8DF867}"/>
              </a:ext>
            </a:extLst>
          </p:cNvPr>
          <p:cNvSpPr txBox="1"/>
          <p:nvPr/>
        </p:nvSpPr>
        <p:spPr>
          <a:xfrm>
            <a:off x="3457114" y="1058321"/>
            <a:ext cx="680937" cy="369332"/>
          </a:xfrm>
          <a:prstGeom prst="rect">
            <a:avLst/>
          </a:prstGeom>
          <a:noFill/>
        </p:spPr>
        <p:txBody>
          <a:bodyPr wrap="square" rtlCol="0">
            <a:spAutoFit/>
          </a:bodyPr>
          <a:lstStyle/>
          <a:p>
            <a:r>
              <a:rPr lang="en-US"/>
              <a:t>Input</a:t>
            </a:r>
            <a:endParaRPr lang="en-GB"/>
          </a:p>
        </p:txBody>
      </p:sp>
      <p:sp>
        <p:nvSpPr>
          <p:cNvPr id="22" name="TextBox 21">
            <a:extLst>
              <a:ext uri="{FF2B5EF4-FFF2-40B4-BE49-F238E27FC236}">
                <a16:creationId xmlns:a16="http://schemas.microsoft.com/office/drawing/2014/main" id="{F0CED1AF-71FE-4611-9E52-58DD78A4C72A}"/>
              </a:ext>
            </a:extLst>
          </p:cNvPr>
          <p:cNvSpPr txBox="1"/>
          <p:nvPr/>
        </p:nvSpPr>
        <p:spPr>
          <a:xfrm>
            <a:off x="8177068" y="1515740"/>
            <a:ext cx="862187" cy="369332"/>
          </a:xfrm>
          <a:prstGeom prst="rect">
            <a:avLst/>
          </a:prstGeom>
          <a:noFill/>
        </p:spPr>
        <p:txBody>
          <a:bodyPr wrap="square" rtlCol="0">
            <a:spAutoFit/>
          </a:bodyPr>
          <a:lstStyle/>
          <a:p>
            <a:r>
              <a:rPr lang="en-US"/>
              <a:t>Output</a:t>
            </a:r>
            <a:endParaRPr lang="en-GB"/>
          </a:p>
        </p:txBody>
      </p:sp>
      <p:sp>
        <p:nvSpPr>
          <p:cNvPr id="23" name="TextBox 22">
            <a:extLst>
              <a:ext uri="{FF2B5EF4-FFF2-40B4-BE49-F238E27FC236}">
                <a16:creationId xmlns:a16="http://schemas.microsoft.com/office/drawing/2014/main" id="{78541C80-6C15-4BEA-9BEA-749D2D9DA4BE}"/>
              </a:ext>
            </a:extLst>
          </p:cNvPr>
          <p:cNvSpPr txBox="1"/>
          <p:nvPr/>
        </p:nvSpPr>
        <p:spPr>
          <a:xfrm>
            <a:off x="4010593" y="3040213"/>
            <a:ext cx="2035322" cy="584775"/>
          </a:xfrm>
          <a:prstGeom prst="rect">
            <a:avLst/>
          </a:prstGeom>
          <a:noFill/>
        </p:spPr>
        <p:txBody>
          <a:bodyPr wrap="square" rtlCol="0">
            <a:spAutoFit/>
          </a:bodyPr>
          <a:lstStyle/>
          <a:p>
            <a:pPr algn="ctr"/>
            <a:r>
              <a:rPr lang="en-US" sz="1600"/>
              <a:t>Linear combination </a:t>
            </a:r>
            <a:r>
              <a:rPr lang="en-US" sz="1600" err="1"/>
              <a:t>xw</a:t>
            </a:r>
            <a:r>
              <a:rPr lang="en-US" sz="1600"/>
              <a:t> + b</a:t>
            </a:r>
            <a:endParaRPr lang="en-GB" sz="1600"/>
          </a:p>
        </p:txBody>
      </p:sp>
      <p:sp>
        <p:nvSpPr>
          <p:cNvPr id="2" name="Rectangle: Rounded Corners 1">
            <a:extLst>
              <a:ext uri="{FF2B5EF4-FFF2-40B4-BE49-F238E27FC236}">
                <a16:creationId xmlns:a16="http://schemas.microsoft.com/office/drawing/2014/main" id="{9651704E-972C-4343-82C0-F01B9AF4076B}"/>
              </a:ext>
            </a:extLst>
          </p:cNvPr>
          <p:cNvSpPr/>
          <p:nvPr/>
        </p:nvSpPr>
        <p:spPr>
          <a:xfrm>
            <a:off x="4188978" y="625708"/>
            <a:ext cx="3482904" cy="3432971"/>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9427FC6-3AEB-4806-AA55-507FD47E4708}"/>
              </a:ext>
            </a:extLst>
          </p:cNvPr>
          <p:cNvSpPr/>
          <p:nvPr/>
        </p:nvSpPr>
        <p:spPr>
          <a:xfrm>
            <a:off x="713889" y="4631854"/>
            <a:ext cx="11347881" cy="1600438"/>
          </a:xfrm>
          <a:prstGeom prst="rect">
            <a:avLst/>
          </a:prstGeom>
        </p:spPr>
        <p:txBody>
          <a:bodyPr wrap="square">
            <a:spAutoFit/>
          </a:bodyPr>
          <a:lstStyle/>
          <a:p>
            <a:pPr marL="457200" indent="-457200">
              <a:buFont typeface="Arial" panose="020B0604020202020204" pitchFamily="34" charset="0"/>
              <a:buChar char="•"/>
            </a:pPr>
            <a:r>
              <a:rPr lang="en-US" sz="2600"/>
              <a:t>The initial linear combination and the added non-linearity form a </a:t>
            </a:r>
            <a:r>
              <a:rPr lang="en-US" sz="2600" b="1"/>
              <a:t>layer</a:t>
            </a:r>
          </a:p>
          <a:p>
            <a:pPr lvl="2"/>
            <a:r>
              <a:rPr lang="en-US" sz="2400"/>
              <a:t>A </a:t>
            </a:r>
            <a:r>
              <a:rPr lang="en-US" sz="2400" b="1"/>
              <a:t>layer</a:t>
            </a:r>
            <a:r>
              <a:rPr lang="en-US" sz="2400"/>
              <a:t> is the building block of neural networks </a:t>
            </a:r>
          </a:p>
          <a:p>
            <a:pPr lvl="2"/>
            <a:endParaRPr lang="en-US" sz="2400"/>
          </a:p>
          <a:p>
            <a:pPr marL="342900" indent="-342900">
              <a:buFont typeface="Arial" panose="020B0604020202020204" pitchFamily="34" charset="0"/>
              <a:buChar char="•"/>
            </a:pPr>
            <a:r>
              <a:rPr lang="en-US" sz="2400"/>
              <a:t>When we have more than one layer, we are talking about a </a:t>
            </a:r>
            <a:r>
              <a:rPr lang="en-US" sz="2400" b="1"/>
              <a:t>deep neural network</a:t>
            </a:r>
          </a:p>
        </p:txBody>
      </p:sp>
    </p:spTree>
    <p:extLst>
      <p:ext uri="{BB962C8B-B14F-4D97-AF65-F5344CB8AC3E}">
        <p14:creationId xmlns:p14="http://schemas.microsoft.com/office/powerpoint/2010/main" val="2044313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122A-1302-4255-9FF4-C603821FCC72}"/>
              </a:ext>
            </a:extLst>
          </p:cNvPr>
          <p:cNvSpPr>
            <a:spLocks noGrp="1"/>
          </p:cNvSpPr>
          <p:nvPr>
            <p:ph type="title"/>
          </p:nvPr>
        </p:nvSpPr>
        <p:spPr/>
        <p:txBody>
          <a:bodyPr/>
          <a:lstStyle/>
          <a:p>
            <a:r>
              <a:rPr lang="en-US"/>
              <a:t>The Sigmoid Function</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FFFCB2-409A-4D27-A3A4-44B1F988D99F}"/>
                  </a:ext>
                </a:extLst>
              </p:cNvPr>
              <p:cNvSpPr>
                <a:spLocks noGrp="1"/>
              </p:cNvSpPr>
              <p:nvPr>
                <p:ph idx="1"/>
              </p:nvPr>
            </p:nvSpPr>
            <p:spPr>
              <a:xfrm>
                <a:off x="838200" y="1845080"/>
                <a:ext cx="10515600" cy="4351338"/>
              </a:xfrm>
            </p:spPr>
            <p:txBody>
              <a:bodyPr/>
              <a:lstStyle/>
              <a:p>
                <a:pPr marL="0" indent="0">
                  <a:buNone/>
                </a:pPr>
                <a:r>
                  <a:rPr lang="en-US"/>
                  <a:t>A classic non-linear function is the </a:t>
                </a:r>
                <a:r>
                  <a:rPr lang="en-US" b="1"/>
                  <a:t>Sigmoid function </a:t>
                </a:r>
                <a:r>
                  <a:rPr lang="en-US"/>
                  <a:t>(</a:t>
                </a:r>
                <a14:m>
                  <m:oMath xmlns:m="http://schemas.openxmlformats.org/officeDocument/2006/math">
                    <m:r>
                      <a:rPr lang="en-US" b="0" i="1" smtClean="0">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𝑠𝑖𝑔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a:t>)</a:t>
                </a:r>
              </a:p>
              <a:p>
                <a:pPr marL="0" indent="0">
                  <a:buNone/>
                </a:pPr>
                <a:endParaRPr lang="en-GB"/>
              </a:p>
            </p:txBody>
          </p:sp>
        </mc:Choice>
        <mc:Fallback>
          <p:sp>
            <p:nvSpPr>
              <p:cNvPr id="3" name="Content Placeholder 2">
                <a:extLst>
                  <a:ext uri="{FF2B5EF4-FFF2-40B4-BE49-F238E27FC236}">
                    <a16:creationId xmlns:a16="http://schemas.microsoft.com/office/drawing/2014/main" id="{EBFFFCB2-409A-4D27-A3A4-44B1F988D99F}"/>
                  </a:ext>
                </a:extLst>
              </p:cNvPr>
              <p:cNvSpPr>
                <a:spLocks noGrp="1" noRot="1" noChangeAspect="1" noMove="1" noResize="1" noEditPoints="1" noAdjustHandles="1" noChangeArrowheads="1" noChangeShapeType="1" noTextEdit="1"/>
              </p:cNvSpPr>
              <p:nvPr>
                <p:ph idx="1"/>
              </p:nvPr>
            </p:nvSpPr>
            <p:spPr>
              <a:xfrm>
                <a:off x="838200" y="1845080"/>
                <a:ext cx="10515600" cy="4351338"/>
              </a:xfrm>
              <a:blipFill>
                <a:blip r:embed="rId3"/>
                <a:stretch>
                  <a:fillRect l="-1217" t="-238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DE04702-2390-4B34-80C9-A0CA2C2CD7DC}"/>
              </a:ext>
            </a:extLst>
          </p:cNvPr>
          <p:cNvPicPr>
            <a:picLocks noChangeAspect="1"/>
          </p:cNvPicPr>
          <p:nvPr/>
        </p:nvPicPr>
        <p:blipFill>
          <a:blip r:embed="rId4"/>
          <a:stretch>
            <a:fillRect/>
          </a:stretch>
        </p:blipFill>
        <p:spPr>
          <a:xfrm>
            <a:off x="1475855" y="2491872"/>
            <a:ext cx="9077325" cy="4210050"/>
          </a:xfrm>
          <a:prstGeom prst="rect">
            <a:avLst/>
          </a:prstGeom>
        </p:spPr>
      </p:pic>
    </p:spTree>
    <p:extLst>
      <p:ext uri="{BB962C8B-B14F-4D97-AF65-F5344CB8AC3E}">
        <p14:creationId xmlns:p14="http://schemas.microsoft.com/office/powerpoint/2010/main" val="9856316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D4D35-A5F2-401B-869B-5B9BBB4EF393}"/>
              </a:ext>
            </a:extLst>
          </p:cNvPr>
          <p:cNvPicPr>
            <a:picLocks noChangeAspect="1"/>
          </p:cNvPicPr>
          <p:nvPr/>
        </p:nvPicPr>
        <p:blipFill>
          <a:blip r:embed="rId2"/>
          <a:stretch>
            <a:fillRect/>
          </a:stretch>
        </p:blipFill>
        <p:spPr>
          <a:xfrm>
            <a:off x="2420436" y="221417"/>
            <a:ext cx="7351128" cy="4963325"/>
          </a:xfrm>
          <a:prstGeom prst="rect">
            <a:avLst/>
          </a:prstGeom>
        </p:spPr>
      </p:pic>
      <p:cxnSp>
        <p:nvCxnSpPr>
          <p:cNvPr id="5" name="Straight Arrow Connector 4">
            <a:extLst>
              <a:ext uri="{FF2B5EF4-FFF2-40B4-BE49-F238E27FC236}">
                <a16:creationId xmlns:a16="http://schemas.microsoft.com/office/drawing/2014/main" id="{CDEB126B-0CA9-4012-B4F2-9D76F508FA0E}"/>
              </a:ext>
            </a:extLst>
          </p:cNvPr>
          <p:cNvCxnSpPr>
            <a:cxnSpLocks/>
            <a:stCxn id="6" idx="0"/>
          </p:cNvCxnSpPr>
          <p:nvPr/>
        </p:nvCxnSpPr>
        <p:spPr>
          <a:xfrm flipH="1" flipV="1">
            <a:off x="7833674" y="5071621"/>
            <a:ext cx="1178350" cy="556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5032AB-23FC-483E-ABF6-79398DBD37D0}"/>
              </a:ext>
            </a:extLst>
          </p:cNvPr>
          <p:cNvSpPr txBox="1"/>
          <p:nvPr/>
        </p:nvSpPr>
        <p:spPr>
          <a:xfrm>
            <a:off x="7616856" y="5627801"/>
            <a:ext cx="2790335" cy="369332"/>
          </a:xfrm>
          <a:prstGeom prst="rect">
            <a:avLst/>
          </a:prstGeom>
          <a:noFill/>
        </p:spPr>
        <p:txBody>
          <a:bodyPr wrap="square" rtlCol="0">
            <a:spAutoFit/>
          </a:bodyPr>
          <a:lstStyle/>
          <a:p>
            <a:r>
              <a:rPr lang="en-US" b="1"/>
              <a:t>hidden unit </a:t>
            </a:r>
            <a:r>
              <a:rPr lang="en-US"/>
              <a:t>or </a:t>
            </a:r>
            <a:r>
              <a:rPr lang="en-US" b="1"/>
              <a:t>hidden node</a:t>
            </a:r>
            <a:endParaRPr lang="en-GB" b="1"/>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BFAD454A-DE6D-4D4C-BC25-B6EA2D373ED1}"/>
                  </a:ext>
                </a:extLst>
              </p:cNvPr>
              <p:cNvSpPr/>
              <p:nvPr/>
            </p:nvSpPr>
            <p:spPr>
              <a:xfrm>
                <a:off x="268216" y="5812467"/>
                <a:ext cx="6905581" cy="76944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r>
                  <a:rPr lang="en-US" sz="2200"/>
                  <a:t>In mathematical terms, if </a:t>
                </a:r>
                <a14:m>
                  <m:oMath xmlns:m="http://schemas.openxmlformats.org/officeDocument/2006/math">
                    <m:r>
                      <a:rPr lang="en-US" sz="2200" i="1" dirty="0">
                        <a:latin typeface="Cambria Math" panose="02040503050406030204" pitchFamily="18" charset="0"/>
                      </a:rPr>
                      <m:t>h</m:t>
                    </m:r>
                  </m:oMath>
                </a14:m>
                <a:r>
                  <a:rPr lang="en-US" sz="2200"/>
                  <a:t> is the tensor related to the</a:t>
                </a:r>
              </a:p>
              <a:p>
                <a:pPr marL="285750" indent="-285750"/>
                <a:r>
                  <a:rPr lang="en-US" sz="2200"/>
                  <a:t>hidden layer, </a:t>
                </a:r>
                <a:r>
                  <a:rPr lang="en-US" sz="2200">
                    <a:solidFill>
                      <a:srgbClr val="7030A0"/>
                    </a:solidFill>
                  </a:rPr>
                  <a:t>each hidden unit is an element of that </a:t>
                </a:r>
                <a:r>
                  <a:rPr lang="en-US" sz="2200" b="1"/>
                  <a:t>tensor</a:t>
                </a:r>
              </a:p>
            </p:txBody>
          </p:sp>
        </mc:Choice>
        <mc:Fallback>
          <p:sp>
            <p:nvSpPr>
              <p:cNvPr id="8" name="Rectangle 7">
                <a:extLst>
                  <a:ext uri="{FF2B5EF4-FFF2-40B4-BE49-F238E27FC236}">
                    <a16:creationId xmlns:a16="http://schemas.microsoft.com/office/drawing/2014/main" id="{BFAD454A-DE6D-4D4C-BC25-B6EA2D373ED1}"/>
                  </a:ext>
                </a:extLst>
              </p:cNvPr>
              <p:cNvSpPr>
                <a:spLocks noRot="1" noChangeAspect="1" noMove="1" noResize="1" noEditPoints="1" noAdjustHandles="1" noChangeArrowheads="1" noChangeShapeType="1" noTextEdit="1"/>
              </p:cNvSpPr>
              <p:nvPr/>
            </p:nvSpPr>
            <p:spPr>
              <a:xfrm>
                <a:off x="268216" y="5812467"/>
                <a:ext cx="6905581" cy="769441"/>
              </a:xfrm>
              <a:prstGeom prst="rect">
                <a:avLst/>
              </a:prstGeom>
              <a:blipFill>
                <a:blip r:embed="rId3"/>
                <a:stretch>
                  <a:fillRect l="-1057" t="-3876" b="-13953"/>
                </a:stretch>
              </a:blipFill>
            </p:spPr>
            <p:txBody>
              <a:bodyPr/>
              <a:lstStyle/>
              <a:p>
                <a:r>
                  <a:rPr lang="en-US">
                    <a:noFill/>
                  </a:rPr>
                  <a:t> </a:t>
                </a:r>
              </a:p>
            </p:txBody>
          </p:sp>
        </mc:Fallback>
      </mc:AlternateContent>
    </p:spTree>
    <p:extLst>
      <p:ext uri="{BB962C8B-B14F-4D97-AF65-F5344CB8AC3E}">
        <p14:creationId xmlns:p14="http://schemas.microsoft.com/office/powerpoint/2010/main" val="8412089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D6E82-E6BC-4ADE-9998-5C101078B577}"/>
              </a:ext>
            </a:extLst>
          </p:cNvPr>
          <p:cNvSpPr>
            <a:spLocks noGrp="1"/>
          </p:cNvSpPr>
          <p:nvPr>
            <p:ph type="title"/>
          </p:nvPr>
        </p:nvSpPr>
        <p:spPr/>
        <p:txBody>
          <a:bodyPr/>
          <a:lstStyle/>
          <a:p>
            <a:r>
              <a:rPr lang="en-US"/>
              <a:t>Hyperparameters</a:t>
            </a:r>
            <a:endParaRPr lang="en-GB"/>
          </a:p>
        </p:txBody>
      </p:sp>
      <p:sp>
        <p:nvSpPr>
          <p:cNvPr id="7" name="Content Placeholder 6">
            <a:extLst>
              <a:ext uri="{FF2B5EF4-FFF2-40B4-BE49-F238E27FC236}">
                <a16:creationId xmlns:a16="http://schemas.microsoft.com/office/drawing/2014/main" id="{A207F741-B808-4395-BC78-B6D531B0D069}"/>
              </a:ext>
            </a:extLst>
          </p:cNvPr>
          <p:cNvSpPr>
            <a:spLocks noGrp="1"/>
          </p:cNvSpPr>
          <p:nvPr>
            <p:ph idx="1"/>
          </p:nvPr>
        </p:nvSpPr>
        <p:spPr/>
        <p:txBody>
          <a:bodyPr>
            <a:normAutofit/>
          </a:bodyPr>
          <a:lstStyle/>
          <a:p>
            <a:pPr marL="285750" indent="-285750"/>
            <a:endParaRPr lang="en-US"/>
          </a:p>
          <a:p>
            <a:pPr marL="342900" indent="-342900">
              <a:buFont typeface="Wingdings" panose="05000000000000000000" pitchFamily="2" charset="2"/>
              <a:buChar char="§"/>
            </a:pPr>
            <a:r>
              <a:rPr lang="en-US" sz="2400" b="1"/>
              <a:t>Width</a:t>
            </a:r>
            <a:r>
              <a:rPr lang="en-US" sz="2400"/>
              <a:t>: number of hidden units per layer</a:t>
            </a:r>
          </a:p>
          <a:p>
            <a:pPr marL="342900" indent="-342900">
              <a:buFont typeface="Wingdings" panose="05000000000000000000" pitchFamily="2" charset="2"/>
              <a:buChar char="§"/>
            </a:pPr>
            <a:r>
              <a:rPr lang="en-US" sz="2400" b="1"/>
              <a:t>Depth</a:t>
            </a:r>
            <a:r>
              <a:rPr lang="en-US" sz="2400"/>
              <a:t>: number of hidden layers in the “</a:t>
            </a:r>
            <a:r>
              <a:rPr lang="en-US" sz="2400" err="1"/>
              <a:t>deepnet</a:t>
            </a:r>
            <a:r>
              <a:rPr lang="en-US" sz="2400"/>
              <a:t>”</a:t>
            </a:r>
          </a:p>
          <a:p>
            <a:pPr marL="342900" indent="-342900">
              <a:buFont typeface="Wingdings" panose="05000000000000000000" pitchFamily="2" charset="2"/>
              <a:buChar char="§"/>
            </a:pPr>
            <a:r>
              <a:rPr lang="en-US" sz="2400"/>
              <a:t>Learning rate </a:t>
            </a:r>
          </a:p>
          <a:p>
            <a:endParaRPr lang="en-US"/>
          </a:p>
          <a:p>
            <a:pPr marL="0" indent="0">
              <a:buNone/>
            </a:pPr>
            <a:r>
              <a:rPr lang="en-US"/>
              <a:t>These values (an some more…) are called </a:t>
            </a:r>
            <a:r>
              <a:rPr lang="en-US" b="1"/>
              <a:t>hyperparameters</a:t>
            </a:r>
          </a:p>
          <a:p>
            <a:pPr marL="342900" indent="-342900"/>
            <a:r>
              <a:rPr lang="en-US"/>
              <a:t>They differ from parameters (like weights and biases) because they are </a:t>
            </a:r>
            <a:r>
              <a:rPr lang="en-US">
                <a:solidFill>
                  <a:srgbClr val="7030A0"/>
                </a:solidFill>
              </a:rPr>
              <a:t>not found by optimization</a:t>
            </a:r>
            <a:r>
              <a:rPr lang="en-US"/>
              <a:t>, but they are pre-set</a:t>
            </a:r>
            <a:endParaRPr lang="en-GB"/>
          </a:p>
          <a:p>
            <a:endParaRPr lang="en-GB"/>
          </a:p>
        </p:txBody>
      </p:sp>
    </p:spTree>
    <p:extLst>
      <p:ext uri="{BB962C8B-B14F-4D97-AF65-F5344CB8AC3E}">
        <p14:creationId xmlns:p14="http://schemas.microsoft.com/office/powerpoint/2010/main" val="29967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D4D35-A5F2-401B-869B-5B9BBB4EF393}"/>
              </a:ext>
            </a:extLst>
          </p:cNvPr>
          <p:cNvPicPr>
            <a:picLocks noChangeAspect="1"/>
          </p:cNvPicPr>
          <p:nvPr/>
        </p:nvPicPr>
        <p:blipFill>
          <a:blip r:embed="rId2"/>
          <a:stretch>
            <a:fillRect/>
          </a:stretch>
        </p:blipFill>
        <p:spPr>
          <a:xfrm>
            <a:off x="2420436" y="202051"/>
            <a:ext cx="7351128" cy="4963325"/>
          </a:xfrm>
          <a:prstGeom prst="rect">
            <a:avLst/>
          </a:prstGeom>
        </p:spPr>
      </p:pic>
      <p:cxnSp>
        <p:nvCxnSpPr>
          <p:cNvPr id="4" name="Straight Arrow Connector 3">
            <a:extLst>
              <a:ext uri="{FF2B5EF4-FFF2-40B4-BE49-F238E27FC236}">
                <a16:creationId xmlns:a16="http://schemas.microsoft.com/office/drawing/2014/main" id="{52C4FD14-A840-4072-B811-DCE4C17A9539}"/>
              </a:ext>
            </a:extLst>
          </p:cNvPr>
          <p:cNvCxnSpPr/>
          <p:nvPr/>
        </p:nvCxnSpPr>
        <p:spPr>
          <a:xfrm>
            <a:off x="1553170" y="116892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8444D99-5D62-44F0-95C8-9EC0A6D88062}"/>
              </a:ext>
            </a:extLst>
          </p:cNvPr>
          <p:cNvCxnSpPr/>
          <p:nvPr/>
        </p:nvCxnSpPr>
        <p:spPr>
          <a:xfrm>
            <a:off x="1553170" y="167011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70950E0-7F4E-4E90-8580-817C666F029D}"/>
              </a:ext>
            </a:extLst>
          </p:cNvPr>
          <p:cNvCxnSpPr/>
          <p:nvPr/>
        </p:nvCxnSpPr>
        <p:spPr>
          <a:xfrm>
            <a:off x="1553170" y="2160310"/>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2450D35-5223-4EB6-8AF7-D7276BB2827B}"/>
              </a:ext>
            </a:extLst>
          </p:cNvPr>
          <p:cNvCxnSpPr/>
          <p:nvPr/>
        </p:nvCxnSpPr>
        <p:spPr>
          <a:xfrm>
            <a:off x="1553170" y="2661502"/>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EA7B537-7DF4-4793-A13B-5EBEF3F0D6D7}"/>
              </a:ext>
            </a:extLst>
          </p:cNvPr>
          <p:cNvCxnSpPr/>
          <p:nvPr/>
        </p:nvCxnSpPr>
        <p:spPr>
          <a:xfrm>
            <a:off x="1553170" y="312184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7B98C38-00FE-4668-81D8-2C809E168261}"/>
              </a:ext>
            </a:extLst>
          </p:cNvPr>
          <p:cNvCxnSpPr/>
          <p:nvPr/>
        </p:nvCxnSpPr>
        <p:spPr>
          <a:xfrm>
            <a:off x="1553170" y="362303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5F5E3BD-B4B0-46AC-89C6-B30099CE6657}"/>
              </a:ext>
            </a:extLst>
          </p:cNvPr>
          <p:cNvCxnSpPr/>
          <p:nvPr/>
        </p:nvCxnSpPr>
        <p:spPr>
          <a:xfrm>
            <a:off x="1553170" y="4073951"/>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1DFF60D-3397-4A63-BEF8-55B6B5D195BC}"/>
              </a:ext>
            </a:extLst>
          </p:cNvPr>
          <p:cNvCxnSpPr/>
          <p:nvPr/>
        </p:nvCxnSpPr>
        <p:spPr>
          <a:xfrm>
            <a:off x="1553170" y="4575143"/>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5CFC710-913A-45C1-9C83-8B90D06BC35B}"/>
              </a:ext>
            </a:extLst>
          </p:cNvPr>
          <p:cNvSpPr txBox="1"/>
          <p:nvPr/>
        </p:nvSpPr>
        <p:spPr>
          <a:xfrm>
            <a:off x="598154" y="2633222"/>
            <a:ext cx="867266" cy="369332"/>
          </a:xfrm>
          <a:prstGeom prst="rect">
            <a:avLst/>
          </a:prstGeom>
          <a:noFill/>
        </p:spPr>
        <p:txBody>
          <a:bodyPr wrap="square" rtlCol="0">
            <a:spAutoFit/>
          </a:bodyPr>
          <a:lstStyle/>
          <a:p>
            <a:r>
              <a:rPr lang="en-US"/>
              <a:t>Inputs</a:t>
            </a:r>
            <a:endParaRPr lang="en-GB"/>
          </a:p>
        </p:txBody>
      </p:sp>
    </p:spTree>
    <p:extLst>
      <p:ext uri="{BB962C8B-B14F-4D97-AF65-F5344CB8AC3E}">
        <p14:creationId xmlns:p14="http://schemas.microsoft.com/office/powerpoint/2010/main" val="182499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8E6-A997-4869-9704-5F57B183DFEE}"/>
              </a:ext>
            </a:extLst>
          </p:cNvPr>
          <p:cNvSpPr>
            <a:spLocks noGrp="1"/>
          </p:cNvSpPr>
          <p:nvPr>
            <p:ph type="title"/>
          </p:nvPr>
        </p:nvSpPr>
        <p:spPr/>
        <p:txBody>
          <a:bodyPr/>
          <a:lstStyle/>
          <a:p>
            <a:r>
              <a:rPr lang="en-US"/>
              <a:t>Training</a:t>
            </a:r>
            <a:endParaRPr lang="en-GB"/>
          </a:p>
        </p:txBody>
      </p:sp>
      <p:sp>
        <p:nvSpPr>
          <p:cNvPr id="4" name="Rectangle 3">
            <a:extLst>
              <a:ext uri="{FF2B5EF4-FFF2-40B4-BE49-F238E27FC236}">
                <a16:creationId xmlns:a16="http://schemas.microsoft.com/office/drawing/2014/main" id="{888D9CDE-5570-4A0E-B117-5E571DD75688}"/>
              </a:ext>
            </a:extLst>
          </p:cNvPr>
          <p:cNvSpPr/>
          <p:nvPr/>
        </p:nvSpPr>
        <p:spPr>
          <a:xfrm>
            <a:off x="1336121" y="3703155"/>
            <a:ext cx="1253613" cy="553998"/>
          </a:xfrm>
          <a:prstGeom prst="rect">
            <a:avLst/>
          </a:prstGeom>
        </p:spPr>
        <p:txBody>
          <a:bodyPr wrap="none">
            <a:spAutoFit/>
          </a:bodyPr>
          <a:lstStyle/>
          <a:p>
            <a:pPr>
              <a:buFont typeface="Wingdings" panose="05000000000000000000" pitchFamily="2" charset="2"/>
              <a:buChar char="q"/>
            </a:pPr>
            <a:r>
              <a:rPr lang="en-US" sz="3000"/>
              <a:t>Data</a:t>
            </a:r>
          </a:p>
        </p:txBody>
      </p:sp>
      <p:sp>
        <p:nvSpPr>
          <p:cNvPr id="5" name="Rectangle 4">
            <a:extLst>
              <a:ext uri="{FF2B5EF4-FFF2-40B4-BE49-F238E27FC236}">
                <a16:creationId xmlns:a16="http://schemas.microsoft.com/office/drawing/2014/main" id="{30DBD23F-3CF0-4CDE-B551-66E7BB86178E}"/>
              </a:ext>
            </a:extLst>
          </p:cNvPr>
          <p:cNvSpPr/>
          <p:nvPr/>
        </p:nvSpPr>
        <p:spPr>
          <a:xfrm>
            <a:off x="4739601" y="2005273"/>
            <a:ext cx="1540806" cy="553998"/>
          </a:xfrm>
          <a:prstGeom prst="rect">
            <a:avLst/>
          </a:prstGeom>
        </p:spPr>
        <p:txBody>
          <a:bodyPr wrap="none">
            <a:spAutoFit/>
          </a:bodyPr>
          <a:lstStyle/>
          <a:p>
            <a:pPr>
              <a:buFont typeface="Wingdings" panose="05000000000000000000" pitchFamily="2" charset="2"/>
              <a:buChar char="q"/>
            </a:pPr>
            <a:r>
              <a:rPr lang="en-US" sz="3000"/>
              <a:t>Model</a:t>
            </a:r>
          </a:p>
        </p:txBody>
      </p:sp>
      <p:sp>
        <p:nvSpPr>
          <p:cNvPr id="7" name="Rectangle 6">
            <a:extLst>
              <a:ext uri="{FF2B5EF4-FFF2-40B4-BE49-F238E27FC236}">
                <a16:creationId xmlns:a16="http://schemas.microsoft.com/office/drawing/2014/main" id="{C88A8589-6EA8-4901-9F75-7CC842C881FD}"/>
              </a:ext>
            </a:extLst>
          </p:cNvPr>
          <p:cNvSpPr/>
          <p:nvPr/>
        </p:nvSpPr>
        <p:spPr>
          <a:xfrm>
            <a:off x="3402017" y="5388013"/>
            <a:ext cx="4645054" cy="584775"/>
          </a:xfrm>
          <a:prstGeom prst="rect">
            <a:avLst/>
          </a:prstGeom>
        </p:spPr>
        <p:txBody>
          <a:bodyPr wrap="none">
            <a:spAutoFit/>
          </a:bodyPr>
          <a:lstStyle/>
          <a:p>
            <a:pPr>
              <a:buFont typeface="Wingdings" panose="05000000000000000000" pitchFamily="2" charset="2"/>
              <a:buChar char="q"/>
            </a:pPr>
            <a:r>
              <a:rPr lang="en-US" sz="3200"/>
              <a:t> Optimization Algorithm </a:t>
            </a:r>
          </a:p>
        </p:txBody>
      </p:sp>
      <p:sp>
        <p:nvSpPr>
          <p:cNvPr id="8" name="Rectangle 7">
            <a:extLst>
              <a:ext uri="{FF2B5EF4-FFF2-40B4-BE49-F238E27FC236}">
                <a16:creationId xmlns:a16="http://schemas.microsoft.com/office/drawing/2014/main" id="{C30C30F8-43E3-4BAE-9F0D-988E17C9987B}"/>
              </a:ext>
            </a:extLst>
          </p:cNvPr>
          <p:cNvSpPr/>
          <p:nvPr/>
        </p:nvSpPr>
        <p:spPr>
          <a:xfrm>
            <a:off x="7856100" y="3491100"/>
            <a:ext cx="3777765" cy="584775"/>
          </a:xfrm>
          <a:prstGeom prst="rect">
            <a:avLst/>
          </a:prstGeom>
        </p:spPr>
        <p:txBody>
          <a:bodyPr wrap="none">
            <a:spAutoFit/>
          </a:bodyPr>
          <a:lstStyle/>
          <a:p>
            <a:pPr>
              <a:buFont typeface="Wingdings" panose="05000000000000000000" pitchFamily="2" charset="2"/>
              <a:buChar char="q"/>
            </a:pPr>
            <a:r>
              <a:rPr lang="en-US" sz="3200"/>
              <a:t> Objective Function</a:t>
            </a:r>
            <a:endParaRPr lang="en-GB" sz="3200"/>
          </a:p>
        </p:txBody>
      </p:sp>
      <p:sp>
        <p:nvSpPr>
          <p:cNvPr id="9" name="TextBox 8">
            <a:extLst>
              <a:ext uri="{FF2B5EF4-FFF2-40B4-BE49-F238E27FC236}">
                <a16:creationId xmlns:a16="http://schemas.microsoft.com/office/drawing/2014/main" id="{53F6C425-DAAD-4912-A23C-7B7373ABD54A}"/>
              </a:ext>
            </a:extLst>
          </p:cNvPr>
          <p:cNvSpPr txBox="1"/>
          <p:nvPr/>
        </p:nvSpPr>
        <p:spPr>
          <a:xfrm>
            <a:off x="5181600" y="1674604"/>
            <a:ext cx="914400" cy="400110"/>
          </a:xfrm>
          <a:prstGeom prst="rect">
            <a:avLst/>
          </a:prstGeom>
          <a:noFill/>
        </p:spPr>
        <p:txBody>
          <a:bodyPr wrap="square" rtlCol="0">
            <a:spAutoFit/>
          </a:bodyPr>
          <a:lstStyle/>
          <a:p>
            <a:r>
              <a:rPr lang="en-US" sz="2000">
                <a:solidFill>
                  <a:srgbClr val="FF0000"/>
                </a:solidFill>
              </a:rPr>
              <a:t>feed</a:t>
            </a:r>
            <a:endParaRPr lang="en-GB" sz="2000">
              <a:solidFill>
                <a:srgbClr val="FF0000"/>
              </a:solidFill>
            </a:endParaRPr>
          </a:p>
        </p:txBody>
      </p:sp>
      <p:sp>
        <p:nvSpPr>
          <p:cNvPr id="10" name="TextBox 9">
            <a:extLst>
              <a:ext uri="{FF2B5EF4-FFF2-40B4-BE49-F238E27FC236}">
                <a16:creationId xmlns:a16="http://schemas.microsoft.com/office/drawing/2014/main" id="{6676A4A1-786A-41A0-A20B-0C68BD94E054}"/>
              </a:ext>
            </a:extLst>
          </p:cNvPr>
          <p:cNvSpPr txBox="1"/>
          <p:nvPr/>
        </p:nvSpPr>
        <p:spPr>
          <a:xfrm>
            <a:off x="10157789" y="4075875"/>
            <a:ext cx="1396180" cy="400110"/>
          </a:xfrm>
          <a:prstGeom prst="rect">
            <a:avLst/>
          </a:prstGeom>
          <a:noFill/>
        </p:spPr>
        <p:txBody>
          <a:bodyPr wrap="square" rtlCol="0">
            <a:spAutoFit/>
          </a:bodyPr>
          <a:lstStyle/>
          <a:p>
            <a:r>
              <a:rPr lang="en-US" sz="2000">
                <a:solidFill>
                  <a:srgbClr val="FF0000"/>
                </a:solidFill>
              </a:rPr>
              <a:t>compare</a:t>
            </a:r>
            <a:endParaRPr lang="en-GB" sz="2000">
              <a:solidFill>
                <a:srgbClr val="FF0000"/>
              </a:solidFill>
            </a:endParaRPr>
          </a:p>
        </p:txBody>
      </p:sp>
      <p:sp>
        <p:nvSpPr>
          <p:cNvPr id="11" name="TextBox 10">
            <a:extLst>
              <a:ext uri="{FF2B5EF4-FFF2-40B4-BE49-F238E27FC236}">
                <a16:creationId xmlns:a16="http://schemas.microsoft.com/office/drawing/2014/main" id="{03F98431-41AB-44FC-A864-A98DDA3403FD}"/>
              </a:ext>
            </a:extLst>
          </p:cNvPr>
          <p:cNvSpPr txBox="1"/>
          <p:nvPr/>
        </p:nvSpPr>
        <p:spPr>
          <a:xfrm>
            <a:off x="5267344" y="5905609"/>
            <a:ext cx="914400" cy="400110"/>
          </a:xfrm>
          <a:prstGeom prst="rect">
            <a:avLst/>
          </a:prstGeom>
          <a:noFill/>
        </p:spPr>
        <p:txBody>
          <a:bodyPr wrap="square" rtlCol="0">
            <a:spAutoFit/>
          </a:bodyPr>
          <a:lstStyle/>
          <a:p>
            <a:r>
              <a:rPr lang="en-US" sz="2000">
                <a:solidFill>
                  <a:srgbClr val="FF0000"/>
                </a:solidFill>
              </a:rPr>
              <a:t>tune</a:t>
            </a:r>
            <a:endParaRPr lang="en-GB" sz="2000">
              <a:solidFill>
                <a:srgbClr val="FF0000"/>
              </a:solidFill>
            </a:endParaRPr>
          </a:p>
        </p:txBody>
      </p:sp>
      <p:sp>
        <p:nvSpPr>
          <p:cNvPr id="13" name="Arrow: Curved Down 12">
            <a:extLst>
              <a:ext uri="{FF2B5EF4-FFF2-40B4-BE49-F238E27FC236}">
                <a16:creationId xmlns:a16="http://schemas.microsoft.com/office/drawing/2014/main" id="{F22433E3-EBF5-4EDE-A6A1-469A45866602}"/>
              </a:ext>
            </a:extLst>
          </p:cNvPr>
          <p:cNvSpPr/>
          <p:nvPr/>
        </p:nvSpPr>
        <p:spPr>
          <a:xfrm rot="19767107">
            <a:off x="1408472" y="1795525"/>
            <a:ext cx="3517660" cy="10756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Arrow: Curved Down 13">
            <a:extLst>
              <a:ext uri="{FF2B5EF4-FFF2-40B4-BE49-F238E27FC236}">
                <a16:creationId xmlns:a16="http://schemas.microsoft.com/office/drawing/2014/main" id="{AC13306C-EFC1-4380-BFAD-654AE83DD44D}"/>
              </a:ext>
            </a:extLst>
          </p:cNvPr>
          <p:cNvSpPr/>
          <p:nvPr/>
        </p:nvSpPr>
        <p:spPr>
          <a:xfrm rot="2002998">
            <a:off x="6267880" y="1931056"/>
            <a:ext cx="3054653" cy="10323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Arrow: Curved Down 14">
            <a:extLst>
              <a:ext uri="{FF2B5EF4-FFF2-40B4-BE49-F238E27FC236}">
                <a16:creationId xmlns:a16="http://schemas.microsoft.com/office/drawing/2014/main" id="{99A67D48-3C26-4F84-8CF6-7ED0DE9AE8F7}"/>
              </a:ext>
            </a:extLst>
          </p:cNvPr>
          <p:cNvSpPr/>
          <p:nvPr/>
        </p:nvSpPr>
        <p:spPr>
          <a:xfrm rot="8301271">
            <a:off x="7348852" y="4983581"/>
            <a:ext cx="3180752" cy="10323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Curved Down 15">
            <a:extLst>
              <a:ext uri="{FF2B5EF4-FFF2-40B4-BE49-F238E27FC236}">
                <a16:creationId xmlns:a16="http://schemas.microsoft.com/office/drawing/2014/main" id="{347253A3-B718-4C74-91C0-F4107227026F}"/>
              </a:ext>
            </a:extLst>
          </p:cNvPr>
          <p:cNvSpPr/>
          <p:nvPr/>
        </p:nvSpPr>
        <p:spPr>
          <a:xfrm rot="13551230">
            <a:off x="979887" y="4938097"/>
            <a:ext cx="2912624" cy="115953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extBox 21">
            <a:extLst>
              <a:ext uri="{FF2B5EF4-FFF2-40B4-BE49-F238E27FC236}">
                <a16:creationId xmlns:a16="http://schemas.microsoft.com/office/drawing/2014/main" id="{B1BA43B3-ED66-4B02-8466-609290F59AE1}"/>
              </a:ext>
            </a:extLst>
          </p:cNvPr>
          <p:cNvSpPr txBox="1"/>
          <p:nvPr/>
        </p:nvSpPr>
        <p:spPr>
          <a:xfrm>
            <a:off x="922035" y="3429000"/>
            <a:ext cx="914400" cy="400110"/>
          </a:xfrm>
          <a:prstGeom prst="rect">
            <a:avLst/>
          </a:prstGeom>
          <a:noFill/>
        </p:spPr>
        <p:txBody>
          <a:bodyPr wrap="square" rtlCol="0">
            <a:spAutoFit/>
          </a:bodyPr>
          <a:lstStyle/>
          <a:p>
            <a:r>
              <a:rPr lang="en-US" sz="2000">
                <a:solidFill>
                  <a:srgbClr val="FF0000"/>
                </a:solidFill>
              </a:rPr>
              <a:t>repeat</a:t>
            </a:r>
            <a:endParaRPr lang="en-GB" sz="2000">
              <a:solidFill>
                <a:srgbClr val="FF0000"/>
              </a:solidFill>
            </a:endParaRPr>
          </a:p>
        </p:txBody>
      </p:sp>
    </p:spTree>
    <p:extLst>
      <p:ext uri="{BB962C8B-B14F-4D97-AF65-F5344CB8AC3E}">
        <p14:creationId xmlns:p14="http://schemas.microsoft.com/office/powerpoint/2010/main" val="20234537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D4D35-A5F2-401B-869B-5B9BBB4EF393}"/>
              </a:ext>
            </a:extLst>
          </p:cNvPr>
          <p:cNvPicPr>
            <a:picLocks noChangeAspect="1"/>
          </p:cNvPicPr>
          <p:nvPr/>
        </p:nvPicPr>
        <p:blipFill>
          <a:blip r:embed="rId2"/>
          <a:stretch>
            <a:fillRect/>
          </a:stretch>
        </p:blipFill>
        <p:spPr>
          <a:xfrm>
            <a:off x="2420436" y="202564"/>
            <a:ext cx="7351128" cy="4963325"/>
          </a:xfrm>
          <a:prstGeom prst="rect">
            <a:avLst/>
          </a:prstGeom>
        </p:spPr>
      </p:pic>
      <p:cxnSp>
        <p:nvCxnSpPr>
          <p:cNvPr id="4" name="Straight Arrow Connector 3">
            <a:extLst>
              <a:ext uri="{FF2B5EF4-FFF2-40B4-BE49-F238E27FC236}">
                <a16:creationId xmlns:a16="http://schemas.microsoft.com/office/drawing/2014/main" id="{52C4FD14-A840-4072-B811-DCE4C17A9539}"/>
              </a:ext>
            </a:extLst>
          </p:cNvPr>
          <p:cNvCxnSpPr/>
          <p:nvPr/>
        </p:nvCxnSpPr>
        <p:spPr>
          <a:xfrm>
            <a:off x="1553170" y="116892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8444D99-5D62-44F0-95C8-9EC0A6D88062}"/>
              </a:ext>
            </a:extLst>
          </p:cNvPr>
          <p:cNvCxnSpPr/>
          <p:nvPr/>
        </p:nvCxnSpPr>
        <p:spPr>
          <a:xfrm>
            <a:off x="1553170" y="167011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70950E0-7F4E-4E90-8580-817C666F029D}"/>
              </a:ext>
            </a:extLst>
          </p:cNvPr>
          <p:cNvCxnSpPr/>
          <p:nvPr/>
        </p:nvCxnSpPr>
        <p:spPr>
          <a:xfrm>
            <a:off x="1553170" y="2160310"/>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2450D35-5223-4EB6-8AF7-D7276BB2827B}"/>
              </a:ext>
            </a:extLst>
          </p:cNvPr>
          <p:cNvCxnSpPr/>
          <p:nvPr/>
        </p:nvCxnSpPr>
        <p:spPr>
          <a:xfrm>
            <a:off x="1553170" y="2661502"/>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EA7B537-7DF4-4793-A13B-5EBEF3F0D6D7}"/>
              </a:ext>
            </a:extLst>
          </p:cNvPr>
          <p:cNvCxnSpPr/>
          <p:nvPr/>
        </p:nvCxnSpPr>
        <p:spPr>
          <a:xfrm>
            <a:off x="1553170" y="312184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7B98C38-00FE-4668-81D8-2C809E168261}"/>
              </a:ext>
            </a:extLst>
          </p:cNvPr>
          <p:cNvCxnSpPr/>
          <p:nvPr/>
        </p:nvCxnSpPr>
        <p:spPr>
          <a:xfrm>
            <a:off x="1553170" y="362303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5F5E3BD-B4B0-46AC-89C6-B30099CE6657}"/>
              </a:ext>
            </a:extLst>
          </p:cNvPr>
          <p:cNvCxnSpPr/>
          <p:nvPr/>
        </p:nvCxnSpPr>
        <p:spPr>
          <a:xfrm>
            <a:off x="1553170" y="4073951"/>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1DFF60D-3397-4A63-BEF8-55B6B5D195BC}"/>
              </a:ext>
            </a:extLst>
          </p:cNvPr>
          <p:cNvCxnSpPr/>
          <p:nvPr/>
        </p:nvCxnSpPr>
        <p:spPr>
          <a:xfrm>
            <a:off x="1553170" y="4575143"/>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5CFC710-913A-45C1-9C83-8B90D06BC35B}"/>
              </a:ext>
            </a:extLst>
          </p:cNvPr>
          <p:cNvSpPr txBox="1"/>
          <p:nvPr/>
        </p:nvSpPr>
        <p:spPr>
          <a:xfrm>
            <a:off x="598154" y="2633222"/>
            <a:ext cx="867266" cy="369332"/>
          </a:xfrm>
          <a:prstGeom prst="rect">
            <a:avLst/>
          </a:prstGeom>
          <a:noFill/>
        </p:spPr>
        <p:txBody>
          <a:bodyPr wrap="square" rtlCol="0">
            <a:spAutoFit/>
          </a:bodyPr>
          <a:lstStyle/>
          <a:p>
            <a:r>
              <a:rPr lang="en-US"/>
              <a:t>Inputs</a:t>
            </a:r>
            <a:endParaRPr lang="en-GB"/>
          </a:p>
        </p:txBody>
      </p:sp>
      <p:sp>
        <p:nvSpPr>
          <p:cNvPr id="2" name="Rectangle: Rounded Corners 1">
            <a:extLst>
              <a:ext uri="{FF2B5EF4-FFF2-40B4-BE49-F238E27FC236}">
                <a16:creationId xmlns:a16="http://schemas.microsoft.com/office/drawing/2014/main" id="{AFAC4170-752F-4D37-A54F-F7F787A2DACF}"/>
              </a:ext>
            </a:extLst>
          </p:cNvPr>
          <p:cNvSpPr/>
          <p:nvPr/>
        </p:nvSpPr>
        <p:spPr>
          <a:xfrm>
            <a:off x="2508187" y="131976"/>
            <a:ext cx="2601142" cy="525073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4D2DA99-7C73-42AC-A917-01C08B898DCE}"/>
              </a:ext>
            </a:extLst>
          </p:cNvPr>
          <p:cNvSpPr/>
          <p:nvPr/>
        </p:nvSpPr>
        <p:spPr>
          <a:xfrm>
            <a:off x="165651" y="5319128"/>
            <a:ext cx="11572461" cy="1477328"/>
          </a:xfrm>
          <a:prstGeom prst="rect">
            <a:avLst/>
          </a:prstGeom>
        </p:spPr>
        <p:txBody>
          <a:bodyPr wrap="square">
            <a:spAutoFit/>
          </a:bodyPr>
          <a:lstStyle/>
          <a:p>
            <a:pPr marL="342900" indent="-342900">
              <a:buFont typeface="Arial" panose="020B0604020202020204" pitchFamily="34" charset="0"/>
              <a:buChar char="•"/>
            </a:pPr>
            <a:r>
              <a:rPr lang="en-US" sz="2400"/>
              <a:t>Each </a:t>
            </a:r>
            <a:r>
              <a:rPr lang="en-US" sz="2400">
                <a:solidFill>
                  <a:schemeClr val="accent2"/>
                </a:solidFill>
              </a:rPr>
              <a:t>arrow</a:t>
            </a:r>
            <a:r>
              <a:rPr lang="en-US" sz="2400"/>
              <a:t> represents the </a:t>
            </a:r>
            <a:r>
              <a:rPr lang="en-US" sz="2400">
                <a:solidFill>
                  <a:srgbClr val="7030A0"/>
                </a:solidFill>
              </a:rPr>
              <a:t>mathematical transformation of a certain value</a:t>
            </a:r>
          </a:p>
          <a:p>
            <a:pPr lvl="1"/>
            <a:r>
              <a:rPr lang="en-US" sz="2200"/>
              <a:t>A logic is added in combination with a non-linearity</a:t>
            </a:r>
          </a:p>
          <a:p>
            <a:pPr marL="800100" lvl="1" indent="-342900">
              <a:buFont typeface="Wingdings" panose="05000000000000000000" pitchFamily="2" charset="2"/>
              <a:buChar char="§"/>
            </a:pPr>
            <a:r>
              <a:rPr lang="en-US" sz="2100"/>
              <a:t>Note that the non-linearity doesn't change the shape of the expression it only changes its linearity</a:t>
            </a:r>
          </a:p>
        </p:txBody>
      </p:sp>
    </p:spTree>
    <p:extLst>
      <p:ext uri="{BB962C8B-B14F-4D97-AF65-F5344CB8AC3E}">
        <p14:creationId xmlns:p14="http://schemas.microsoft.com/office/powerpoint/2010/main" val="1679467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D4D35-A5F2-401B-869B-5B9BBB4EF393}"/>
              </a:ext>
            </a:extLst>
          </p:cNvPr>
          <p:cNvPicPr>
            <a:picLocks noChangeAspect="1"/>
          </p:cNvPicPr>
          <p:nvPr/>
        </p:nvPicPr>
        <p:blipFill>
          <a:blip r:embed="rId2"/>
          <a:stretch>
            <a:fillRect/>
          </a:stretch>
        </p:blipFill>
        <p:spPr>
          <a:xfrm>
            <a:off x="2420436" y="202564"/>
            <a:ext cx="7351128" cy="4963325"/>
          </a:xfrm>
          <a:prstGeom prst="rect">
            <a:avLst/>
          </a:prstGeom>
        </p:spPr>
      </p:pic>
      <p:cxnSp>
        <p:nvCxnSpPr>
          <p:cNvPr id="4" name="Straight Arrow Connector 3">
            <a:extLst>
              <a:ext uri="{FF2B5EF4-FFF2-40B4-BE49-F238E27FC236}">
                <a16:creationId xmlns:a16="http://schemas.microsoft.com/office/drawing/2014/main" id="{52C4FD14-A840-4072-B811-DCE4C17A9539}"/>
              </a:ext>
            </a:extLst>
          </p:cNvPr>
          <p:cNvCxnSpPr/>
          <p:nvPr/>
        </p:nvCxnSpPr>
        <p:spPr>
          <a:xfrm>
            <a:off x="1553170" y="116892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8444D99-5D62-44F0-95C8-9EC0A6D88062}"/>
              </a:ext>
            </a:extLst>
          </p:cNvPr>
          <p:cNvCxnSpPr/>
          <p:nvPr/>
        </p:nvCxnSpPr>
        <p:spPr>
          <a:xfrm>
            <a:off x="1553170" y="167011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70950E0-7F4E-4E90-8580-817C666F029D}"/>
              </a:ext>
            </a:extLst>
          </p:cNvPr>
          <p:cNvCxnSpPr/>
          <p:nvPr/>
        </p:nvCxnSpPr>
        <p:spPr>
          <a:xfrm>
            <a:off x="1553170" y="2160310"/>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2450D35-5223-4EB6-8AF7-D7276BB2827B}"/>
              </a:ext>
            </a:extLst>
          </p:cNvPr>
          <p:cNvCxnSpPr/>
          <p:nvPr/>
        </p:nvCxnSpPr>
        <p:spPr>
          <a:xfrm>
            <a:off x="1553170" y="2661502"/>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EA7B537-7DF4-4793-A13B-5EBEF3F0D6D7}"/>
              </a:ext>
            </a:extLst>
          </p:cNvPr>
          <p:cNvCxnSpPr/>
          <p:nvPr/>
        </p:nvCxnSpPr>
        <p:spPr>
          <a:xfrm>
            <a:off x="1553170" y="312184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7B98C38-00FE-4668-81D8-2C809E168261}"/>
              </a:ext>
            </a:extLst>
          </p:cNvPr>
          <p:cNvCxnSpPr/>
          <p:nvPr/>
        </p:nvCxnSpPr>
        <p:spPr>
          <a:xfrm>
            <a:off x="1553170" y="362303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5F5E3BD-B4B0-46AC-89C6-B30099CE6657}"/>
              </a:ext>
            </a:extLst>
          </p:cNvPr>
          <p:cNvCxnSpPr/>
          <p:nvPr/>
        </p:nvCxnSpPr>
        <p:spPr>
          <a:xfrm>
            <a:off x="1553170" y="4073951"/>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1DFF60D-3397-4A63-BEF8-55B6B5D195BC}"/>
              </a:ext>
            </a:extLst>
          </p:cNvPr>
          <p:cNvCxnSpPr/>
          <p:nvPr/>
        </p:nvCxnSpPr>
        <p:spPr>
          <a:xfrm>
            <a:off x="1553170" y="4575143"/>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5CFC710-913A-45C1-9C83-8B90D06BC35B}"/>
              </a:ext>
            </a:extLst>
          </p:cNvPr>
          <p:cNvSpPr txBox="1"/>
          <p:nvPr/>
        </p:nvSpPr>
        <p:spPr>
          <a:xfrm>
            <a:off x="598154" y="2633222"/>
            <a:ext cx="867266" cy="369332"/>
          </a:xfrm>
          <a:prstGeom prst="rect">
            <a:avLst/>
          </a:prstGeom>
          <a:noFill/>
        </p:spPr>
        <p:txBody>
          <a:bodyPr wrap="square" rtlCol="0">
            <a:spAutoFit/>
          </a:bodyPr>
          <a:lstStyle/>
          <a:p>
            <a:r>
              <a:rPr lang="en-US"/>
              <a:t>Inputs</a:t>
            </a:r>
            <a:endParaRPr lang="en-GB"/>
          </a:p>
        </p:txBody>
      </p:sp>
      <p:sp>
        <p:nvSpPr>
          <p:cNvPr id="2" name="Rectangle: Rounded Corners 1">
            <a:extLst>
              <a:ext uri="{FF2B5EF4-FFF2-40B4-BE49-F238E27FC236}">
                <a16:creationId xmlns:a16="http://schemas.microsoft.com/office/drawing/2014/main" id="{AFAC4170-752F-4D37-A54F-F7F787A2DACF}"/>
              </a:ext>
            </a:extLst>
          </p:cNvPr>
          <p:cNvSpPr/>
          <p:nvPr/>
        </p:nvSpPr>
        <p:spPr>
          <a:xfrm>
            <a:off x="2508187" y="131976"/>
            <a:ext cx="2601142" cy="525073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179DCC7-9390-41AB-9DA1-A1F62EE58D07}"/>
              </a:ext>
            </a:extLst>
          </p:cNvPr>
          <p:cNvSpPr txBox="1"/>
          <p:nvPr/>
        </p:nvSpPr>
        <p:spPr>
          <a:xfrm>
            <a:off x="199901" y="5453294"/>
            <a:ext cx="4656841" cy="1169551"/>
          </a:xfrm>
          <a:prstGeom prst="rect">
            <a:avLst/>
          </a:prstGeom>
          <a:noFill/>
        </p:spPr>
        <p:txBody>
          <a:bodyPr wrap="square" rtlCol="0">
            <a:spAutoFit/>
          </a:bodyPr>
          <a:lstStyle/>
          <a:p>
            <a:r>
              <a:rPr lang="en-US" sz="2200"/>
              <a:t>We need </a:t>
            </a:r>
            <a:r>
              <a:rPr lang="en-US" sz="2200" b="1"/>
              <a:t>linear combination</a:t>
            </a:r>
            <a:r>
              <a:rPr lang="en-US" sz="2200"/>
              <a:t>: </a:t>
            </a:r>
            <a:r>
              <a:rPr lang="en-US" sz="2500" b="1" err="1">
                <a:solidFill>
                  <a:srgbClr val="7030A0"/>
                </a:solidFill>
              </a:rPr>
              <a:t>xw</a:t>
            </a:r>
            <a:r>
              <a:rPr lang="en-US" sz="2500" b="1">
                <a:solidFill>
                  <a:srgbClr val="7030A0"/>
                </a:solidFill>
              </a:rPr>
              <a:t> + b</a:t>
            </a:r>
          </a:p>
          <a:p>
            <a:endParaRPr lang="en-US" sz="500"/>
          </a:p>
          <a:p>
            <a:pPr marL="342900" indent="-342900">
              <a:buFont typeface="Wingdings" panose="05000000000000000000" pitchFamily="2" charset="2"/>
              <a:buChar char="Ø"/>
            </a:pPr>
            <a:r>
              <a:rPr lang="en-US" sz="2200"/>
              <a:t>We need weights! </a:t>
            </a:r>
          </a:p>
          <a:p>
            <a:endParaRPr lang="en-GB"/>
          </a:p>
        </p:txBody>
      </p:sp>
    </p:spTree>
    <p:extLst>
      <p:ext uri="{BB962C8B-B14F-4D97-AF65-F5344CB8AC3E}">
        <p14:creationId xmlns:p14="http://schemas.microsoft.com/office/powerpoint/2010/main" val="1912128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D4D35-A5F2-401B-869B-5B9BBB4EF393}"/>
              </a:ext>
            </a:extLst>
          </p:cNvPr>
          <p:cNvPicPr>
            <a:picLocks noChangeAspect="1"/>
          </p:cNvPicPr>
          <p:nvPr/>
        </p:nvPicPr>
        <p:blipFill>
          <a:blip r:embed="rId2"/>
          <a:stretch>
            <a:fillRect/>
          </a:stretch>
        </p:blipFill>
        <p:spPr>
          <a:xfrm>
            <a:off x="2420436" y="202564"/>
            <a:ext cx="7351128" cy="4963325"/>
          </a:xfrm>
          <a:prstGeom prst="rect">
            <a:avLst/>
          </a:prstGeom>
        </p:spPr>
      </p:pic>
      <p:cxnSp>
        <p:nvCxnSpPr>
          <p:cNvPr id="4" name="Straight Arrow Connector 3">
            <a:extLst>
              <a:ext uri="{FF2B5EF4-FFF2-40B4-BE49-F238E27FC236}">
                <a16:creationId xmlns:a16="http://schemas.microsoft.com/office/drawing/2014/main" id="{52C4FD14-A840-4072-B811-DCE4C17A9539}"/>
              </a:ext>
            </a:extLst>
          </p:cNvPr>
          <p:cNvCxnSpPr/>
          <p:nvPr/>
        </p:nvCxnSpPr>
        <p:spPr>
          <a:xfrm>
            <a:off x="1553170" y="116892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8444D99-5D62-44F0-95C8-9EC0A6D88062}"/>
              </a:ext>
            </a:extLst>
          </p:cNvPr>
          <p:cNvCxnSpPr/>
          <p:nvPr/>
        </p:nvCxnSpPr>
        <p:spPr>
          <a:xfrm>
            <a:off x="1553170" y="167011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70950E0-7F4E-4E90-8580-817C666F029D}"/>
              </a:ext>
            </a:extLst>
          </p:cNvPr>
          <p:cNvCxnSpPr/>
          <p:nvPr/>
        </p:nvCxnSpPr>
        <p:spPr>
          <a:xfrm>
            <a:off x="1553170" y="2160310"/>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2450D35-5223-4EB6-8AF7-D7276BB2827B}"/>
              </a:ext>
            </a:extLst>
          </p:cNvPr>
          <p:cNvCxnSpPr/>
          <p:nvPr/>
        </p:nvCxnSpPr>
        <p:spPr>
          <a:xfrm>
            <a:off x="1553170" y="2661502"/>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EA7B537-7DF4-4793-A13B-5EBEF3F0D6D7}"/>
              </a:ext>
            </a:extLst>
          </p:cNvPr>
          <p:cNvCxnSpPr/>
          <p:nvPr/>
        </p:nvCxnSpPr>
        <p:spPr>
          <a:xfrm>
            <a:off x="1553170" y="312184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7B98C38-00FE-4668-81D8-2C809E168261}"/>
              </a:ext>
            </a:extLst>
          </p:cNvPr>
          <p:cNvCxnSpPr/>
          <p:nvPr/>
        </p:nvCxnSpPr>
        <p:spPr>
          <a:xfrm>
            <a:off x="1553170" y="362303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5F5E3BD-B4B0-46AC-89C6-B30099CE6657}"/>
              </a:ext>
            </a:extLst>
          </p:cNvPr>
          <p:cNvCxnSpPr/>
          <p:nvPr/>
        </p:nvCxnSpPr>
        <p:spPr>
          <a:xfrm>
            <a:off x="1553170" y="4073951"/>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1DFF60D-3397-4A63-BEF8-55B6B5D195BC}"/>
              </a:ext>
            </a:extLst>
          </p:cNvPr>
          <p:cNvCxnSpPr/>
          <p:nvPr/>
        </p:nvCxnSpPr>
        <p:spPr>
          <a:xfrm>
            <a:off x="1553170" y="4575143"/>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5CFC710-913A-45C1-9C83-8B90D06BC35B}"/>
              </a:ext>
            </a:extLst>
          </p:cNvPr>
          <p:cNvSpPr txBox="1"/>
          <p:nvPr/>
        </p:nvSpPr>
        <p:spPr>
          <a:xfrm>
            <a:off x="598154" y="2633222"/>
            <a:ext cx="867266" cy="369332"/>
          </a:xfrm>
          <a:prstGeom prst="rect">
            <a:avLst/>
          </a:prstGeom>
          <a:noFill/>
        </p:spPr>
        <p:txBody>
          <a:bodyPr wrap="square" rtlCol="0">
            <a:spAutoFit/>
          </a:bodyPr>
          <a:lstStyle/>
          <a:p>
            <a:r>
              <a:rPr lang="en-US"/>
              <a:t>Inputs</a:t>
            </a:r>
            <a:endParaRPr lang="en-GB"/>
          </a:p>
        </p:txBody>
      </p:sp>
      <p:sp>
        <p:nvSpPr>
          <p:cNvPr id="2" name="Rectangle: Rounded Corners 1">
            <a:extLst>
              <a:ext uri="{FF2B5EF4-FFF2-40B4-BE49-F238E27FC236}">
                <a16:creationId xmlns:a16="http://schemas.microsoft.com/office/drawing/2014/main" id="{AFAC4170-752F-4D37-A54F-F7F787A2DACF}"/>
              </a:ext>
            </a:extLst>
          </p:cNvPr>
          <p:cNvSpPr/>
          <p:nvPr/>
        </p:nvSpPr>
        <p:spPr>
          <a:xfrm>
            <a:off x="2508187" y="131976"/>
            <a:ext cx="2601142" cy="525073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E360BDBD-2E24-4468-8059-A76834BEBC8A}"/>
              </a:ext>
            </a:extLst>
          </p:cNvPr>
          <p:cNvPicPr>
            <a:picLocks noChangeAspect="1"/>
          </p:cNvPicPr>
          <p:nvPr/>
        </p:nvPicPr>
        <p:blipFill>
          <a:blip r:embed="rId3"/>
          <a:stretch>
            <a:fillRect/>
          </a:stretch>
        </p:blipFill>
        <p:spPr>
          <a:xfrm>
            <a:off x="7004116" y="3121844"/>
            <a:ext cx="3788452" cy="3448083"/>
          </a:xfrm>
          <a:prstGeom prst="rect">
            <a:avLst/>
          </a:prstGeom>
        </p:spPr>
      </p:pic>
      <p:sp>
        <p:nvSpPr>
          <p:cNvPr id="31" name="TextBox 30">
            <a:extLst>
              <a:ext uri="{FF2B5EF4-FFF2-40B4-BE49-F238E27FC236}">
                <a16:creationId xmlns:a16="http://schemas.microsoft.com/office/drawing/2014/main" id="{F559877A-A464-4DAB-A041-9B4933A21A57}"/>
              </a:ext>
            </a:extLst>
          </p:cNvPr>
          <p:cNvSpPr txBox="1"/>
          <p:nvPr/>
        </p:nvSpPr>
        <p:spPr>
          <a:xfrm>
            <a:off x="469167" y="5382706"/>
            <a:ext cx="6195584" cy="1477328"/>
          </a:xfrm>
          <a:prstGeom prst="rect">
            <a:avLst/>
          </a:prstGeom>
          <a:noFill/>
        </p:spPr>
        <p:txBody>
          <a:bodyPr wrap="square" rtlCol="0">
            <a:spAutoFit/>
          </a:bodyPr>
          <a:lstStyle/>
          <a:p>
            <a:pPr marL="342900" indent="-342900">
              <a:buFont typeface="Arial" panose="020B0604020202020204" pitchFamily="34" charset="0"/>
              <a:buChar char="•"/>
            </a:pPr>
            <a:r>
              <a:rPr lang="en-US" sz="2400"/>
              <a:t>We have one weight per each arrow</a:t>
            </a:r>
          </a:p>
          <a:p>
            <a:pPr marL="342900" indent="-342900">
              <a:buFont typeface="Arial" panose="020B0604020202020204" pitchFamily="34" charset="0"/>
              <a:buChar char="•"/>
            </a:pPr>
            <a:r>
              <a:rPr lang="en-US" sz="2400"/>
              <a:t>Each input node connects to all the hidden nodes in the first hidden layer</a:t>
            </a:r>
            <a:endParaRPr lang="en-US" sz="2200"/>
          </a:p>
          <a:p>
            <a:endParaRPr lang="en-GB"/>
          </a:p>
        </p:txBody>
      </p:sp>
    </p:spTree>
    <p:extLst>
      <p:ext uri="{BB962C8B-B14F-4D97-AF65-F5344CB8AC3E}">
        <p14:creationId xmlns:p14="http://schemas.microsoft.com/office/powerpoint/2010/main" val="694356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D4D35-A5F2-401B-869B-5B9BBB4EF393}"/>
              </a:ext>
            </a:extLst>
          </p:cNvPr>
          <p:cNvPicPr>
            <a:picLocks noChangeAspect="1"/>
          </p:cNvPicPr>
          <p:nvPr/>
        </p:nvPicPr>
        <p:blipFill>
          <a:blip r:embed="rId3"/>
          <a:stretch>
            <a:fillRect/>
          </a:stretch>
        </p:blipFill>
        <p:spPr>
          <a:xfrm>
            <a:off x="2420436" y="202564"/>
            <a:ext cx="7351128" cy="4963325"/>
          </a:xfrm>
          <a:prstGeom prst="rect">
            <a:avLst/>
          </a:prstGeom>
        </p:spPr>
      </p:pic>
      <p:cxnSp>
        <p:nvCxnSpPr>
          <p:cNvPr id="4" name="Straight Arrow Connector 3">
            <a:extLst>
              <a:ext uri="{FF2B5EF4-FFF2-40B4-BE49-F238E27FC236}">
                <a16:creationId xmlns:a16="http://schemas.microsoft.com/office/drawing/2014/main" id="{52C4FD14-A840-4072-B811-DCE4C17A9539}"/>
              </a:ext>
            </a:extLst>
          </p:cNvPr>
          <p:cNvCxnSpPr/>
          <p:nvPr/>
        </p:nvCxnSpPr>
        <p:spPr>
          <a:xfrm>
            <a:off x="1553170" y="116892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8444D99-5D62-44F0-95C8-9EC0A6D88062}"/>
              </a:ext>
            </a:extLst>
          </p:cNvPr>
          <p:cNvCxnSpPr/>
          <p:nvPr/>
        </p:nvCxnSpPr>
        <p:spPr>
          <a:xfrm>
            <a:off x="1553170" y="167011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70950E0-7F4E-4E90-8580-817C666F029D}"/>
              </a:ext>
            </a:extLst>
          </p:cNvPr>
          <p:cNvCxnSpPr/>
          <p:nvPr/>
        </p:nvCxnSpPr>
        <p:spPr>
          <a:xfrm>
            <a:off x="1553170" y="2160310"/>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2450D35-5223-4EB6-8AF7-D7276BB2827B}"/>
              </a:ext>
            </a:extLst>
          </p:cNvPr>
          <p:cNvCxnSpPr/>
          <p:nvPr/>
        </p:nvCxnSpPr>
        <p:spPr>
          <a:xfrm>
            <a:off x="1553170" y="2661502"/>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EA7B537-7DF4-4793-A13B-5EBEF3F0D6D7}"/>
              </a:ext>
            </a:extLst>
          </p:cNvPr>
          <p:cNvCxnSpPr/>
          <p:nvPr/>
        </p:nvCxnSpPr>
        <p:spPr>
          <a:xfrm>
            <a:off x="1553170" y="3121844"/>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7B98C38-00FE-4668-81D8-2C809E168261}"/>
              </a:ext>
            </a:extLst>
          </p:cNvPr>
          <p:cNvCxnSpPr/>
          <p:nvPr/>
        </p:nvCxnSpPr>
        <p:spPr>
          <a:xfrm>
            <a:off x="1553170" y="3623036"/>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5F5E3BD-B4B0-46AC-89C6-B30099CE6657}"/>
              </a:ext>
            </a:extLst>
          </p:cNvPr>
          <p:cNvCxnSpPr/>
          <p:nvPr/>
        </p:nvCxnSpPr>
        <p:spPr>
          <a:xfrm>
            <a:off x="1553170" y="4073951"/>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1DFF60D-3397-4A63-BEF8-55B6B5D195BC}"/>
              </a:ext>
            </a:extLst>
          </p:cNvPr>
          <p:cNvCxnSpPr/>
          <p:nvPr/>
        </p:nvCxnSpPr>
        <p:spPr>
          <a:xfrm>
            <a:off x="1553170" y="4575143"/>
            <a:ext cx="8672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5CFC710-913A-45C1-9C83-8B90D06BC35B}"/>
              </a:ext>
            </a:extLst>
          </p:cNvPr>
          <p:cNvSpPr txBox="1"/>
          <p:nvPr/>
        </p:nvSpPr>
        <p:spPr>
          <a:xfrm>
            <a:off x="598154" y="2633222"/>
            <a:ext cx="867266" cy="369332"/>
          </a:xfrm>
          <a:prstGeom prst="rect">
            <a:avLst/>
          </a:prstGeom>
          <a:noFill/>
        </p:spPr>
        <p:txBody>
          <a:bodyPr wrap="square" rtlCol="0">
            <a:spAutoFit/>
          </a:bodyPr>
          <a:lstStyle/>
          <a:p>
            <a:r>
              <a:rPr lang="en-US"/>
              <a:t>Inputs</a:t>
            </a:r>
            <a:endParaRPr lang="en-GB"/>
          </a:p>
        </p:txBody>
      </p:sp>
      <p:sp>
        <p:nvSpPr>
          <p:cNvPr id="2" name="Rectangle: Rounded Corners 1">
            <a:extLst>
              <a:ext uri="{FF2B5EF4-FFF2-40B4-BE49-F238E27FC236}">
                <a16:creationId xmlns:a16="http://schemas.microsoft.com/office/drawing/2014/main" id="{AFAC4170-752F-4D37-A54F-F7F787A2DACF}"/>
              </a:ext>
            </a:extLst>
          </p:cNvPr>
          <p:cNvSpPr/>
          <p:nvPr/>
        </p:nvSpPr>
        <p:spPr>
          <a:xfrm>
            <a:off x="4007047" y="131976"/>
            <a:ext cx="2601142" cy="525073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559877A-A464-4DAB-A041-9B4933A21A57}"/>
              </a:ext>
            </a:extLst>
          </p:cNvPr>
          <p:cNvSpPr txBox="1"/>
          <p:nvPr/>
        </p:nvSpPr>
        <p:spPr>
          <a:xfrm>
            <a:off x="469167" y="5382706"/>
            <a:ext cx="6195584" cy="1477328"/>
          </a:xfrm>
          <a:prstGeom prst="rect">
            <a:avLst/>
          </a:prstGeom>
          <a:noFill/>
        </p:spPr>
        <p:txBody>
          <a:bodyPr wrap="square" rtlCol="0">
            <a:spAutoFit/>
          </a:bodyPr>
          <a:lstStyle/>
          <a:p>
            <a:pPr marL="342900" indent="-342900">
              <a:buFont typeface="Arial" panose="020B0604020202020204" pitchFamily="34" charset="0"/>
              <a:buChar char="•"/>
            </a:pPr>
            <a:r>
              <a:rPr lang="en-US" sz="2400"/>
              <a:t>Now we connect, following the same logic, the Hidden layer 1 to the Hidden layer 2</a:t>
            </a:r>
          </a:p>
          <a:p>
            <a:pPr marL="342900" indent="-342900">
              <a:buFont typeface="Arial" panose="020B0604020202020204" pitchFamily="34" charset="0"/>
              <a:buChar char="•"/>
            </a:pPr>
            <a:r>
              <a:rPr lang="en-US" sz="2400"/>
              <a:t>Now we have 81 weights</a:t>
            </a:r>
            <a:endParaRPr lang="en-US" sz="2200"/>
          </a:p>
          <a:p>
            <a:endParaRPr lang="en-GB"/>
          </a:p>
        </p:txBody>
      </p:sp>
      <p:pic>
        <p:nvPicPr>
          <p:cNvPr id="6" name="Picture 5">
            <a:extLst>
              <a:ext uri="{FF2B5EF4-FFF2-40B4-BE49-F238E27FC236}">
                <a16:creationId xmlns:a16="http://schemas.microsoft.com/office/drawing/2014/main" id="{42341D34-31C3-4CA9-BA37-B9FD9D964954}"/>
              </a:ext>
            </a:extLst>
          </p:cNvPr>
          <p:cNvPicPr>
            <a:picLocks noChangeAspect="1"/>
          </p:cNvPicPr>
          <p:nvPr/>
        </p:nvPicPr>
        <p:blipFill>
          <a:blip r:embed="rId4"/>
          <a:stretch>
            <a:fillRect/>
          </a:stretch>
        </p:blipFill>
        <p:spPr>
          <a:xfrm>
            <a:off x="6924037" y="2000461"/>
            <a:ext cx="4867275" cy="4695825"/>
          </a:xfrm>
          <a:prstGeom prst="rect">
            <a:avLst/>
          </a:prstGeom>
        </p:spPr>
      </p:pic>
    </p:spTree>
    <p:extLst>
      <p:ext uri="{BB962C8B-B14F-4D97-AF65-F5344CB8AC3E}">
        <p14:creationId xmlns:p14="http://schemas.microsoft.com/office/powerpoint/2010/main" val="3448833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CB22E9-AF7D-494D-856B-65533B17CF41}"/>
              </a:ext>
            </a:extLst>
          </p:cNvPr>
          <p:cNvGrpSpPr/>
          <p:nvPr/>
        </p:nvGrpSpPr>
        <p:grpSpPr>
          <a:xfrm>
            <a:off x="2643609" y="968721"/>
            <a:ext cx="6280094" cy="3085724"/>
            <a:chOff x="2643609" y="968721"/>
            <a:chExt cx="6280094" cy="3085724"/>
          </a:xfrm>
        </p:grpSpPr>
        <p:pic>
          <p:nvPicPr>
            <p:cNvPr id="13" name="Picture 12">
              <a:extLst>
                <a:ext uri="{FF2B5EF4-FFF2-40B4-BE49-F238E27FC236}">
                  <a16:creationId xmlns:a16="http://schemas.microsoft.com/office/drawing/2014/main" id="{D1CE053D-6A88-49D1-872D-768B2296DF29}"/>
                </a:ext>
              </a:extLst>
            </p:cNvPr>
            <p:cNvPicPr>
              <a:picLocks noChangeAspect="1"/>
            </p:cNvPicPr>
            <p:nvPr/>
          </p:nvPicPr>
          <p:blipFill>
            <a:blip r:embed="rId2"/>
            <a:stretch>
              <a:fillRect/>
            </a:stretch>
          </p:blipFill>
          <p:spPr>
            <a:xfrm>
              <a:off x="5145009" y="2036474"/>
              <a:ext cx="1295400" cy="838200"/>
            </a:xfrm>
            <a:prstGeom prst="rect">
              <a:avLst/>
            </a:prstGeom>
          </p:spPr>
        </p:pic>
        <p:sp>
          <p:nvSpPr>
            <p:cNvPr id="3" name="Oval 2">
              <a:extLst>
                <a:ext uri="{FF2B5EF4-FFF2-40B4-BE49-F238E27FC236}">
                  <a16:creationId xmlns:a16="http://schemas.microsoft.com/office/drawing/2014/main" id="{D064013E-90C4-417B-8073-6001F4C5E7B4}"/>
                </a:ext>
              </a:extLst>
            </p:cNvPr>
            <p:cNvSpPr/>
            <p:nvPr/>
          </p:nvSpPr>
          <p:spPr>
            <a:xfrm>
              <a:off x="2643611" y="968721"/>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Oval 3">
              <a:extLst>
                <a:ext uri="{FF2B5EF4-FFF2-40B4-BE49-F238E27FC236}">
                  <a16:creationId xmlns:a16="http://schemas.microsoft.com/office/drawing/2014/main" id="{D61D29C9-FD23-4366-9EA1-89FB1F780AAD}"/>
                </a:ext>
              </a:extLst>
            </p:cNvPr>
            <p:cNvSpPr/>
            <p:nvPr/>
          </p:nvSpPr>
          <p:spPr>
            <a:xfrm>
              <a:off x="2643610" y="1935930"/>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7F66181C-0717-4608-8966-ED20B93D42BC}"/>
                </a:ext>
              </a:extLst>
            </p:cNvPr>
            <p:cNvSpPr/>
            <p:nvPr/>
          </p:nvSpPr>
          <p:spPr>
            <a:xfrm>
              <a:off x="2643609" y="3402595"/>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0051384C-081D-4658-B4C8-4CB5F0026BDC}"/>
                </a:ext>
              </a:extLst>
            </p:cNvPr>
            <p:cNvSpPr/>
            <p:nvPr/>
          </p:nvSpPr>
          <p:spPr>
            <a:xfrm>
              <a:off x="5042781" y="1699610"/>
              <a:ext cx="1481751" cy="149382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31C8ECD5-3FA9-483C-B16C-617F7645AFC6}"/>
                </a:ext>
              </a:extLst>
            </p:cNvPr>
            <p:cNvSpPr/>
            <p:nvPr/>
          </p:nvSpPr>
          <p:spPr>
            <a:xfrm>
              <a:off x="8253746" y="2120596"/>
              <a:ext cx="669957" cy="6518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726EA58-3D69-4C69-917B-6791769A9941}"/>
                    </a:ext>
                  </a:extLst>
                </p:cNvPr>
                <p:cNvSpPr txBox="1"/>
                <p:nvPr/>
              </p:nvSpPr>
              <p:spPr>
                <a:xfrm>
                  <a:off x="2739322" y="1109980"/>
                  <a:ext cx="4785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oMath>
                    </m:oMathPara>
                  </a14:m>
                  <a:endParaRPr lang="it-IT"/>
                </a:p>
              </p:txBody>
            </p:sp>
          </mc:Choice>
          <mc:Fallback>
            <p:sp>
              <p:nvSpPr>
                <p:cNvPr id="8" name="TextBox 7">
                  <a:extLst>
                    <a:ext uri="{FF2B5EF4-FFF2-40B4-BE49-F238E27FC236}">
                      <a16:creationId xmlns:a16="http://schemas.microsoft.com/office/drawing/2014/main" id="{F726EA58-3D69-4C69-917B-6791769A9941}"/>
                    </a:ext>
                  </a:extLst>
                </p:cNvPr>
                <p:cNvSpPr txBox="1">
                  <a:spLocks noRot="1" noChangeAspect="1" noMove="1" noResize="1" noEditPoints="1" noAdjustHandles="1" noChangeArrowheads="1" noChangeShapeType="1" noTextEdit="1"/>
                </p:cNvSpPr>
                <p:nvPr/>
              </p:nvSpPr>
              <p:spPr>
                <a:xfrm>
                  <a:off x="2739322" y="1109980"/>
                  <a:ext cx="47852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D51BBA-5AA2-48A2-A0F5-D09717B14F03}"/>
                    </a:ext>
                  </a:extLst>
                </p:cNvPr>
                <p:cNvSpPr txBox="1"/>
                <p:nvPr/>
              </p:nvSpPr>
              <p:spPr>
                <a:xfrm>
                  <a:off x="2761104" y="2077189"/>
                  <a:ext cx="483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b="0" i="1" dirty="0" smtClean="0">
                                <a:latin typeface="Cambria Math" panose="02040503050406030204" pitchFamily="18" charset="0"/>
                              </a:rPr>
                              <m:t>2</m:t>
                            </m:r>
                          </m:sub>
                        </m:sSub>
                      </m:oMath>
                    </m:oMathPara>
                  </a14:m>
                  <a:endParaRPr lang="it-IT"/>
                </a:p>
              </p:txBody>
            </p:sp>
          </mc:Choice>
          <mc:Fallback>
            <p:sp>
              <p:nvSpPr>
                <p:cNvPr id="10" name="TextBox 9">
                  <a:extLst>
                    <a:ext uri="{FF2B5EF4-FFF2-40B4-BE49-F238E27FC236}">
                      <a16:creationId xmlns:a16="http://schemas.microsoft.com/office/drawing/2014/main" id="{04D51BBA-5AA2-48A2-A0F5-D09717B14F03}"/>
                    </a:ext>
                  </a:extLst>
                </p:cNvPr>
                <p:cNvSpPr txBox="1">
                  <a:spLocks noRot="1" noChangeAspect="1" noMove="1" noResize="1" noEditPoints="1" noAdjustHandles="1" noChangeArrowheads="1" noChangeShapeType="1" noTextEdit="1"/>
                </p:cNvSpPr>
                <p:nvPr/>
              </p:nvSpPr>
              <p:spPr>
                <a:xfrm>
                  <a:off x="2761104" y="2077189"/>
                  <a:ext cx="48385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B4F0E6-54EB-4661-83BF-1EEEB859305D}"/>
                    </a:ext>
                  </a:extLst>
                </p:cNvPr>
                <p:cNvSpPr txBox="1"/>
                <p:nvPr/>
              </p:nvSpPr>
              <p:spPr>
                <a:xfrm>
                  <a:off x="2766425" y="3543854"/>
                  <a:ext cx="55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b="0" i="1" dirty="0" smtClean="0">
                                <a:latin typeface="Cambria Math" panose="02040503050406030204" pitchFamily="18" charset="0"/>
                              </a:rPr>
                              <m:t>𝑚</m:t>
                            </m:r>
                          </m:sub>
                        </m:sSub>
                      </m:oMath>
                    </m:oMathPara>
                  </a14:m>
                  <a:endParaRPr lang="it-IT"/>
                </a:p>
              </p:txBody>
            </p:sp>
          </mc:Choice>
          <mc:Fallback>
            <p:sp>
              <p:nvSpPr>
                <p:cNvPr id="11" name="TextBox 10">
                  <a:extLst>
                    <a:ext uri="{FF2B5EF4-FFF2-40B4-BE49-F238E27FC236}">
                      <a16:creationId xmlns:a16="http://schemas.microsoft.com/office/drawing/2014/main" id="{7CB4F0E6-54EB-4661-83BF-1EEEB859305D}"/>
                    </a:ext>
                  </a:extLst>
                </p:cNvPr>
                <p:cNvSpPr txBox="1">
                  <a:spLocks noRot="1" noChangeAspect="1" noMove="1" noResize="1" noEditPoints="1" noAdjustHandles="1" noChangeArrowheads="1" noChangeShapeType="1" noTextEdit="1"/>
                </p:cNvSpPr>
                <p:nvPr/>
              </p:nvSpPr>
              <p:spPr>
                <a:xfrm>
                  <a:off x="2766425" y="3543854"/>
                  <a:ext cx="551689" cy="369332"/>
                </a:xfrm>
                <a:prstGeom prst="rect">
                  <a:avLst/>
                </a:prstGeom>
                <a:blipFill>
                  <a:blip r:embed="rId5"/>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EFB0DD5-72C2-406B-BC3F-03446A054F63}"/>
                </a:ext>
              </a:extLst>
            </p:cNvPr>
            <p:cNvCxnSpPr>
              <a:stCxn id="3" idx="6"/>
              <a:endCxn id="6" idx="2"/>
            </p:cNvCxnSpPr>
            <p:nvPr/>
          </p:nvCxnSpPr>
          <p:spPr>
            <a:xfrm>
              <a:off x="3313568" y="1294646"/>
              <a:ext cx="1729213" cy="115187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CF3732-AB1A-4B3C-805A-9433A9DFBDEF}"/>
                </a:ext>
              </a:extLst>
            </p:cNvPr>
            <p:cNvCxnSpPr>
              <a:cxnSpLocks/>
              <a:stCxn id="4" idx="6"/>
              <a:endCxn id="6" idx="2"/>
            </p:cNvCxnSpPr>
            <p:nvPr/>
          </p:nvCxnSpPr>
          <p:spPr>
            <a:xfrm>
              <a:off x="3313567" y="2261855"/>
              <a:ext cx="1729214" cy="18466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05B5AC-0803-46EB-93DB-0FBAA6B15104}"/>
                </a:ext>
              </a:extLst>
            </p:cNvPr>
            <p:cNvCxnSpPr>
              <a:cxnSpLocks/>
              <a:stCxn id="11" idx="3"/>
              <a:endCxn id="6" idx="2"/>
            </p:cNvCxnSpPr>
            <p:nvPr/>
          </p:nvCxnSpPr>
          <p:spPr>
            <a:xfrm flipV="1">
              <a:off x="3318114" y="2446521"/>
              <a:ext cx="1724667" cy="1281999"/>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477976-9C02-4B92-84C5-8B10A07C1047}"/>
                </a:ext>
              </a:extLst>
            </p:cNvPr>
            <p:cNvSpPr txBox="1"/>
            <p:nvPr/>
          </p:nvSpPr>
          <p:spPr>
            <a:xfrm>
              <a:off x="2857399" y="2479265"/>
              <a:ext cx="242374" cy="923330"/>
            </a:xfrm>
            <a:prstGeom prst="rect">
              <a:avLst/>
            </a:prstGeom>
            <a:noFill/>
          </p:spPr>
          <p:txBody>
            <a:bodyPr wrap="none" rtlCol="0">
              <a:spAutoFit/>
            </a:bodyPr>
            <a:lstStyle/>
            <a:p>
              <a:r>
                <a:rPr lang="en-US"/>
                <a:t>.</a:t>
              </a:r>
            </a:p>
            <a:p>
              <a:r>
                <a:rPr lang="en-US"/>
                <a:t>.</a:t>
              </a:r>
            </a:p>
            <a:p>
              <a:r>
                <a:rPr lang="en-US"/>
                <a:t>.</a:t>
              </a:r>
              <a:endParaRPr lang="it-IT"/>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30D603E-F196-44CA-A93D-7C1F9C357AFE}"/>
                    </a:ext>
                  </a:extLst>
                </p:cNvPr>
                <p:cNvSpPr txBox="1"/>
                <p:nvPr/>
              </p:nvSpPr>
              <p:spPr>
                <a:xfrm>
                  <a:off x="3438390" y="1160356"/>
                  <a:ext cx="4494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i="1" dirty="0" smtClean="0">
                                <a:latin typeface="Cambria Math" panose="02040503050406030204" pitchFamily="18" charset="0"/>
                              </a:rPr>
                              <m:t>1</m:t>
                            </m:r>
                          </m:sub>
                        </m:sSub>
                      </m:oMath>
                    </m:oMathPara>
                  </a14:m>
                  <a:endParaRPr lang="it-IT" sz="1400"/>
                </a:p>
              </p:txBody>
            </p:sp>
          </mc:Choice>
          <mc:Fallback>
            <p:sp>
              <p:nvSpPr>
                <p:cNvPr id="26" name="TextBox 25">
                  <a:extLst>
                    <a:ext uri="{FF2B5EF4-FFF2-40B4-BE49-F238E27FC236}">
                      <a16:creationId xmlns:a16="http://schemas.microsoft.com/office/drawing/2014/main" id="{F30D603E-F196-44CA-A93D-7C1F9C357AFE}"/>
                    </a:ext>
                  </a:extLst>
                </p:cNvPr>
                <p:cNvSpPr txBox="1">
                  <a:spLocks noRot="1" noChangeAspect="1" noMove="1" noResize="1" noEditPoints="1" noAdjustHandles="1" noChangeArrowheads="1" noChangeShapeType="1" noTextEdit="1"/>
                </p:cNvSpPr>
                <p:nvPr/>
              </p:nvSpPr>
              <p:spPr>
                <a:xfrm>
                  <a:off x="3438390" y="1160356"/>
                  <a:ext cx="449418"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4C6FE95-6B55-4111-B090-0B68F2526FF3}"/>
                    </a:ext>
                  </a:extLst>
                </p:cNvPr>
                <p:cNvSpPr txBox="1"/>
                <p:nvPr/>
              </p:nvSpPr>
              <p:spPr>
                <a:xfrm>
                  <a:off x="3438390" y="2015634"/>
                  <a:ext cx="4535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b="0" i="1" dirty="0" smtClean="0">
                                <a:latin typeface="Cambria Math" panose="02040503050406030204" pitchFamily="18" charset="0"/>
                              </a:rPr>
                              <m:t>2</m:t>
                            </m:r>
                          </m:sub>
                        </m:sSub>
                      </m:oMath>
                    </m:oMathPara>
                  </a14:m>
                  <a:endParaRPr lang="it-IT" sz="1400"/>
                </a:p>
              </p:txBody>
            </p:sp>
          </mc:Choice>
          <mc:Fallback>
            <p:sp>
              <p:nvSpPr>
                <p:cNvPr id="27" name="TextBox 26">
                  <a:extLst>
                    <a:ext uri="{FF2B5EF4-FFF2-40B4-BE49-F238E27FC236}">
                      <a16:creationId xmlns:a16="http://schemas.microsoft.com/office/drawing/2014/main" id="{B4C6FE95-6B55-4111-B090-0B68F2526FF3}"/>
                    </a:ext>
                  </a:extLst>
                </p:cNvPr>
                <p:cNvSpPr txBox="1">
                  <a:spLocks noRot="1" noChangeAspect="1" noMove="1" noResize="1" noEditPoints="1" noAdjustHandles="1" noChangeArrowheads="1" noChangeShapeType="1" noTextEdit="1"/>
                </p:cNvSpPr>
                <p:nvPr/>
              </p:nvSpPr>
              <p:spPr>
                <a:xfrm>
                  <a:off x="3438390" y="2015634"/>
                  <a:ext cx="453586"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BE10969-03B7-4291-8FCA-8D88F3B1C533}"/>
                    </a:ext>
                  </a:extLst>
                </p:cNvPr>
                <p:cNvSpPr txBox="1"/>
                <p:nvPr/>
              </p:nvSpPr>
              <p:spPr>
                <a:xfrm>
                  <a:off x="3438390" y="3129653"/>
                  <a:ext cx="4875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b="0" i="1" dirty="0" smtClean="0">
                                <a:latin typeface="Cambria Math" panose="02040503050406030204" pitchFamily="18" charset="0"/>
                              </a:rPr>
                              <m:t>𝑚</m:t>
                            </m:r>
                          </m:sub>
                        </m:sSub>
                      </m:oMath>
                    </m:oMathPara>
                  </a14:m>
                  <a:endParaRPr lang="it-IT" sz="1400"/>
                </a:p>
              </p:txBody>
            </p:sp>
          </mc:Choice>
          <mc:Fallback>
            <p:sp>
              <p:nvSpPr>
                <p:cNvPr id="28" name="TextBox 27">
                  <a:extLst>
                    <a:ext uri="{FF2B5EF4-FFF2-40B4-BE49-F238E27FC236}">
                      <a16:creationId xmlns:a16="http://schemas.microsoft.com/office/drawing/2014/main" id="{0BE10969-03B7-4291-8FCA-8D88F3B1C533}"/>
                    </a:ext>
                  </a:extLst>
                </p:cNvPr>
                <p:cNvSpPr txBox="1">
                  <a:spLocks noRot="1" noChangeAspect="1" noMove="1" noResize="1" noEditPoints="1" noAdjustHandles="1" noChangeArrowheads="1" noChangeShapeType="1" noTextEdit="1"/>
                </p:cNvSpPr>
                <p:nvPr/>
              </p:nvSpPr>
              <p:spPr>
                <a:xfrm>
                  <a:off x="3438390" y="3129653"/>
                  <a:ext cx="487569" cy="307777"/>
                </a:xfrm>
                <a:prstGeom prst="rect">
                  <a:avLst/>
                </a:prstGeom>
                <a:blipFill>
                  <a:blip r:embed="rId8"/>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1A1154C-3079-4711-89E4-0967A8DC8856}"/>
                </a:ext>
              </a:extLst>
            </p:cNvPr>
            <p:cNvCxnSpPr>
              <a:cxnSpLocks/>
              <a:stCxn id="6" idx="6"/>
              <a:endCxn id="7" idx="2"/>
            </p:cNvCxnSpPr>
            <p:nvPr/>
          </p:nvCxnSpPr>
          <p:spPr>
            <a:xfrm>
              <a:off x="6524532" y="2446521"/>
              <a:ext cx="1729214"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6588B10-46F0-4C4E-A3F8-3C7D0B3310C1}"/>
                </a:ext>
              </a:extLst>
            </p:cNvPr>
            <p:cNvSpPr txBox="1"/>
            <p:nvPr/>
          </p:nvSpPr>
          <p:spPr>
            <a:xfrm>
              <a:off x="8446325" y="2270908"/>
              <a:ext cx="296876" cy="369332"/>
            </a:xfrm>
            <a:prstGeom prst="rect">
              <a:avLst/>
            </a:prstGeom>
            <a:noFill/>
          </p:spPr>
          <p:txBody>
            <a:bodyPr wrap="none" rtlCol="0">
              <a:spAutoFit/>
            </a:bodyPr>
            <a:lstStyle/>
            <a:p>
              <a:r>
                <a:rPr lang="en-US"/>
                <a:t>Y</a:t>
              </a:r>
              <a:endParaRPr lang="it-IT"/>
            </a:p>
          </p:txBody>
        </p:sp>
      </p:grpSp>
      <p:sp>
        <p:nvSpPr>
          <p:cNvPr id="34" name="TextBox 33">
            <a:extLst>
              <a:ext uri="{FF2B5EF4-FFF2-40B4-BE49-F238E27FC236}">
                <a16:creationId xmlns:a16="http://schemas.microsoft.com/office/drawing/2014/main" id="{2DF593D0-66F0-4C1E-BFFF-4FEB213B6C92}"/>
              </a:ext>
            </a:extLst>
          </p:cNvPr>
          <p:cNvSpPr txBox="1"/>
          <p:nvPr/>
        </p:nvSpPr>
        <p:spPr>
          <a:xfrm>
            <a:off x="957862" y="5341542"/>
            <a:ext cx="10588411" cy="1107996"/>
          </a:xfrm>
          <a:prstGeom prst="rect">
            <a:avLst/>
          </a:prstGeom>
          <a:noFill/>
        </p:spPr>
        <p:txBody>
          <a:bodyPr wrap="none" rtlCol="0">
            <a:spAutoFit/>
          </a:bodyPr>
          <a:lstStyle/>
          <a:p>
            <a:r>
              <a:rPr lang="en-US"/>
              <a:t>Note that the </a:t>
            </a:r>
            <a:r>
              <a:rPr lang="en-US" b="1">
                <a:solidFill>
                  <a:srgbClr val="00B050"/>
                </a:solidFill>
              </a:rPr>
              <a:t>hidden node value</a:t>
            </a:r>
            <a:r>
              <a:rPr lang="en-US"/>
              <a:t> is computed in two steps:</a:t>
            </a:r>
          </a:p>
          <a:p>
            <a:endParaRPr lang="en-US" sz="600"/>
          </a:p>
          <a:p>
            <a:pPr marL="342900" indent="-342900">
              <a:buFont typeface="+mj-lt"/>
              <a:buAutoNum type="arabicPeriod"/>
            </a:pPr>
            <a:r>
              <a:rPr lang="en-US"/>
              <a:t>We compute the </a:t>
            </a:r>
            <a:r>
              <a:rPr lang="en-US" u="sng"/>
              <a:t>sum of all the dot products</a:t>
            </a:r>
            <a:r>
              <a:rPr lang="en-US"/>
              <a:t> between </a:t>
            </a:r>
            <a:r>
              <a:rPr lang="en-US" b="1">
                <a:solidFill>
                  <a:srgbClr val="0070C0"/>
                </a:solidFill>
              </a:rPr>
              <a:t>inputs</a:t>
            </a:r>
            <a:r>
              <a:rPr lang="en-US"/>
              <a:t> and </a:t>
            </a:r>
            <a:r>
              <a:rPr lang="en-US" b="1">
                <a:solidFill>
                  <a:srgbClr val="0070C0"/>
                </a:solidFill>
              </a:rPr>
              <a:t>weights</a:t>
            </a:r>
            <a:r>
              <a:rPr lang="en-US"/>
              <a:t> (ignoring the biases for simplicity)</a:t>
            </a:r>
          </a:p>
          <a:p>
            <a:pPr marL="342900" indent="-342900">
              <a:buFont typeface="+mj-lt"/>
              <a:buAutoNum type="arabicPeriod"/>
            </a:pPr>
            <a:endParaRPr lang="en-US" sz="600"/>
          </a:p>
          <a:p>
            <a:pPr marL="342900" indent="-342900">
              <a:buFont typeface="+mj-lt"/>
              <a:buAutoNum type="arabicPeriod"/>
            </a:pPr>
            <a:r>
              <a:rPr lang="it-IT"/>
              <a:t>We compute the output of the </a:t>
            </a:r>
            <a:r>
              <a:rPr lang="it-IT" u="sng"/>
              <a:t>Activation Function</a:t>
            </a:r>
            <a:r>
              <a:rPr lang="it-IT"/>
              <a:t> (non-linearity) with the sum in input</a:t>
            </a:r>
          </a:p>
        </p:txBody>
      </p:sp>
      <p:pic>
        <p:nvPicPr>
          <p:cNvPr id="36" name="Picture 35">
            <a:extLst>
              <a:ext uri="{FF2B5EF4-FFF2-40B4-BE49-F238E27FC236}">
                <a16:creationId xmlns:a16="http://schemas.microsoft.com/office/drawing/2014/main" id="{74EF18F4-8A26-4C77-9220-325A252EB0B7}"/>
              </a:ext>
            </a:extLst>
          </p:cNvPr>
          <p:cNvPicPr>
            <a:picLocks noChangeAspect="1"/>
          </p:cNvPicPr>
          <p:nvPr/>
        </p:nvPicPr>
        <p:blipFill>
          <a:blip r:embed="rId9"/>
          <a:stretch>
            <a:fillRect/>
          </a:stretch>
        </p:blipFill>
        <p:spPr>
          <a:xfrm>
            <a:off x="9308142" y="3680758"/>
            <a:ext cx="257175" cy="314325"/>
          </a:xfrm>
          <a:prstGeom prst="rect">
            <a:avLst/>
          </a:prstGeom>
        </p:spPr>
      </p:pic>
      <p:sp>
        <p:nvSpPr>
          <p:cNvPr id="37" name="TextBox 36">
            <a:extLst>
              <a:ext uri="{FF2B5EF4-FFF2-40B4-BE49-F238E27FC236}">
                <a16:creationId xmlns:a16="http://schemas.microsoft.com/office/drawing/2014/main" id="{E0D82FA3-7EB4-4C4B-9F0D-83B66C88F68C}"/>
              </a:ext>
            </a:extLst>
          </p:cNvPr>
          <p:cNvSpPr txBox="1"/>
          <p:nvPr/>
        </p:nvSpPr>
        <p:spPr>
          <a:xfrm>
            <a:off x="9565317" y="3684031"/>
            <a:ext cx="2038250" cy="307777"/>
          </a:xfrm>
          <a:prstGeom prst="rect">
            <a:avLst/>
          </a:prstGeom>
          <a:noFill/>
        </p:spPr>
        <p:txBody>
          <a:bodyPr wrap="none" rtlCol="0">
            <a:spAutoFit/>
          </a:bodyPr>
          <a:lstStyle/>
          <a:p>
            <a:r>
              <a:rPr lang="en-US" sz="1400"/>
              <a:t>is the Activation Function</a:t>
            </a:r>
            <a:endParaRPr lang="it-IT" sz="1400"/>
          </a:p>
        </p:txBody>
      </p:sp>
      <p:sp>
        <p:nvSpPr>
          <p:cNvPr id="38" name="TextBox 37">
            <a:extLst>
              <a:ext uri="{FF2B5EF4-FFF2-40B4-BE49-F238E27FC236}">
                <a16:creationId xmlns:a16="http://schemas.microsoft.com/office/drawing/2014/main" id="{CDA4FD90-9865-4E0E-8F19-1D5362184BFC}"/>
              </a:ext>
            </a:extLst>
          </p:cNvPr>
          <p:cNvSpPr txBox="1"/>
          <p:nvPr/>
        </p:nvSpPr>
        <p:spPr>
          <a:xfrm>
            <a:off x="2476236" y="344093"/>
            <a:ext cx="1004699" cy="307777"/>
          </a:xfrm>
          <a:prstGeom prst="rect">
            <a:avLst/>
          </a:prstGeom>
          <a:noFill/>
        </p:spPr>
        <p:txBody>
          <a:bodyPr wrap="none" rtlCol="0">
            <a:spAutoFit/>
          </a:bodyPr>
          <a:lstStyle/>
          <a:p>
            <a:r>
              <a:rPr lang="en-US" sz="1400" u="sng"/>
              <a:t>Input Layer</a:t>
            </a:r>
            <a:endParaRPr lang="it-IT" sz="1400" u="sng"/>
          </a:p>
        </p:txBody>
      </p:sp>
      <p:sp>
        <p:nvSpPr>
          <p:cNvPr id="39" name="TextBox 38">
            <a:extLst>
              <a:ext uri="{FF2B5EF4-FFF2-40B4-BE49-F238E27FC236}">
                <a16:creationId xmlns:a16="http://schemas.microsoft.com/office/drawing/2014/main" id="{EE1BD1C5-D2D5-4254-81FD-31B3C5BF57AD}"/>
              </a:ext>
            </a:extLst>
          </p:cNvPr>
          <p:cNvSpPr txBox="1"/>
          <p:nvPr/>
        </p:nvSpPr>
        <p:spPr>
          <a:xfrm>
            <a:off x="5247368" y="311810"/>
            <a:ext cx="1142557" cy="307777"/>
          </a:xfrm>
          <a:prstGeom prst="rect">
            <a:avLst/>
          </a:prstGeom>
          <a:noFill/>
        </p:spPr>
        <p:txBody>
          <a:bodyPr wrap="none" rtlCol="0">
            <a:spAutoFit/>
          </a:bodyPr>
          <a:lstStyle/>
          <a:p>
            <a:r>
              <a:rPr lang="en-US" sz="1400" u="sng"/>
              <a:t>Hidden Layer</a:t>
            </a:r>
            <a:endParaRPr lang="it-IT" sz="1400" u="sng"/>
          </a:p>
        </p:txBody>
      </p:sp>
      <p:sp>
        <p:nvSpPr>
          <p:cNvPr id="40" name="TextBox 39">
            <a:extLst>
              <a:ext uri="{FF2B5EF4-FFF2-40B4-BE49-F238E27FC236}">
                <a16:creationId xmlns:a16="http://schemas.microsoft.com/office/drawing/2014/main" id="{97558AA5-B139-471B-A6DD-68F58E31257C}"/>
              </a:ext>
            </a:extLst>
          </p:cNvPr>
          <p:cNvSpPr txBox="1"/>
          <p:nvPr/>
        </p:nvSpPr>
        <p:spPr>
          <a:xfrm>
            <a:off x="8017445" y="312695"/>
            <a:ext cx="1139351" cy="307777"/>
          </a:xfrm>
          <a:prstGeom prst="rect">
            <a:avLst/>
          </a:prstGeom>
          <a:noFill/>
        </p:spPr>
        <p:txBody>
          <a:bodyPr wrap="none" rtlCol="0">
            <a:spAutoFit/>
          </a:bodyPr>
          <a:lstStyle/>
          <a:p>
            <a:r>
              <a:rPr lang="en-US" sz="1400" u="sng"/>
              <a:t>Output Layer</a:t>
            </a:r>
            <a:endParaRPr lang="it-IT" sz="1400" u="sng"/>
          </a:p>
        </p:txBody>
      </p:sp>
      <p:sp>
        <p:nvSpPr>
          <p:cNvPr id="30" name="TextBox 29">
            <a:extLst>
              <a:ext uri="{FF2B5EF4-FFF2-40B4-BE49-F238E27FC236}">
                <a16:creationId xmlns:a16="http://schemas.microsoft.com/office/drawing/2014/main" id="{EA13E3D7-F3C1-4476-9EE1-964D0C04B0FE}"/>
              </a:ext>
            </a:extLst>
          </p:cNvPr>
          <p:cNvSpPr txBox="1"/>
          <p:nvPr/>
        </p:nvSpPr>
        <p:spPr>
          <a:xfrm>
            <a:off x="680904" y="4724527"/>
            <a:ext cx="10214573" cy="369332"/>
          </a:xfrm>
          <a:prstGeom prst="rect">
            <a:avLst/>
          </a:prstGeom>
          <a:noFill/>
        </p:spPr>
        <p:txBody>
          <a:bodyPr wrap="square">
            <a:spAutoFit/>
          </a:bodyPr>
          <a:lstStyle/>
          <a:p>
            <a:pPr marL="285750" indent="-285750">
              <a:buFont typeface="Wingdings" panose="05000000000000000000" pitchFamily="2" charset="2"/>
              <a:buChar char="Ø"/>
            </a:pPr>
            <a:r>
              <a:rPr lang="en-US"/>
              <a:t>Here we have a </a:t>
            </a:r>
            <a:r>
              <a:rPr lang="en-US">
                <a:solidFill>
                  <a:srgbClr val="7030A0"/>
                </a:solidFill>
              </a:rPr>
              <a:t>single layer feedforward neural network</a:t>
            </a:r>
            <a:r>
              <a:rPr lang="en-US"/>
              <a:t> (also called a </a:t>
            </a:r>
            <a:r>
              <a:rPr lang="en-US" b="1">
                <a:solidFill>
                  <a:srgbClr val="7030A0"/>
                </a:solidFill>
              </a:rPr>
              <a:t>perceptron</a:t>
            </a:r>
            <a:r>
              <a:rPr lang="en-US"/>
              <a:t>)</a:t>
            </a:r>
          </a:p>
        </p:txBody>
      </p:sp>
    </p:spTree>
    <p:extLst>
      <p:ext uri="{BB962C8B-B14F-4D97-AF65-F5344CB8AC3E}">
        <p14:creationId xmlns:p14="http://schemas.microsoft.com/office/powerpoint/2010/main" val="1806948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1CE053D-6A88-49D1-872D-768B2296DF29}"/>
              </a:ext>
            </a:extLst>
          </p:cNvPr>
          <p:cNvPicPr>
            <a:picLocks noChangeAspect="1"/>
          </p:cNvPicPr>
          <p:nvPr/>
        </p:nvPicPr>
        <p:blipFill>
          <a:blip r:embed="rId2"/>
          <a:stretch>
            <a:fillRect/>
          </a:stretch>
        </p:blipFill>
        <p:spPr>
          <a:xfrm>
            <a:off x="5145009" y="2036474"/>
            <a:ext cx="1295400" cy="838200"/>
          </a:xfrm>
          <a:prstGeom prst="rect">
            <a:avLst/>
          </a:prstGeom>
        </p:spPr>
      </p:pic>
      <p:sp>
        <p:nvSpPr>
          <p:cNvPr id="3" name="Oval 2">
            <a:extLst>
              <a:ext uri="{FF2B5EF4-FFF2-40B4-BE49-F238E27FC236}">
                <a16:creationId xmlns:a16="http://schemas.microsoft.com/office/drawing/2014/main" id="{D064013E-90C4-417B-8073-6001F4C5E7B4}"/>
              </a:ext>
            </a:extLst>
          </p:cNvPr>
          <p:cNvSpPr/>
          <p:nvPr/>
        </p:nvSpPr>
        <p:spPr>
          <a:xfrm>
            <a:off x="2643611" y="968721"/>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Oval 3">
            <a:extLst>
              <a:ext uri="{FF2B5EF4-FFF2-40B4-BE49-F238E27FC236}">
                <a16:creationId xmlns:a16="http://schemas.microsoft.com/office/drawing/2014/main" id="{D61D29C9-FD23-4366-9EA1-89FB1F780AAD}"/>
              </a:ext>
            </a:extLst>
          </p:cNvPr>
          <p:cNvSpPr/>
          <p:nvPr/>
        </p:nvSpPr>
        <p:spPr>
          <a:xfrm>
            <a:off x="2643610" y="1935930"/>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7F66181C-0717-4608-8966-ED20B93D42BC}"/>
              </a:ext>
            </a:extLst>
          </p:cNvPr>
          <p:cNvSpPr/>
          <p:nvPr/>
        </p:nvSpPr>
        <p:spPr>
          <a:xfrm>
            <a:off x="2643609" y="3402595"/>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0051384C-081D-4658-B4C8-4CB5F0026BDC}"/>
              </a:ext>
            </a:extLst>
          </p:cNvPr>
          <p:cNvSpPr/>
          <p:nvPr/>
        </p:nvSpPr>
        <p:spPr>
          <a:xfrm>
            <a:off x="5042781" y="1699610"/>
            <a:ext cx="1481751" cy="149382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31C8ECD5-3FA9-483C-B16C-617F7645AFC6}"/>
              </a:ext>
            </a:extLst>
          </p:cNvPr>
          <p:cNvSpPr/>
          <p:nvPr/>
        </p:nvSpPr>
        <p:spPr>
          <a:xfrm>
            <a:off x="8253746" y="2120596"/>
            <a:ext cx="669957" cy="6518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726EA58-3D69-4C69-917B-6791769A9941}"/>
                  </a:ext>
                </a:extLst>
              </p:cNvPr>
              <p:cNvSpPr txBox="1"/>
              <p:nvPr/>
            </p:nvSpPr>
            <p:spPr>
              <a:xfrm>
                <a:off x="2739322" y="1109980"/>
                <a:ext cx="4785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oMath>
                  </m:oMathPara>
                </a14:m>
                <a:endParaRPr lang="it-IT"/>
              </a:p>
            </p:txBody>
          </p:sp>
        </mc:Choice>
        <mc:Fallback>
          <p:sp>
            <p:nvSpPr>
              <p:cNvPr id="8" name="TextBox 7">
                <a:extLst>
                  <a:ext uri="{FF2B5EF4-FFF2-40B4-BE49-F238E27FC236}">
                    <a16:creationId xmlns:a16="http://schemas.microsoft.com/office/drawing/2014/main" id="{F726EA58-3D69-4C69-917B-6791769A9941}"/>
                  </a:ext>
                </a:extLst>
              </p:cNvPr>
              <p:cNvSpPr txBox="1">
                <a:spLocks noRot="1" noChangeAspect="1" noMove="1" noResize="1" noEditPoints="1" noAdjustHandles="1" noChangeArrowheads="1" noChangeShapeType="1" noTextEdit="1"/>
              </p:cNvSpPr>
              <p:nvPr/>
            </p:nvSpPr>
            <p:spPr>
              <a:xfrm>
                <a:off x="2739322" y="1109980"/>
                <a:ext cx="47852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D51BBA-5AA2-48A2-A0F5-D09717B14F03}"/>
                  </a:ext>
                </a:extLst>
              </p:cNvPr>
              <p:cNvSpPr txBox="1"/>
              <p:nvPr/>
            </p:nvSpPr>
            <p:spPr>
              <a:xfrm>
                <a:off x="2761104" y="2077189"/>
                <a:ext cx="483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b="0" i="1" dirty="0" smtClean="0">
                              <a:latin typeface="Cambria Math" panose="02040503050406030204" pitchFamily="18" charset="0"/>
                            </a:rPr>
                            <m:t>2</m:t>
                          </m:r>
                        </m:sub>
                      </m:sSub>
                    </m:oMath>
                  </m:oMathPara>
                </a14:m>
                <a:endParaRPr lang="it-IT"/>
              </a:p>
            </p:txBody>
          </p:sp>
        </mc:Choice>
        <mc:Fallback>
          <p:sp>
            <p:nvSpPr>
              <p:cNvPr id="10" name="TextBox 9">
                <a:extLst>
                  <a:ext uri="{FF2B5EF4-FFF2-40B4-BE49-F238E27FC236}">
                    <a16:creationId xmlns:a16="http://schemas.microsoft.com/office/drawing/2014/main" id="{04D51BBA-5AA2-48A2-A0F5-D09717B14F03}"/>
                  </a:ext>
                </a:extLst>
              </p:cNvPr>
              <p:cNvSpPr txBox="1">
                <a:spLocks noRot="1" noChangeAspect="1" noMove="1" noResize="1" noEditPoints="1" noAdjustHandles="1" noChangeArrowheads="1" noChangeShapeType="1" noTextEdit="1"/>
              </p:cNvSpPr>
              <p:nvPr/>
            </p:nvSpPr>
            <p:spPr>
              <a:xfrm>
                <a:off x="2761104" y="2077189"/>
                <a:ext cx="48385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B4F0E6-54EB-4661-83BF-1EEEB859305D}"/>
                  </a:ext>
                </a:extLst>
              </p:cNvPr>
              <p:cNvSpPr txBox="1"/>
              <p:nvPr/>
            </p:nvSpPr>
            <p:spPr>
              <a:xfrm>
                <a:off x="2766425" y="3543854"/>
                <a:ext cx="55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b="0" i="1" dirty="0" smtClean="0">
                              <a:latin typeface="Cambria Math" panose="02040503050406030204" pitchFamily="18" charset="0"/>
                            </a:rPr>
                            <m:t>𝑚</m:t>
                          </m:r>
                        </m:sub>
                      </m:sSub>
                    </m:oMath>
                  </m:oMathPara>
                </a14:m>
                <a:endParaRPr lang="it-IT"/>
              </a:p>
            </p:txBody>
          </p:sp>
        </mc:Choice>
        <mc:Fallback>
          <p:sp>
            <p:nvSpPr>
              <p:cNvPr id="11" name="TextBox 10">
                <a:extLst>
                  <a:ext uri="{FF2B5EF4-FFF2-40B4-BE49-F238E27FC236}">
                    <a16:creationId xmlns:a16="http://schemas.microsoft.com/office/drawing/2014/main" id="{7CB4F0E6-54EB-4661-83BF-1EEEB859305D}"/>
                  </a:ext>
                </a:extLst>
              </p:cNvPr>
              <p:cNvSpPr txBox="1">
                <a:spLocks noRot="1" noChangeAspect="1" noMove="1" noResize="1" noEditPoints="1" noAdjustHandles="1" noChangeArrowheads="1" noChangeShapeType="1" noTextEdit="1"/>
              </p:cNvSpPr>
              <p:nvPr/>
            </p:nvSpPr>
            <p:spPr>
              <a:xfrm>
                <a:off x="2766425" y="3543854"/>
                <a:ext cx="551689" cy="369332"/>
              </a:xfrm>
              <a:prstGeom prst="rect">
                <a:avLst/>
              </a:prstGeom>
              <a:blipFill>
                <a:blip r:embed="rId5"/>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EFB0DD5-72C2-406B-BC3F-03446A054F63}"/>
              </a:ext>
            </a:extLst>
          </p:cNvPr>
          <p:cNvCxnSpPr>
            <a:stCxn id="3" idx="6"/>
            <a:endCxn id="6" idx="2"/>
          </p:cNvCxnSpPr>
          <p:nvPr/>
        </p:nvCxnSpPr>
        <p:spPr>
          <a:xfrm>
            <a:off x="3313568" y="1294646"/>
            <a:ext cx="1729213" cy="115187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CF3732-AB1A-4B3C-805A-9433A9DFBDEF}"/>
              </a:ext>
            </a:extLst>
          </p:cNvPr>
          <p:cNvCxnSpPr>
            <a:cxnSpLocks/>
            <a:stCxn id="4" idx="6"/>
            <a:endCxn id="6" idx="2"/>
          </p:cNvCxnSpPr>
          <p:nvPr/>
        </p:nvCxnSpPr>
        <p:spPr>
          <a:xfrm>
            <a:off x="3313567" y="2261855"/>
            <a:ext cx="1729214" cy="18466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05B5AC-0803-46EB-93DB-0FBAA6B15104}"/>
              </a:ext>
            </a:extLst>
          </p:cNvPr>
          <p:cNvCxnSpPr>
            <a:cxnSpLocks/>
            <a:stCxn id="11" idx="3"/>
            <a:endCxn id="6" idx="2"/>
          </p:cNvCxnSpPr>
          <p:nvPr/>
        </p:nvCxnSpPr>
        <p:spPr>
          <a:xfrm flipV="1">
            <a:off x="3318114" y="2446521"/>
            <a:ext cx="1724667" cy="1281999"/>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477976-9C02-4B92-84C5-8B10A07C1047}"/>
              </a:ext>
            </a:extLst>
          </p:cNvPr>
          <p:cNvSpPr txBox="1"/>
          <p:nvPr/>
        </p:nvSpPr>
        <p:spPr>
          <a:xfrm>
            <a:off x="2857399" y="2479265"/>
            <a:ext cx="242374" cy="923330"/>
          </a:xfrm>
          <a:prstGeom prst="rect">
            <a:avLst/>
          </a:prstGeom>
          <a:noFill/>
        </p:spPr>
        <p:txBody>
          <a:bodyPr wrap="none" rtlCol="0">
            <a:spAutoFit/>
          </a:bodyPr>
          <a:lstStyle/>
          <a:p>
            <a:r>
              <a:rPr lang="en-US"/>
              <a:t>.</a:t>
            </a:r>
          </a:p>
          <a:p>
            <a:r>
              <a:rPr lang="en-US"/>
              <a:t>.</a:t>
            </a:r>
          </a:p>
          <a:p>
            <a:r>
              <a:rPr lang="en-US"/>
              <a:t>.</a:t>
            </a:r>
            <a:endParaRPr lang="it-IT"/>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30D603E-F196-44CA-A93D-7C1F9C357AFE}"/>
                  </a:ext>
                </a:extLst>
              </p:cNvPr>
              <p:cNvSpPr txBox="1"/>
              <p:nvPr/>
            </p:nvSpPr>
            <p:spPr>
              <a:xfrm>
                <a:off x="3438390" y="1160356"/>
                <a:ext cx="4494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i="1" dirty="0" smtClean="0">
                              <a:latin typeface="Cambria Math" panose="02040503050406030204" pitchFamily="18" charset="0"/>
                            </a:rPr>
                            <m:t>1</m:t>
                          </m:r>
                        </m:sub>
                      </m:sSub>
                    </m:oMath>
                  </m:oMathPara>
                </a14:m>
                <a:endParaRPr lang="it-IT" sz="1400"/>
              </a:p>
            </p:txBody>
          </p:sp>
        </mc:Choice>
        <mc:Fallback>
          <p:sp>
            <p:nvSpPr>
              <p:cNvPr id="26" name="TextBox 25">
                <a:extLst>
                  <a:ext uri="{FF2B5EF4-FFF2-40B4-BE49-F238E27FC236}">
                    <a16:creationId xmlns:a16="http://schemas.microsoft.com/office/drawing/2014/main" id="{F30D603E-F196-44CA-A93D-7C1F9C357AFE}"/>
                  </a:ext>
                </a:extLst>
              </p:cNvPr>
              <p:cNvSpPr txBox="1">
                <a:spLocks noRot="1" noChangeAspect="1" noMove="1" noResize="1" noEditPoints="1" noAdjustHandles="1" noChangeArrowheads="1" noChangeShapeType="1" noTextEdit="1"/>
              </p:cNvSpPr>
              <p:nvPr/>
            </p:nvSpPr>
            <p:spPr>
              <a:xfrm>
                <a:off x="3438390" y="1160356"/>
                <a:ext cx="449418"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4C6FE95-6B55-4111-B090-0B68F2526FF3}"/>
                  </a:ext>
                </a:extLst>
              </p:cNvPr>
              <p:cNvSpPr txBox="1"/>
              <p:nvPr/>
            </p:nvSpPr>
            <p:spPr>
              <a:xfrm>
                <a:off x="3438390" y="2015634"/>
                <a:ext cx="4535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b="0" i="1" dirty="0" smtClean="0">
                              <a:latin typeface="Cambria Math" panose="02040503050406030204" pitchFamily="18" charset="0"/>
                            </a:rPr>
                            <m:t>2</m:t>
                          </m:r>
                        </m:sub>
                      </m:sSub>
                    </m:oMath>
                  </m:oMathPara>
                </a14:m>
                <a:endParaRPr lang="it-IT" sz="1400"/>
              </a:p>
            </p:txBody>
          </p:sp>
        </mc:Choice>
        <mc:Fallback>
          <p:sp>
            <p:nvSpPr>
              <p:cNvPr id="27" name="TextBox 26">
                <a:extLst>
                  <a:ext uri="{FF2B5EF4-FFF2-40B4-BE49-F238E27FC236}">
                    <a16:creationId xmlns:a16="http://schemas.microsoft.com/office/drawing/2014/main" id="{B4C6FE95-6B55-4111-B090-0B68F2526FF3}"/>
                  </a:ext>
                </a:extLst>
              </p:cNvPr>
              <p:cNvSpPr txBox="1">
                <a:spLocks noRot="1" noChangeAspect="1" noMove="1" noResize="1" noEditPoints="1" noAdjustHandles="1" noChangeArrowheads="1" noChangeShapeType="1" noTextEdit="1"/>
              </p:cNvSpPr>
              <p:nvPr/>
            </p:nvSpPr>
            <p:spPr>
              <a:xfrm>
                <a:off x="3438390" y="2015634"/>
                <a:ext cx="453586"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BE10969-03B7-4291-8FCA-8D88F3B1C533}"/>
                  </a:ext>
                </a:extLst>
              </p:cNvPr>
              <p:cNvSpPr txBox="1"/>
              <p:nvPr/>
            </p:nvSpPr>
            <p:spPr>
              <a:xfrm>
                <a:off x="3438390" y="3129653"/>
                <a:ext cx="4875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b="0" i="1" dirty="0" smtClean="0">
                              <a:latin typeface="Cambria Math" panose="02040503050406030204" pitchFamily="18" charset="0"/>
                            </a:rPr>
                            <m:t>𝑚</m:t>
                          </m:r>
                        </m:sub>
                      </m:sSub>
                    </m:oMath>
                  </m:oMathPara>
                </a14:m>
                <a:endParaRPr lang="it-IT" sz="1400"/>
              </a:p>
            </p:txBody>
          </p:sp>
        </mc:Choice>
        <mc:Fallback>
          <p:sp>
            <p:nvSpPr>
              <p:cNvPr id="28" name="TextBox 27">
                <a:extLst>
                  <a:ext uri="{FF2B5EF4-FFF2-40B4-BE49-F238E27FC236}">
                    <a16:creationId xmlns:a16="http://schemas.microsoft.com/office/drawing/2014/main" id="{0BE10969-03B7-4291-8FCA-8D88F3B1C533}"/>
                  </a:ext>
                </a:extLst>
              </p:cNvPr>
              <p:cNvSpPr txBox="1">
                <a:spLocks noRot="1" noChangeAspect="1" noMove="1" noResize="1" noEditPoints="1" noAdjustHandles="1" noChangeArrowheads="1" noChangeShapeType="1" noTextEdit="1"/>
              </p:cNvSpPr>
              <p:nvPr/>
            </p:nvSpPr>
            <p:spPr>
              <a:xfrm>
                <a:off x="3438390" y="3129653"/>
                <a:ext cx="487569" cy="307777"/>
              </a:xfrm>
              <a:prstGeom prst="rect">
                <a:avLst/>
              </a:prstGeom>
              <a:blipFill>
                <a:blip r:embed="rId8"/>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1A1154C-3079-4711-89E4-0967A8DC8856}"/>
              </a:ext>
            </a:extLst>
          </p:cNvPr>
          <p:cNvCxnSpPr>
            <a:cxnSpLocks/>
            <a:stCxn id="6" idx="6"/>
            <a:endCxn id="7" idx="2"/>
          </p:cNvCxnSpPr>
          <p:nvPr/>
        </p:nvCxnSpPr>
        <p:spPr>
          <a:xfrm>
            <a:off x="6524532" y="2446521"/>
            <a:ext cx="1729214"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6588B10-46F0-4C4E-A3F8-3C7D0B3310C1}"/>
              </a:ext>
            </a:extLst>
          </p:cNvPr>
          <p:cNvSpPr txBox="1"/>
          <p:nvPr/>
        </p:nvSpPr>
        <p:spPr>
          <a:xfrm>
            <a:off x="8446325" y="2270908"/>
            <a:ext cx="296876" cy="369332"/>
          </a:xfrm>
          <a:prstGeom prst="rect">
            <a:avLst/>
          </a:prstGeom>
          <a:noFill/>
        </p:spPr>
        <p:txBody>
          <a:bodyPr wrap="none" rtlCol="0">
            <a:spAutoFit/>
          </a:bodyPr>
          <a:lstStyle/>
          <a:p>
            <a:r>
              <a:rPr lang="en-US"/>
              <a:t>Y</a:t>
            </a:r>
            <a:endParaRPr lang="it-IT"/>
          </a:p>
        </p:txBody>
      </p:sp>
      <p:sp>
        <p:nvSpPr>
          <p:cNvPr id="34" name="TextBox 33">
            <a:extLst>
              <a:ext uri="{FF2B5EF4-FFF2-40B4-BE49-F238E27FC236}">
                <a16:creationId xmlns:a16="http://schemas.microsoft.com/office/drawing/2014/main" id="{2DF593D0-66F0-4C1E-BFFF-4FEB213B6C92}"/>
              </a:ext>
            </a:extLst>
          </p:cNvPr>
          <p:cNvSpPr txBox="1"/>
          <p:nvPr/>
        </p:nvSpPr>
        <p:spPr>
          <a:xfrm>
            <a:off x="951782" y="5179190"/>
            <a:ext cx="7930312" cy="1569660"/>
          </a:xfrm>
          <a:prstGeom prst="rect">
            <a:avLst/>
          </a:prstGeom>
          <a:noFill/>
        </p:spPr>
        <p:txBody>
          <a:bodyPr wrap="none" rtlCol="0">
            <a:spAutoFit/>
          </a:bodyPr>
          <a:lstStyle/>
          <a:p>
            <a:pPr marL="342900" indent="-342900">
              <a:buFont typeface="+mj-lt"/>
              <a:buAutoNum type="arabicPeriod"/>
            </a:pPr>
            <a:r>
              <a:rPr lang="en-US"/>
              <a:t>The </a:t>
            </a:r>
            <a:r>
              <a:rPr lang="en-US" b="1">
                <a:solidFill>
                  <a:srgbClr val="0070C0"/>
                </a:solidFill>
              </a:rPr>
              <a:t>Inputs X</a:t>
            </a:r>
            <a:r>
              <a:rPr lang="en-US"/>
              <a:t> are </a:t>
            </a:r>
            <a:r>
              <a:rPr lang="en-US">
                <a:solidFill>
                  <a:srgbClr val="7030A0"/>
                </a:solidFill>
              </a:rPr>
              <a:t>independent variables</a:t>
            </a:r>
            <a:r>
              <a:rPr lang="en-US"/>
              <a:t> describing properties of a given </a:t>
            </a:r>
            <a:r>
              <a:rPr lang="en-US" b="1"/>
              <a:t>sample</a:t>
            </a:r>
          </a:p>
          <a:p>
            <a:pPr lvl="1"/>
            <a:r>
              <a:rPr lang="en-US"/>
              <a:t>The sample is part of the dataset (</a:t>
            </a:r>
            <a:r>
              <a:rPr lang="en-US" b="1"/>
              <a:t>training set</a:t>
            </a:r>
            <a:r>
              <a:rPr lang="en-US"/>
              <a:t>)</a:t>
            </a:r>
          </a:p>
          <a:p>
            <a:pPr marL="342900" indent="-342900">
              <a:buFont typeface="+mj-lt"/>
              <a:buAutoNum type="arabicPeriod"/>
            </a:pPr>
            <a:endParaRPr lang="en-US" sz="600"/>
          </a:p>
          <a:p>
            <a:pPr marL="342900" indent="-342900">
              <a:buFont typeface="+mj-lt"/>
              <a:buAutoNum type="arabicPeriod"/>
            </a:pPr>
            <a:r>
              <a:rPr lang="it-IT"/>
              <a:t>Based on how large is the </a:t>
            </a:r>
            <a:r>
              <a:rPr lang="it-IT">
                <a:solidFill>
                  <a:srgbClr val="C00000"/>
                </a:solidFill>
              </a:rPr>
              <a:t>Error</a:t>
            </a:r>
            <a:r>
              <a:rPr lang="it-IT"/>
              <a:t> (aka </a:t>
            </a:r>
            <a:r>
              <a:rPr lang="it-IT">
                <a:solidFill>
                  <a:srgbClr val="C00000"/>
                </a:solidFill>
              </a:rPr>
              <a:t>Loss</a:t>
            </a:r>
            <a:r>
              <a:rPr lang="it-IT"/>
              <a:t>, or </a:t>
            </a:r>
            <a:r>
              <a:rPr lang="it-IT">
                <a:solidFill>
                  <a:srgbClr val="C00000"/>
                </a:solidFill>
              </a:rPr>
              <a:t>Cost</a:t>
            </a:r>
            <a:r>
              <a:rPr lang="it-IT"/>
              <a:t>), we update the </a:t>
            </a:r>
            <a:r>
              <a:rPr lang="it-IT" b="1">
                <a:solidFill>
                  <a:srgbClr val="00B050"/>
                </a:solidFill>
              </a:rPr>
              <a:t>Weights</a:t>
            </a:r>
          </a:p>
          <a:p>
            <a:pPr marL="342900" indent="-342900">
              <a:buFont typeface="+mj-lt"/>
              <a:buAutoNum type="arabicPeriod"/>
            </a:pPr>
            <a:r>
              <a:rPr lang="it-IT"/>
              <a:t>We input again the same sample’s properties and check the </a:t>
            </a:r>
            <a:r>
              <a:rPr lang="it-IT">
                <a:solidFill>
                  <a:srgbClr val="C00000"/>
                </a:solidFill>
              </a:rPr>
              <a:t>Error</a:t>
            </a:r>
          </a:p>
          <a:p>
            <a:pPr marL="342900" indent="-342900">
              <a:buFont typeface="+mj-lt"/>
              <a:buAutoNum type="arabicPeriod"/>
            </a:pPr>
            <a:r>
              <a:rPr lang="it-IT"/>
              <a:t>Rinse and repeat, until the </a:t>
            </a:r>
            <a:r>
              <a:rPr lang="it-IT">
                <a:solidFill>
                  <a:srgbClr val="C00000"/>
                </a:solidFill>
              </a:rPr>
              <a:t>Error</a:t>
            </a:r>
            <a:r>
              <a:rPr lang="it-IT"/>
              <a:t> is zero or small enough</a:t>
            </a:r>
          </a:p>
        </p:txBody>
      </p:sp>
      <p:pic>
        <p:nvPicPr>
          <p:cNvPr id="36" name="Picture 35">
            <a:extLst>
              <a:ext uri="{FF2B5EF4-FFF2-40B4-BE49-F238E27FC236}">
                <a16:creationId xmlns:a16="http://schemas.microsoft.com/office/drawing/2014/main" id="{74EF18F4-8A26-4C77-9220-325A252EB0B7}"/>
              </a:ext>
            </a:extLst>
          </p:cNvPr>
          <p:cNvPicPr>
            <a:picLocks noChangeAspect="1"/>
          </p:cNvPicPr>
          <p:nvPr/>
        </p:nvPicPr>
        <p:blipFill>
          <a:blip r:embed="rId9"/>
          <a:stretch>
            <a:fillRect/>
          </a:stretch>
        </p:blipFill>
        <p:spPr>
          <a:xfrm>
            <a:off x="9308142" y="3680758"/>
            <a:ext cx="257175" cy="314325"/>
          </a:xfrm>
          <a:prstGeom prst="rect">
            <a:avLst/>
          </a:prstGeom>
        </p:spPr>
      </p:pic>
      <p:sp>
        <p:nvSpPr>
          <p:cNvPr id="37" name="TextBox 36">
            <a:extLst>
              <a:ext uri="{FF2B5EF4-FFF2-40B4-BE49-F238E27FC236}">
                <a16:creationId xmlns:a16="http://schemas.microsoft.com/office/drawing/2014/main" id="{E0D82FA3-7EB4-4C4B-9F0D-83B66C88F68C}"/>
              </a:ext>
            </a:extLst>
          </p:cNvPr>
          <p:cNvSpPr txBox="1"/>
          <p:nvPr/>
        </p:nvSpPr>
        <p:spPr>
          <a:xfrm>
            <a:off x="9565317" y="3684031"/>
            <a:ext cx="2038250" cy="307777"/>
          </a:xfrm>
          <a:prstGeom prst="rect">
            <a:avLst/>
          </a:prstGeom>
          <a:noFill/>
        </p:spPr>
        <p:txBody>
          <a:bodyPr wrap="none" rtlCol="0">
            <a:spAutoFit/>
          </a:bodyPr>
          <a:lstStyle/>
          <a:p>
            <a:r>
              <a:rPr lang="en-US" sz="1400"/>
              <a:t>is the Activation Function</a:t>
            </a:r>
            <a:endParaRPr lang="it-IT" sz="1400"/>
          </a:p>
        </p:txBody>
      </p:sp>
      <p:sp>
        <p:nvSpPr>
          <p:cNvPr id="38" name="TextBox 37">
            <a:extLst>
              <a:ext uri="{FF2B5EF4-FFF2-40B4-BE49-F238E27FC236}">
                <a16:creationId xmlns:a16="http://schemas.microsoft.com/office/drawing/2014/main" id="{CDA4FD90-9865-4E0E-8F19-1D5362184BFC}"/>
              </a:ext>
            </a:extLst>
          </p:cNvPr>
          <p:cNvSpPr txBox="1"/>
          <p:nvPr/>
        </p:nvSpPr>
        <p:spPr>
          <a:xfrm>
            <a:off x="2476236" y="344093"/>
            <a:ext cx="1004699" cy="307777"/>
          </a:xfrm>
          <a:prstGeom prst="rect">
            <a:avLst/>
          </a:prstGeom>
          <a:noFill/>
        </p:spPr>
        <p:txBody>
          <a:bodyPr wrap="none" rtlCol="0">
            <a:spAutoFit/>
          </a:bodyPr>
          <a:lstStyle/>
          <a:p>
            <a:r>
              <a:rPr lang="en-US" sz="1400" u="sng"/>
              <a:t>Input Layer</a:t>
            </a:r>
            <a:endParaRPr lang="it-IT" sz="1400" u="sng"/>
          </a:p>
        </p:txBody>
      </p:sp>
      <p:sp>
        <p:nvSpPr>
          <p:cNvPr id="39" name="TextBox 38">
            <a:extLst>
              <a:ext uri="{FF2B5EF4-FFF2-40B4-BE49-F238E27FC236}">
                <a16:creationId xmlns:a16="http://schemas.microsoft.com/office/drawing/2014/main" id="{EE1BD1C5-D2D5-4254-81FD-31B3C5BF57AD}"/>
              </a:ext>
            </a:extLst>
          </p:cNvPr>
          <p:cNvSpPr txBox="1"/>
          <p:nvPr/>
        </p:nvSpPr>
        <p:spPr>
          <a:xfrm>
            <a:off x="5247368" y="311810"/>
            <a:ext cx="1142557" cy="307777"/>
          </a:xfrm>
          <a:prstGeom prst="rect">
            <a:avLst/>
          </a:prstGeom>
          <a:noFill/>
        </p:spPr>
        <p:txBody>
          <a:bodyPr wrap="none" rtlCol="0">
            <a:spAutoFit/>
          </a:bodyPr>
          <a:lstStyle/>
          <a:p>
            <a:r>
              <a:rPr lang="en-US" sz="1400" u="sng"/>
              <a:t>Hidden Layer</a:t>
            </a:r>
            <a:endParaRPr lang="it-IT" sz="1400" u="sng"/>
          </a:p>
        </p:txBody>
      </p:sp>
      <p:sp>
        <p:nvSpPr>
          <p:cNvPr id="40" name="TextBox 39">
            <a:extLst>
              <a:ext uri="{FF2B5EF4-FFF2-40B4-BE49-F238E27FC236}">
                <a16:creationId xmlns:a16="http://schemas.microsoft.com/office/drawing/2014/main" id="{97558AA5-B139-471B-A6DD-68F58E31257C}"/>
              </a:ext>
            </a:extLst>
          </p:cNvPr>
          <p:cNvSpPr txBox="1"/>
          <p:nvPr/>
        </p:nvSpPr>
        <p:spPr>
          <a:xfrm>
            <a:off x="8017445" y="312695"/>
            <a:ext cx="1139351" cy="307777"/>
          </a:xfrm>
          <a:prstGeom prst="rect">
            <a:avLst/>
          </a:prstGeom>
          <a:noFill/>
        </p:spPr>
        <p:txBody>
          <a:bodyPr wrap="none" rtlCol="0">
            <a:spAutoFit/>
          </a:bodyPr>
          <a:lstStyle/>
          <a:p>
            <a:r>
              <a:rPr lang="en-US" sz="1400" u="sng"/>
              <a:t>Output Layer</a:t>
            </a:r>
            <a:endParaRPr lang="it-IT" sz="1400" u="sng"/>
          </a:p>
        </p:txBody>
      </p:sp>
      <p:sp>
        <p:nvSpPr>
          <p:cNvPr id="30" name="TextBox 29">
            <a:extLst>
              <a:ext uri="{FF2B5EF4-FFF2-40B4-BE49-F238E27FC236}">
                <a16:creationId xmlns:a16="http://schemas.microsoft.com/office/drawing/2014/main" id="{EA13E3D7-F3C1-4476-9EE1-964D0C04B0FE}"/>
              </a:ext>
            </a:extLst>
          </p:cNvPr>
          <p:cNvSpPr txBox="1"/>
          <p:nvPr/>
        </p:nvSpPr>
        <p:spPr>
          <a:xfrm>
            <a:off x="680904" y="4724527"/>
            <a:ext cx="10214573" cy="369332"/>
          </a:xfrm>
          <a:prstGeom prst="rect">
            <a:avLst/>
          </a:prstGeom>
          <a:noFill/>
        </p:spPr>
        <p:txBody>
          <a:bodyPr wrap="square">
            <a:spAutoFit/>
          </a:bodyPr>
          <a:lstStyle/>
          <a:p>
            <a:pPr marL="285750" indent="-285750">
              <a:buFont typeface="Arial" panose="020B0604020202020204" pitchFamily="34" charset="0"/>
              <a:buChar char="•"/>
            </a:pPr>
            <a:r>
              <a:rPr lang="en-US"/>
              <a:t>Let’s see how this network learns</a:t>
            </a:r>
          </a:p>
        </p:txBody>
      </p:sp>
      <p:sp>
        <p:nvSpPr>
          <p:cNvPr id="31" name="Oval 30">
            <a:extLst>
              <a:ext uri="{FF2B5EF4-FFF2-40B4-BE49-F238E27FC236}">
                <a16:creationId xmlns:a16="http://schemas.microsoft.com/office/drawing/2014/main" id="{175BDDDB-B51B-4BEA-A01A-7DAE2D9C9EE2}"/>
              </a:ext>
            </a:extLst>
          </p:cNvPr>
          <p:cNvSpPr/>
          <p:nvPr/>
        </p:nvSpPr>
        <p:spPr>
          <a:xfrm>
            <a:off x="8253746" y="1063076"/>
            <a:ext cx="669957" cy="6518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TextBox 31">
            <a:extLst>
              <a:ext uri="{FF2B5EF4-FFF2-40B4-BE49-F238E27FC236}">
                <a16:creationId xmlns:a16="http://schemas.microsoft.com/office/drawing/2014/main" id="{62D7A918-6941-4836-8DDF-7DE64C15DAF0}"/>
              </a:ext>
            </a:extLst>
          </p:cNvPr>
          <p:cNvSpPr txBox="1"/>
          <p:nvPr/>
        </p:nvSpPr>
        <p:spPr>
          <a:xfrm>
            <a:off x="8438682" y="1202588"/>
            <a:ext cx="296876" cy="369332"/>
          </a:xfrm>
          <a:prstGeom prst="rect">
            <a:avLst/>
          </a:prstGeom>
          <a:noFill/>
        </p:spPr>
        <p:txBody>
          <a:bodyPr wrap="none" rtlCol="0">
            <a:spAutoFit/>
          </a:bodyPr>
          <a:lstStyle/>
          <a:p>
            <a:r>
              <a:rPr lang="en-US"/>
              <a:t>T</a:t>
            </a:r>
            <a:endParaRPr lang="it-IT"/>
          </a:p>
        </p:txBody>
      </p:sp>
      <p:sp>
        <p:nvSpPr>
          <p:cNvPr id="2" name="TextBox 1">
            <a:extLst>
              <a:ext uri="{FF2B5EF4-FFF2-40B4-BE49-F238E27FC236}">
                <a16:creationId xmlns:a16="http://schemas.microsoft.com/office/drawing/2014/main" id="{A21416D4-C6AE-4E6C-A65C-CE39052DB8AF}"/>
              </a:ext>
            </a:extLst>
          </p:cNvPr>
          <p:cNvSpPr txBox="1"/>
          <p:nvPr/>
        </p:nvSpPr>
        <p:spPr>
          <a:xfrm>
            <a:off x="9193431" y="1759448"/>
            <a:ext cx="1702046" cy="369332"/>
          </a:xfrm>
          <a:prstGeom prst="rect">
            <a:avLst/>
          </a:prstGeom>
          <a:noFill/>
        </p:spPr>
        <p:txBody>
          <a:bodyPr wrap="square" rtlCol="0">
            <a:spAutoFit/>
          </a:bodyPr>
          <a:lstStyle/>
          <a:p>
            <a:r>
              <a:rPr lang="en-US"/>
              <a:t>Error = |Y – T|</a:t>
            </a:r>
            <a:endParaRPr lang="it-IT"/>
          </a:p>
        </p:txBody>
      </p:sp>
    </p:spTree>
    <p:extLst>
      <p:ext uri="{BB962C8B-B14F-4D97-AF65-F5344CB8AC3E}">
        <p14:creationId xmlns:p14="http://schemas.microsoft.com/office/powerpoint/2010/main" val="143778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1CE053D-6A88-49D1-872D-768B2296DF29}"/>
              </a:ext>
            </a:extLst>
          </p:cNvPr>
          <p:cNvPicPr>
            <a:picLocks noChangeAspect="1"/>
          </p:cNvPicPr>
          <p:nvPr/>
        </p:nvPicPr>
        <p:blipFill>
          <a:blip r:embed="rId2"/>
          <a:stretch>
            <a:fillRect/>
          </a:stretch>
        </p:blipFill>
        <p:spPr>
          <a:xfrm>
            <a:off x="5145009" y="2036474"/>
            <a:ext cx="1295400" cy="838200"/>
          </a:xfrm>
          <a:prstGeom prst="rect">
            <a:avLst/>
          </a:prstGeom>
        </p:spPr>
      </p:pic>
      <p:sp>
        <p:nvSpPr>
          <p:cNvPr id="3" name="Oval 2">
            <a:extLst>
              <a:ext uri="{FF2B5EF4-FFF2-40B4-BE49-F238E27FC236}">
                <a16:creationId xmlns:a16="http://schemas.microsoft.com/office/drawing/2014/main" id="{D064013E-90C4-417B-8073-6001F4C5E7B4}"/>
              </a:ext>
            </a:extLst>
          </p:cNvPr>
          <p:cNvSpPr/>
          <p:nvPr/>
        </p:nvSpPr>
        <p:spPr>
          <a:xfrm>
            <a:off x="2643611" y="968721"/>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Oval 3">
            <a:extLst>
              <a:ext uri="{FF2B5EF4-FFF2-40B4-BE49-F238E27FC236}">
                <a16:creationId xmlns:a16="http://schemas.microsoft.com/office/drawing/2014/main" id="{D61D29C9-FD23-4366-9EA1-89FB1F780AAD}"/>
              </a:ext>
            </a:extLst>
          </p:cNvPr>
          <p:cNvSpPr/>
          <p:nvPr/>
        </p:nvSpPr>
        <p:spPr>
          <a:xfrm>
            <a:off x="2643610" y="1935930"/>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7F66181C-0717-4608-8966-ED20B93D42BC}"/>
              </a:ext>
            </a:extLst>
          </p:cNvPr>
          <p:cNvSpPr/>
          <p:nvPr/>
        </p:nvSpPr>
        <p:spPr>
          <a:xfrm>
            <a:off x="2643609" y="3402595"/>
            <a:ext cx="669957" cy="65185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a:extLst>
              <a:ext uri="{FF2B5EF4-FFF2-40B4-BE49-F238E27FC236}">
                <a16:creationId xmlns:a16="http://schemas.microsoft.com/office/drawing/2014/main" id="{0051384C-081D-4658-B4C8-4CB5F0026BDC}"/>
              </a:ext>
            </a:extLst>
          </p:cNvPr>
          <p:cNvSpPr/>
          <p:nvPr/>
        </p:nvSpPr>
        <p:spPr>
          <a:xfrm>
            <a:off x="5042781" y="1699610"/>
            <a:ext cx="1481751" cy="149382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31C8ECD5-3FA9-483C-B16C-617F7645AFC6}"/>
              </a:ext>
            </a:extLst>
          </p:cNvPr>
          <p:cNvSpPr/>
          <p:nvPr/>
        </p:nvSpPr>
        <p:spPr>
          <a:xfrm>
            <a:off x="8253746" y="2120596"/>
            <a:ext cx="669957" cy="6518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726EA58-3D69-4C69-917B-6791769A9941}"/>
                  </a:ext>
                </a:extLst>
              </p:cNvPr>
              <p:cNvSpPr txBox="1"/>
              <p:nvPr/>
            </p:nvSpPr>
            <p:spPr>
              <a:xfrm>
                <a:off x="2739322" y="1109980"/>
                <a:ext cx="4785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oMath>
                  </m:oMathPara>
                </a14:m>
                <a:endParaRPr lang="it-IT"/>
              </a:p>
            </p:txBody>
          </p:sp>
        </mc:Choice>
        <mc:Fallback>
          <p:sp>
            <p:nvSpPr>
              <p:cNvPr id="8" name="TextBox 7">
                <a:extLst>
                  <a:ext uri="{FF2B5EF4-FFF2-40B4-BE49-F238E27FC236}">
                    <a16:creationId xmlns:a16="http://schemas.microsoft.com/office/drawing/2014/main" id="{F726EA58-3D69-4C69-917B-6791769A9941}"/>
                  </a:ext>
                </a:extLst>
              </p:cNvPr>
              <p:cNvSpPr txBox="1">
                <a:spLocks noRot="1" noChangeAspect="1" noMove="1" noResize="1" noEditPoints="1" noAdjustHandles="1" noChangeArrowheads="1" noChangeShapeType="1" noTextEdit="1"/>
              </p:cNvSpPr>
              <p:nvPr/>
            </p:nvSpPr>
            <p:spPr>
              <a:xfrm>
                <a:off x="2739322" y="1109980"/>
                <a:ext cx="47852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D51BBA-5AA2-48A2-A0F5-D09717B14F03}"/>
                  </a:ext>
                </a:extLst>
              </p:cNvPr>
              <p:cNvSpPr txBox="1"/>
              <p:nvPr/>
            </p:nvSpPr>
            <p:spPr>
              <a:xfrm>
                <a:off x="2761104" y="2077189"/>
                <a:ext cx="483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b="0" i="1" dirty="0" smtClean="0">
                              <a:latin typeface="Cambria Math" panose="02040503050406030204" pitchFamily="18" charset="0"/>
                            </a:rPr>
                            <m:t>2</m:t>
                          </m:r>
                        </m:sub>
                      </m:sSub>
                    </m:oMath>
                  </m:oMathPara>
                </a14:m>
                <a:endParaRPr lang="it-IT"/>
              </a:p>
            </p:txBody>
          </p:sp>
        </mc:Choice>
        <mc:Fallback>
          <p:sp>
            <p:nvSpPr>
              <p:cNvPr id="10" name="TextBox 9">
                <a:extLst>
                  <a:ext uri="{FF2B5EF4-FFF2-40B4-BE49-F238E27FC236}">
                    <a16:creationId xmlns:a16="http://schemas.microsoft.com/office/drawing/2014/main" id="{04D51BBA-5AA2-48A2-A0F5-D09717B14F03}"/>
                  </a:ext>
                </a:extLst>
              </p:cNvPr>
              <p:cNvSpPr txBox="1">
                <a:spLocks noRot="1" noChangeAspect="1" noMove="1" noResize="1" noEditPoints="1" noAdjustHandles="1" noChangeArrowheads="1" noChangeShapeType="1" noTextEdit="1"/>
              </p:cNvSpPr>
              <p:nvPr/>
            </p:nvSpPr>
            <p:spPr>
              <a:xfrm>
                <a:off x="2761104" y="2077189"/>
                <a:ext cx="48385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CB4F0E6-54EB-4661-83BF-1EEEB859305D}"/>
                  </a:ext>
                </a:extLst>
              </p:cNvPr>
              <p:cNvSpPr txBox="1"/>
              <p:nvPr/>
            </p:nvSpPr>
            <p:spPr>
              <a:xfrm>
                <a:off x="2766425" y="3543854"/>
                <a:ext cx="551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b="0" i="1" dirty="0" smtClean="0">
                              <a:latin typeface="Cambria Math" panose="02040503050406030204" pitchFamily="18" charset="0"/>
                            </a:rPr>
                            <m:t>𝑚</m:t>
                          </m:r>
                        </m:sub>
                      </m:sSub>
                    </m:oMath>
                  </m:oMathPara>
                </a14:m>
                <a:endParaRPr lang="it-IT"/>
              </a:p>
            </p:txBody>
          </p:sp>
        </mc:Choice>
        <mc:Fallback>
          <p:sp>
            <p:nvSpPr>
              <p:cNvPr id="11" name="TextBox 10">
                <a:extLst>
                  <a:ext uri="{FF2B5EF4-FFF2-40B4-BE49-F238E27FC236}">
                    <a16:creationId xmlns:a16="http://schemas.microsoft.com/office/drawing/2014/main" id="{7CB4F0E6-54EB-4661-83BF-1EEEB859305D}"/>
                  </a:ext>
                </a:extLst>
              </p:cNvPr>
              <p:cNvSpPr txBox="1">
                <a:spLocks noRot="1" noChangeAspect="1" noMove="1" noResize="1" noEditPoints="1" noAdjustHandles="1" noChangeArrowheads="1" noChangeShapeType="1" noTextEdit="1"/>
              </p:cNvSpPr>
              <p:nvPr/>
            </p:nvSpPr>
            <p:spPr>
              <a:xfrm>
                <a:off x="2766425" y="3543854"/>
                <a:ext cx="551689" cy="369332"/>
              </a:xfrm>
              <a:prstGeom prst="rect">
                <a:avLst/>
              </a:prstGeom>
              <a:blipFill>
                <a:blip r:embed="rId5"/>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EFB0DD5-72C2-406B-BC3F-03446A054F63}"/>
              </a:ext>
            </a:extLst>
          </p:cNvPr>
          <p:cNvCxnSpPr>
            <a:stCxn id="3" idx="6"/>
            <a:endCxn id="6" idx="2"/>
          </p:cNvCxnSpPr>
          <p:nvPr/>
        </p:nvCxnSpPr>
        <p:spPr>
          <a:xfrm>
            <a:off x="3313568" y="1294646"/>
            <a:ext cx="1729213" cy="115187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CCF3732-AB1A-4B3C-805A-9433A9DFBDEF}"/>
              </a:ext>
            </a:extLst>
          </p:cNvPr>
          <p:cNvCxnSpPr>
            <a:cxnSpLocks/>
            <a:stCxn id="4" idx="6"/>
            <a:endCxn id="6" idx="2"/>
          </p:cNvCxnSpPr>
          <p:nvPr/>
        </p:nvCxnSpPr>
        <p:spPr>
          <a:xfrm>
            <a:off x="3313567" y="2261855"/>
            <a:ext cx="1729214" cy="18466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05B5AC-0803-46EB-93DB-0FBAA6B15104}"/>
              </a:ext>
            </a:extLst>
          </p:cNvPr>
          <p:cNvCxnSpPr>
            <a:cxnSpLocks/>
            <a:stCxn id="11" idx="3"/>
            <a:endCxn id="6" idx="2"/>
          </p:cNvCxnSpPr>
          <p:nvPr/>
        </p:nvCxnSpPr>
        <p:spPr>
          <a:xfrm flipV="1">
            <a:off x="3318114" y="2446521"/>
            <a:ext cx="1724667" cy="1281999"/>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3477976-9C02-4B92-84C5-8B10A07C1047}"/>
              </a:ext>
            </a:extLst>
          </p:cNvPr>
          <p:cNvSpPr txBox="1"/>
          <p:nvPr/>
        </p:nvSpPr>
        <p:spPr>
          <a:xfrm>
            <a:off x="2857399" y="2479265"/>
            <a:ext cx="242374" cy="923330"/>
          </a:xfrm>
          <a:prstGeom prst="rect">
            <a:avLst/>
          </a:prstGeom>
          <a:noFill/>
        </p:spPr>
        <p:txBody>
          <a:bodyPr wrap="none" rtlCol="0">
            <a:spAutoFit/>
          </a:bodyPr>
          <a:lstStyle/>
          <a:p>
            <a:r>
              <a:rPr lang="en-US"/>
              <a:t>.</a:t>
            </a:r>
          </a:p>
          <a:p>
            <a:r>
              <a:rPr lang="en-US"/>
              <a:t>.</a:t>
            </a:r>
          </a:p>
          <a:p>
            <a:r>
              <a:rPr lang="en-US"/>
              <a:t>.</a:t>
            </a:r>
            <a:endParaRPr lang="it-IT"/>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30D603E-F196-44CA-A93D-7C1F9C357AFE}"/>
                  </a:ext>
                </a:extLst>
              </p:cNvPr>
              <p:cNvSpPr txBox="1"/>
              <p:nvPr/>
            </p:nvSpPr>
            <p:spPr>
              <a:xfrm>
                <a:off x="3438390" y="1160356"/>
                <a:ext cx="4494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i="1" dirty="0" smtClean="0">
                              <a:latin typeface="Cambria Math" panose="02040503050406030204" pitchFamily="18" charset="0"/>
                            </a:rPr>
                            <m:t>1</m:t>
                          </m:r>
                        </m:sub>
                      </m:sSub>
                    </m:oMath>
                  </m:oMathPara>
                </a14:m>
                <a:endParaRPr lang="it-IT" sz="1400"/>
              </a:p>
            </p:txBody>
          </p:sp>
        </mc:Choice>
        <mc:Fallback>
          <p:sp>
            <p:nvSpPr>
              <p:cNvPr id="26" name="TextBox 25">
                <a:extLst>
                  <a:ext uri="{FF2B5EF4-FFF2-40B4-BE49-F238E27FC236}">
                    <a16:creationId xmlns:a16="http://schemas.microsoft.com/office/drawing/2014/main" id="{F30D603E-F196-44CA-A93D-7C1F9C357AFE}"/>
                  </a:ext>
                </a:extLst>
              </p:cNvPr>
              <p:cNvSpPr txBox="1">
                <a:spLocks noRot="1" noChangeAspect="1" noMove="1" noResize="1" noEditPoints="1" noAdjustHandles="1" noChangeArrowheads="1" noChangeShapeType="1" noTextEdit="1"/>
              </p:cNvSpPr>
              <p:nvPr/>
            </p:nvSpPr>
            <p:spPr>
              <a:xfrm>
                <a:off x="3438390" y="1160356"/>
                <a:ext cx="449418"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4C6FE95-6B55-4111-B090-0B68F2526FF3}"/>
                  </a:ext>
                </a:extLst>
              </p:cNvPr>
              <p:cNvSpPr txBox="1"/>
              <p:nvPr/>
            </p:nvSpPr>
            <p:spPr>
              <a:xfrm>
                <a:off x="3438390" y="2015634"/>
                <a:ext cx="45358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b="0" i="1" dirty="0" smtClean="0">
                              <a:latin typeface="Cambria Math" panose="02040503050406030204" pitchFamily="18" charset="0"/>
                            </a:rPr>
                            <m:t>2</m:t>
                          </m:r>
                        </m:sub>
                      </m:sSub>
                    </m:oMath>
                  </m:oMathPara>
                </a14:m>
                <a:endParaRPr lang="it-IT" sz="1400"/>
              </a:p>
            </p:txBody>
          </p:sp>
        </mc:Choice>
        <mc:Fallback>
          <p:sp>
            <p:nvSpPr>
              <p:cNvPr id="27" name="TextBox 26">
                <a:extLst>
                  <a:ext uri="{FF2B5EF4-FFF2-40B4-BE49-F238E27FC236}">
                    <a16:creationId xmlns:a16="http://schemas.microsoft.com/office/drawing/2014/main" id="{B4C6FE95-6B55-4111-B090-0B68F2526FF3}"/>
                  </a:ext>
                </a:extLst>
              </p:cNvPr>
              <p:cNvSpPr txBox="1">
                <a:spLocks noRot="1" noChangeAspect="1" noMove="1" noResize="1" noEditPoints="1" noAdjustHandles="1" noChangeArrowheads="1" noChangeShapeType="1" noTextEdit="1"/>
              </p:cNvSpPr>
              <p:nvPr/>
            </p:nvSpPr>
            <p:spPr>
              <a:xfrm>
                <a:off x="3438390" y="2015634"/>
                <a:ext cx="453586"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BE10969-03B7-4291-8FCA-8D88F3B1C533}"/>
                  </a:ext>
                </a:extLst>
              </p:cNvPr>
              <p:cNvSpPr txBox="1"/>
              <p:nvPr/>
            </p:nvSpPr>
            <p:spPr>
              <a:xfrm>
                <a:off x="3438390" y="3129653"/>
                <a:ext cx="48756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𝑊</m:t>
                          </m:r>
                        </m:e>
                        <m:sub>
                          <m:r>
                            <a:rPr lang="en-US" sz="1400" b="0" i="1" dirty="0" smtClean="0">
                              <a:latin typeface="Cambria Math" panose="02040503050406030204" pitchFamily="18" charset="0"/>
                            </a:rPr>
                            <m:t>𝑚</m:t>
                          </m:r>
                        </m:sub>
                      </m:sSub>
                    </m:oMath>
                  </m:oMathPara>
                </a14:m>
                <a:endParaRPr lang="it-IT" sz="1400"/>
              </a:p>
            </p:txBody>
          </p:sp>
        </mc:Choice>
        <mc:Fallback>
          <p:sp>
            <p:nvSpPr>
              <p:cNvPr id="28" name="TextBox 27">
                <a:extLst>
                  <a:ext uri="{FF2B5EF4-FFF2-40B4-BE49-F238E27FC236}">
                    <a16:creationId xmlns:a16="http://schemas.microsoft.com/office/drawing/2014/main" id="{0BE10969-03B7-4291-8FCA-8D88F3B1C533}"/>
                  </a:ext>
                </a:extLst>
              </p:cNvPr>
              <p:cNvSpPr txBox="1">
                <a:spLocks noRot="1" noChangeAspect="1" noMove="1" noResize="1" noEditPoints="1" noAdjustHandles="1" noChangeArrowheads="1" noChangeShapeType="1" noTextEdit="1"/>
              </p:cNvSpPr>
              <p:nvPr/>
            </p:nvSpPr>
            <p:spPr>
              <a:xfrm>
                <a:off x="3438390" y="3129653"/>
                <a:ext cx="487569" cy="307777"/>
              </a:xfrm>
              <a:prstGeom prst="rect">
                <a:avLst/>
              </a:prstGeom>
              <a:blipFill>
                <a:blip r:embed="rId8"/>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1A1154C-3079-4711-89E4-0967A8DC8856}"/>
              </a:ext>
            </a:extLst>
          </p:cNvPr>
          <p:cNvCxnSpPr>
            <a:cxnSpLocks/>
            <a:stCxn id="6" idx="6"/>
            <a:endCxn id="7" idx="2"/>
          </p:cNvCxnSpPr>
          <p:nvPr/>
        </p:nvCxnSpPr>
        <p:spPr>
          <a:xfrm>
            <a:off x="6524532" y="2446521"/>
            <a:ext cx="1729214"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6588B10-46F0-4C4E-A3F8-3C7D0B3310C1}"/>
              </a:ext>
            </a:extLst>
          </p:cNvPr>
          <p:cNvSpPr txBox="1"/>
          <p:nvPr/>
        </p:nvSpPr>
        <p:spPr>
          <a:xfrm>
            <a:off x="8446325" y="2270908"/>
            <a:ext cx="296876" cy="369332"/>
          </a:xfrm>
          <a:prstGeom prst="rect">
            <a:avLst/>
          </a:prstGeom>
          <a:noFill/>
        </p:spPr>
        <p:txBody>
          <a:bodyPr wrap="none" rtlCol="0">
            <a:spAutoFit/>
          </a:bodyPr>
          <a:lstStyle/>
          <a:p>
            <a:r>
              <a:rPr lang="en-US"/>
              <a:t>Y</a:t>
            </a:r>
            <a:endParaRPr lang="it-IT"/>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2DF593D0-66F0-4C1E-BFFF-4FEB213B6C92}"/>
                  </a:ext>
                </a:extLst>
              </p:cNvPr>
              <p:cNvSpPr txBox="1"/>
              <p:nvPr/>
            </p:nvSpPr>
            <p:spPr>
              <a:xfrm>
                <a:off x="951782" y="5115819"/>
                <a:ext cx="7939674" cy="1769395"/>
              </a:xfrm>
              <a:prstGeom prst="rect">
                <a:avLst/>
              </a:prstGeom>
              <a:noFill/>
            </p:spPr>
            <p:txBody>
              <a:bodyPr wrap="none" rtlCol="0">
                <a:spAutoFit/>
              </a:bodyPr>
              <a:lstStyle/>
              <a:p>
                <a:pPr marL="342900" indent="-342900">
                  <a:buFont typeface="+mj-lt"/>
                  <a:buAutoNum type="arabicPeriod"/>
                </a:pPr>
                <a:r>
                  <a:rPr lang="en-US"/>
                  <a:t>The </a:t>
                </a:r>
                <a:r>
                  <a:rPr lang="en-US" b="1">
                    <a:solidFill>
                      <a:srgbClr val="0070C0"/>
                    </a:solidFill>
                  </a:rPr>
                  <a:t>Inputs X</a:t>
                </a:r>
                <a:r>
                  <a:rPr lang="en-US"/>
                  <a:t> of the first sample go in the network and an output Y is generated</a:t>
                </a:r>
              </a:p>
              <a:p>
                <a:pPr marL="342900" indent="-342900">
                  <a:buFont typeface="+mj-lt"/>
                  <a:buAutoNum type="arabicPeriod"/>
                </a:pPr>
                <a:r>
                  <a:rPr lang="en-US"/>
                  <a:t>We repeat the process for all the samples, and we get several Y output values</a:t>
                </a:r>
              </a:p>
              <a:p>
                <a:pPr marL="342900" indent="-342900">
                  <a:buFont typeface="+mj-lt"/>
                  <a:buAutoNum type="arabicPeriod"/>
                </a:pPr>
                <a:r>
                  <a:rPr lang="en-US"/>
                  <a:t>We compute the errors for all of them (the </a:t>
                </a:r>
                <a14:m>
                  <m:oMath xmlns:m="http://schemas.openxmlformats.org/officeDocument/2006/math">
                    <m:r>
                      <a:rPr lang="en-US" i="1" dirty="0" smtClean="0">
                        <a:latin typeface="Cambria Math" panose="02040503050406030204" pitchFamily="18" charset="0"/>
                      </a:rPr>
                      <m:t>𝛿</m:t>
                    </m:r>
                  </m:oMath>
                </a14:m>
                <a:r>
                  <a:rPr lang="en-US"/>
                  <a:t> values)</a:t>
                </a:r>
              </a:p>
              <a:p>
                <a:pPr marL="342900" indent="-342900">
                  <a:buFont typeface="+mj-lt"/>
                  <a:buAutoNum type="arabicPeriod"/>
                </a:pPr>
                <a:r>
                  <a:rPr lang="en-US"/>
                  <a:t>We compute the Loss function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it-IT"/>
                  <a:t> =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𝛿</m:t>
                            </m:r>
                          </m:e>
                          <m:sub>
                            <m:r>
                              <a:rPr lang="en-US" b="0" i="1" smtClean="0">
                                <a:latin typeface="Cambria Math" panose="02040503050406030204" pitchFamily="18" charset="0"/>
                              </a:rPr>
                              <m:t>𝑖</m:t>
                            </m:r>
                          </m:sub>
                          <m:sup>
                            <m:r>
                              <a:rPr lang="en-US" i="1">
                                <a:latin typeface="Cambria Math" panose="02040503050406030204" pitchFamily="18" charset="0"/>
                              </a:rPr>
                              <m:t>2</m:t>
                            </m:r>
                          </m:sup>
                        </m:sSubSup>
                      </m:e>
                    </m:nary>
                  </m:oMath>
                </a14:m>
                <a:endParaRPr lang="it-IT"/>
              </a:p>
              <a:p>
                <a:pPr marL="342900" indent="-342900">
                  <a:buFont typeface="+mj-lt"/>
                  <a:buAutoNum type="arabicPeriod"/>
                </a:pPr>
                <a:r>
                  <a:rPr lang="it-IT"/>
                  <a:t>We modify the weight accordingly to the value of the Loss function </a:t>
                </a:r>
              </a:p>
              <a:p>
                <a:pPr lvl="1"/>
                <a:r>
                  <a:rPr lang="it-IT" sz="1400"/>
                  <a:t>We want to minimize it</a:t>
                </a:r>
              </a:p>
            </p:txBody>
          </p:sp>
        </mc:Choice>
        <mc:Fallback>
          <p:sp>
            <p:nvSpPr>
              <p:cNvPr id="34" name="TextBox 33">
                <a:extLst>
                  <a:ext uri="{FF2B5EF4-FFF2-40B4-BE49-F238E27FC236}">
                    <a16:creationId xmlns:a16="http://schemas.microsoft.com/office/drawing/2014/main" id="{2DF593D0-66F0-4C1E-BFFF-4FEB213B6C92}"/>
                  </a:ext>
                </a:extLst>
              </p:cNvPr>
              <p:cNvSpPr txBox="1">
                <a:spLocks noRot="1" noChangeAspect="1" noMove="1" noResize="1" noEditPoints="1" noAdjustHandles="1" noChangeArrowheads="1" noChangeShapeType="1" noTextEdit="1"/>
              </p:cNvSpPr>
              <p:nvPr/>
            </p:nvSpPr>
            <p:spPr>
              <a:xfrm>
                <a:off x="951782" y="5115819"/>
                <a:ext cx="7939674" cy="1769395"/>
              </a:xfrm>
              <a:prstGeom prst="rect">
                <a:avLst/>
              </a:prstGeom>
              <a:blipFill>
                <a:blip r:embed="rId9"/>
                <a:stretch>
                  <a:fillRect l="-614" t="-1724" b="-7241"/>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74EF18F4-8A26-4C77-9220-325A252EB0B7}"/>
              </a:ext>
            </a:extLst>
          </p:cNvPr>
          <p:cNvPicPr>
            <a:picLocks noChangeAspect="1"/>
          </p:cNvPicPr>
          <p:nvPr/>
        </p:nvPicPr>
        <p:blipFill>
          <a:blip r:embed="rId10"/>
          <a:stretch>
            <a:fillRect/>
          </a:stretch>
        </p:blipFill>
        <p:spPr>
          <a:xfrm>
            <a:off x="9308142" y="3680758"/>
            <a:ext cx="257175" cy="314325"/>
          </a:xfrm>
          <a:prstGeom prst="rect">
            <a:avLst/>
          </a:prstGeom>
        </p:spPr>
      </p:pic>
      <p:sp>
        <p:nvSpPr>
          <p:cNvPr id="37" name="TextBox 36">
            <a:extLst>
              <a:ext uri="{FF2B5EF4-FFF2-40B4-BE49-F238E27FC236}">
                <a16:creationId xmlns:a16="http://schemas.microsoft.com/office/drawing/2014/main" id="{E0D82FA3-7EB4-4C4B-9F0D-83B66C88F68C}"/>
              </a:ext>
            </a:extLst>
          </p:cNvPr>
          <p:cNvSpPr txBox="1"/>
          <p:nvPr/>
        </p:nvSpPr>
        <p:spPr>
          <a:xfrm>
            <a:off x="9565317" y="3684031"/>
            <a:ext cx="2038250" cy="307777"/>
          </a:xfrm>
          <a:prstGeom prst="rect">
            <a:avLst/>
          </a:prstGeom>
          <a:noFill/>
        </p:spPr>
        <p:txBody>
          <a:bodyPr wrap="none" rtlCol="0">
            <a:spAutoFit/>
          </a:bodyPr>
          <a:lstStyle/>
          <a:p>
            <a:r>
              <a:rPr lang="en-US" sz="1400"/>
              <a:t>is the Activation Function</a:t>
            </a:r>
            <a:endParaRPr lang="it-IT" sz="1400"/>
          </a:p>
        </p:txBody>
      </p:sp>
      <p:sp>
        <p:nvSpPr>
          <p:cNvPr id="38" name="TextBox 37">
            <a:extLst>
              <a:ext uri="{FF2B5EF4-FFF2-40B4-BE49-F238E27FC236}">
                <a16:creationId xmlns:a16="http://schemas.microsoft.com/office/drawing/2014/main" id="{CDA4FD90-9865-4E0E-8F19-1D5362184BFC}"/>
              </a:ext>
            </a:extLst>
          </p:cNvPr>
          <p:cNvSpPr txBox="1"/>
          <p:nvPr/>
        </p:nvSpPr>
        <p:spPr>
          <a:xfrm>
            <a:off x="2476236" y="344093"/>
            <a:ext cx="1004699" cy="307777"/>
          </a:xfrm>
          <a:prstGeom prst="rect">
            <a:avLst/>
          </a:prstGeom>
          <a:noFill/>
        </p:spPr>
        <p:txBody>
          <a:bodyPr wrap="none" rtlCol="0">
            <a:spAutoFit/>
          </a:bodyPr>
          <a:lstStyle/>
          <a:p>
            <a:r>
              <a:rPr lang="en-US" sz="1400" u="sng"/>
              <a:t>Input Layer</a:t>
            </a:r>
            <a:endParaRPr lang="it-IT" sz="1400" u="sng"/>
          </a:p>
        </p:txBody>
      </p:sp>
      <p:sp>
        <p:nvSpPr>
          <p:cNvPr id="39" name="TextBox 38">
            <a:extLst>
              <a:ext uri="{FF2B5EF4-FFF2-40B4-BE49-F238E27FC236}">
                <a16:creationId xmlns:a16="http://schemas.microsoft.com/office/drawing/2014/main" id="{EE1BD1C5-D2D5-4254-81FD-31B3C5BF57AD}"/>
              </a:ext>
            </a:extLst>
          </p:cNvPr>
          <p:cNvSpPr txBox="1"/>
          <p:nvPr/>
        </p:nvSpPr>
        <p:spPr>
          <a:xfrm>
            <a:off x="5247368" y="311810"/>
            <a:ext cx="1142557" cy="307777"/>
          </a:xfrm>
          <a:prstGeom prst="rect">
            <a:avLst/>
          </a:prstGeom>
          <a:noFill/>
        </p:spPr>
        <p:txBody>
          <a:bodyPr wrap="none" rtlCol="0">
            <a:spAutoFit/>
          </a:bodyPr>
          <a:lstStyle/>
          <a:p>
            <a:r>
              <a:rPr lang="en-US" sz="1400" u="sng"/>
              <a:t>Hidden Layer</a:t>
            </a:r>
            <a:endParaRPr lang="it-IT" sz="1400" u="sng"/>
          </a:p>
        </p:txBody>
      </p:sp>
      <p:sp>
        <p:nvSpPr>
          <p:cNvPr id="40" name="TextBox 39">
            <a:extLst>
              <a:ext uri="{FF2B5EF4-FFF2-40B4-BE49-F238E27FC236}">
                <a16:creationId xmlns:a16="http://schemas.microsoft.com/office/drawing/2014/main" id="{97558AA5-B139-471B-A6DD-68F58E31257C}"/>
              </a:ext>
            </a:extLst>
          </p:cNvPr>
          <p:cNvSpPr txBox="1"/>
          <p:nvPr/>
        </p:nvSpPr>
        <p:spPr>
          <a:xfrm>
            <a:off x="8017445" y="312695"/>
            <a:ext cx="1139351" cy="307777"/>
          </a:xfrm>
          <a:prstGeom prst="rect">
            <a:avLst/>
          </a:prstGeom>
          <a:noFill/>
        </p:spPr>
        <p:txBody>
          <a:bodyPr wrap="none" rtlCol="0">
            <a:spAutoFit/>
          </a:bodyPr>
          <a:lstStyle/>
          <a:p>
            <a:r>
              <a:rPr lang="en-US" sz="1400" u="sng"/>
              <a:t>Output Layer</a:t>
            </a:r>
            <a:endParaRPr lang="it-IT" sz="1400" u="sng"/>
          </a:p>
        </p:txBody>
      </p:sp>
      <p:sp>
        <p:nvSpPr>
          <p:cNvPr id="30" name="TextBox 29">
            <a:extLst>
              <a:ext uri="{FF2B5EF4-FFF2-40B4-BE49-F238E27FC236}">
                <a16:creationId xmlns:a16="http://schemas.microsoft.com/office/drawing/2014/main" id="{EA13E3D7-F3C1-4476-9EE1-964D0C04B0FE}"/>
              </a:ext>
            </a:extLst>
          </p:cNvPr>
          <p:cNvSpPr txBox="1"/>
          <p:nvPr/>
        </p:nvSpPr>
        <p:spPr>
          <a:xfrm>
            <a:off x="680904" y="4724527"/>
            <a:ext cx="10214573" cy="369332"/>
          </a:xfrm>
          <a:prstGeom prst="rect">
            <a:avLst/>
          </a:prstGeom>
          <a:noFill/>
        </p:spPr>
        <p:txBody>
          <a:bodyPr wrap="square">
            <a:spAutoFit/>
          </a:bodyPr>
          <a:lstStyle/>
          <a:p>
            <a:pPr marL="285750" indent="-285750">
              <a:buFont typeface="Arial" panose="020B0604020202020204" pitchFamily="34" charset="0"/>
              <a:buChar char="•"/>
            </a:pPr>
            <a:r>
              <a:rPr lang="en-US"/>
              <a:t>What if we have </a:t>
            </a:r>
            <a:r>
              <a:rPr lang="en-US" u="sng"/>
              <a:t>multiple samples</a:t>
            </a:r>
            <a:r>
              <a:rPr lang="en-US"/>
              <a:t> which the model wants to learn from?</a:t>
            </a:r>
          </a:p>
        </p:txBody>
      </p:sp>
      <p:sp>
        <p:nvSpPr>
          <p:cNvPr id="31" name="Oval 30">
            <a:extLst>
              <a:ext uri="{FF2B5EF4-FFF2-40B4-BE49-F238E27FC236}">
                <a16:creationId xmlns:a16="http://schemas.microsoft.com/office/drawing/2014/main" id="{175BDDDB-B51B-4BEA-A01A-7DAE2D9C9EE2}"/>
              </a:ext>
            </a:extLst>
          </p:cNvPr>
          <p:cNvSpPr/>
          <p:nvPr/>
        </p:nvSpPr>
        <p:spPr>
          <a:xfrm>
            <a:off x="8253746" y="1063076"/>
            <a:ext cx="669957" cy="65185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TextBox 31">
            <a:extLst>
              <a:ext uri="{FF2B5EF4-FFF2-40B4-BE49-F238E27FC236}">
                <a16:creationId xmlns:a16="http://schemas.microsoft.com/office/drawing/2014/main" id="{62D7A918-6941-4836-8DDF-7DE64C15DAF0}"/>
              </a:ext>
            </a:extLst>
          </p:cNvPr>
          <p:cNvSpPr txBox="1"/>
          <p:nvPr/>
        </p:nvSpPr>
        <p:spPr>
          <a:xfrm>
            <a:off x="8438682" y="1202588"/>
            <a:ext cx="296876" cy="369332"/>
          </a:xfrm>
          <a:prstGeom prst="rect">
            <a:avLst/>
          </a:prstGeom>
          <a:noFill/>
        </p:spPr>
        <p:txBody>
          <a:bodyPr wrap="none" rtlCol="0">
            <a:spAutoFit/>
          </a:bodyPr>
          <a:lstStyle/>
          <a:p>
            <a:r>
              <a:rPr lang="en-US"/>
              <a:t>T</a:t>
            </a:r>
            <a:endParaRPr lang="it-IT"/>
          </a:p>
        </p:txBody>
      </p:sp>
      <p:sp>
        <p:nvSpPr>
          <p:cNvPr id="2" name="TextBox 1">
            <a:extLst>
              <a:ext uri="{FF2B5EF4-FFF2-40B4-BE49-F238E27FC236}">
                <a16:creationId xmlns:a16="http://schemas.microsoft.com/office/drawing/2014/main" id="{A21416D4-C6AE-4E6C-A65C-CE39052DB8AF}"/>
              </a:ext>
            </a:extLst>
          </p:cNvPr>
          <p:cNvSpPr txBox="1"/>
          <p:nvPr/>
        </p:nvSpPr>
        <p:spPr>
          <a:xfrm>
            <a:off x="9193431" y="1759448"/>
            <a:ext cx="1702046" cy="369332"/>
          </a:xfrm>
          <a:prstGeom prst="rect">
            <a:avLst/>
          </a:prstGeom>
          <a:noFill/>
        </p:spPr>
        <p:txBody>
          <a:bodyPr wrap="square" rtlCol="0">
            <a:spAutoFit/>
          </a:bodyPr>
          <a:lstStyle/>
          <a:p>
            <a:r>
              <a:rPr lang="en-US"/>
              <a:t>Error = |Y – T|</a:t>
            </a:r>
            <a:endParaRPr lang="it-IT"/>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7CBCA3A-9FA3-49A9-8573-75673727C19E}"/>
                  </a:ext>
                </a:extLst>
              </p:cNvPr>
              <p:cNvSpPr txBox="1"/>
              <p:nvPr/>
            </p:nvSpPr>
            <p:spPr>
              <a:xfrm>
                <a:off x="9786796" y="4987815"/>
                <a:ext cx="1453422"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𝛿</m:t>
                          </m:r>
                        </m:e>
                        <m:sub>
                          <m:r>
                            <a:rPr lang="en-US" b="0" i="1" dirty="0" smtClean="0">
                              <a:latin typeface="Cambria Math" panose="02040503050406030204" pitchFamily="18" charset="0"/>
                            </a:rPr>
                            <m:t>1</m:t>
                          </m:r>
                        </m:sub>
                      </m:sSub>
                      <m:r>
                        <a:rPr lang="en-US" i="1" dirty="0" smtClean="0">
                          <a:latin typeface="Cambria Math" panose="02040503050406030204" pitchFamily="18" charset="0"/>
                        </a:rPr>
                        <m:t> </m:t>
                      </m:r>
                      <m:r>
                        <a:rPr lang="en-US" b="0"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𝑌</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1</m:t>
                          </m:r>
                        </m:sub>
                      </m:sSub>
                    </m:oMath>
                  </m:oMathPara>
                </a14:m>
                <a:endParaRPr lang="en-US"/>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𝛿</m:t>
                          </m:r>
                        </m:e>
                        <m:sub>
                          <m:r>
                            <a:rPr lang="en-US" b="0" i="1" dirty="0" smtClean="0">
                              <a:latin typeface="Cambria Math" panose="02040503050406030204" pitchFamily="18" charset="0"/>
                            </a:rPr>
                            <m:t>2</m:t>
                          </m:r>
                        </m:sub>
                      </m:sSub>
                      <m:r>
                        <a:rPr lang="en-US" i="1" dirty="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𝑌</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2</m:t>
                          </m:r>
                        </m:sub>
                      </m:sSub>
                    </m:oMath>
                  </m:oMathPara>
                </a14:m>
                <a:endParaRPr lang="en-US"/>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𝛿</m:t>
                          </m:r>
                        </m:e>
                        <m:sub>
                          <m:r>
                            <a:rPr lang="en-US" b="0" i="1" dirty="0" smtClean="0">
                              <a:latin typeface="Cambria Math" panose="02040503050406030204" pitchFamily="18" charset="0"/>
                            </a:rPr>
                            <m:t>𝑖</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𝑖</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𝑇</m:t>
                          </m:r>
                        </m:e>
                        <m:sub>
                          <m:r>
                            <a:rPr lang="en-US" i="1" dirty="0" err="1" smtClean="0">
                              <a:latin typeface="Cambria Math" panose="02040503050406030204" pitchFamily="18" charset="0"/>
                            </a:rPr>
                            <m:t>𝑖</m:t>
                          </m:r>
                        </m:sub>
                      </m:sSub>
                    </m:oMath>
                  </m:oMathPara>
                </a14:m>
                <a:endParaRPr lang="en-US"/>
              </a:p>
              <a:p>
                <a:endParaRPr lang="it-IT"/>
              </a:p>
            </p:txBody>
          </p:sp>
        </mc:Choice>
        <mc:Fallback>
          <p:sp>
            <p:nvSpPr>
              <p:cNvPr id="9" name="TextBox 8">
                <a:extLst>
                  <a:ext uri="{FF2B5EF4-FFF2-40B4-BE49-F238E27FC236}">
                    <a16:creationId xmlns:a16="http://schemas.microsoft.com/office/drawing/2014/main" id="{D7CBCA3A-9FA3-49A9-8573-75673727C19E}"/>
                  </a:ext>
                </a:extLst>
              </p:cNvPr>
              <p:cNvSpPr txBox="1">
                <a:spLocks noRot="1" noChangeAspect="1" noMove="1" noResize="1" noEditPoints="1" noAdjustHandles="1" noChangeArrowheads="1" noChangeShapeType="1" noTextEdit="1"/>
              </p:cNvSpPr>
              <p:nvPr/>
            </p:nvSpPr>
            <p:spPr>
              <a:xfrm>
                <a:off x="9786796" y="4987815"/>
                <a:ext cx="1453422" cy="1477328"/>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8609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511E-301E-47BD-87AC-9CEBE59725DC}"/>
              </a:ext>
            </a:extLst>
          </p:cNvPr>
          <p:cNvSpPr>
            <a:spLocks noGrp="1"/>
          </p:cNvSpPr>
          <p:nvPr>
            <p:ph type="title"/>
          </p:nvPr>
        </p:nvSpPr>
        <p:spPr/>
        <p:txBody>
          <a:bodyPr/>
          <a:lstStyle/>
          <a:p>
            <a:r>
              <a:rPr lang="en-US"/>
              <a:t>Is non-linearity required?</a:t>
            </a:r>
            <a:endParaRPr lang="en-GB"/>
          </a:p>
        </p:txBody>
      </p:sp>
      <p:sp>
        <p:nvSpPr>
          <p:cNvPr id="3" name="Content Placeholder 2">
            <a:extLst>
              <a:ext uri="{FF2B5EF4-FFF2-40B4-BE49-F238E27FC236}">
                <a16:creationId xmlns:a16="http://schemas.microsoft.com/office/drawing/2014/main" id="{4982855F-BA39-42AF-BB19-18A2F4CF6BA9}"/>
              </a:ext>
            </a:extLst>
          </p:cNvPr>
          <p:cNvSpPr>
            <a:spLocks noGrp="1"/>
          </p:cNvSpPr>
          <p:nvPr>
            <p:ph idx="1"/>
          </p:nvPr>
        </p:nvSpPr>
        <p:spPr/>
        <p:txBody>
          <a:bodyPr/>
          <a:lstStyle/>
          <a:p>
            <a:r>
              <a:rPr lang="en-US"/>
              <a:t>The non-linearity is used to stack together the layers</a:t>
            </a:r>
          </a:p>
          <a:p>
            <a:endParaRPr lang="en-US"/>
          </a:p>
          <a:p>
            <a:r>
              <a:rPr lang="en-US"/>
              <a:t>What would happen if we didn’t rely on it?</a:t>
            </a:r>
          </a:p>
          <a:p>
            <a:endParaRPr lang="en-GB"/>
          </a:p>
        </p:txBody>
      </p:sp>
    </p:spTree>
    <p:extLst>
      <p:ext uri="{BB962C8B-B14F-4D97-AF65-F5344CB8AC3E}">
        <p14:creationId xmlns:p14="http://schemas.microsoft.com/office/powerpoint/2010/main" val="40208930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564234-43F2-4720-B437-7269DC8346E6}"/>
                  </a:ext>
                </a:extLst>
              </p:cNvPr>
              <p:cNvSpPr>
                <a:spLocks noGrp="1"/>
              </p:cNvSpPr>
              <p:nvPr>
                <p:ph idx="1"/>
              </p:nvPr>
            </p:nvSpPr>
            <p:spPr>
              <a:xfrm>
                <a:off x="5238547" y="478631"/>
                <a:ext cx="6115253" cy="5900738"/>
              </a:xfrm>
            </p:spPr>
            <p:txBody>
              <a:bodyPr>
                <a:normAutofit lnSpcReduction="10000"/>
              </a:bodyPr>
              <a:lstStyle/>
              <a:p>
                <a:r>
                  <a:rPr lang="en-US"/>
                  <a:t>Linear model (ignoring the biases) between the input and the hidden layer: </a:t>
                </a:r>
              </a:p>
              <a:p>
                <a:endParaRPr lang="en-US" sz="500"/>
              </a:p>
              <a:p>
                <a:pPr marL="0" indent="0">
                  <a:buNone/>
                </a:pPr>
                <a14:m>
                  <m:oMathPara xmlns:m="http://schemas.openxmlformats.org/officeDocument/2006/math">
                    <m:oMathParaPr>
                      <m:jc m:val="centerGroup"/>
                    </m:oMathParaPr>
                    <m:oMath xmlns:m="http://schemas.openxmlformats.org/officeDocument/2006/math">
                      <m:r>
                        <m:rPr>
                          <m:sty m:val="p"/>
                        </m:rPr>
                        <a:rPr lang="en-US" i="0" dirty="0" smtClean="0">
                          <a:latin typeface="Cambria Math" panose="02040503050406030204" pitchFamily="18" charset="0"/>
                        </a:rPr>
                        <m:t>h</m:t>
                      </m:r>
                      <m:r>
                        <a:rPr lang="en-US" i="0" dirty="0" smtClean="0">
                          <a:latin typeface="Cambria Math" panose="02040503050406030204" pitchFamily="18" charset="0"/>
                        </a:rPr>
                        <m:t> = </m:t>
                      </m:r>
                      <m:r>
                        <m:rPr>
                          <m:sty m:val="p"/>
                        </m:rPr>
                        <a:rPr lang="en-US" i="0" dirty="0" smtClean="0">
                          <a:latin typeface="Cambria Math" panose="02040503050406030204" pitchFamily="18" charset="0"/>
                        </a:rPr>
                        <m:t>x</m:t>
                      </m:r>
                      <m:r>
                        <a:rPr lang="en-US" i="0" dirty="0" smtClean="0">
                          <a:latin typeface="Cambria Math" panose="02040503050406030204" pitchFamily="18" charset="0"/>
                        </a:rPr>
                        <m:t> ∗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w</m:t>
                          </m:r>
                        </m:e>
                        <m:sub>
                          <m:r>
                            <a:rPr lang="en-US" i="0" dirty="0" smtClean="0">
                              <a:latin typeface="Cambria Math" panose="02040503050406030204" pitchFamily="18" charset="0"/>
                            </a:rPr>
                            <m:t>1</m:t>
                          </m:r>
                        </m:sub>
                      </m:sSub>
                    </m:oMath>
                  </m:oMathPara>
                </a14:m>
                <a:endParaRPr lang="en-GB"/>
              </a:p>
              <a:p>
                <a:pPr marL="0" indent="0">
                  <a:buNone/>
                </a:pPr>
                <a:endParaRPr lang="en-GB"/>
              </a:p>
              <a:p>
                <a:r>
                  <a:rPr lang="en-GB"/>
                  <a:t>Linear model </a:t>
                </a:r>
                <a:r>
                  <a:rPr lang="en-US"/>
                  <a:t>(ignoring the biases) </a:t>
                </a:r>
                <a:r>
                  <a:rPr lang="en-GB"/>
                  <a:t>between the hidden and output layer:</a:t>
                </a:r>
              </a:p>
              <a:p>
                <a:pPr marL="0" indent="0">
                  <a:buNone/>
                </a:pPr>
                <a:endParaRPr lang="en-GB" sz="500"/>
              </a:p>
              <a:p>
                <a:pPr marL="0" indent="0">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y</m:t>
                      </m:r>
                      <m:r>
                        <a:rPr lang="en-US" i="0" dirty="0" smtClean="0">
                          <a:latin typeface="Cambria Math" panose="02040503050406030204" pitchFamily="18" charset="0"/>
                        </a:rPr>
                        <m:t> =</m:t>
                      </m:r>
                      <m:r>
                        <m:rPr>
                          <m:sty m:val="p"/>
                        </m:rPr>
                        <a:rPr lang="en-US" b="0" i="0" dirty="0" smtClean="0">
                          <a:latin typeface="Cambria Math" panose="02040503050406030204" pitchFamily="18" charset="0"/>
                        </a:rPr>
                        <m:t>h</m:t>
                      </m:r>
                      <m:r>
                        <a:rPr lang="en-US" i="0" dirty="0" smtClean="0">
                          <a:latin typeface="Cambria Math" panose="02040503050406030204" pitchFamily="18" charset="0"/>
                        </a:rPr>
                        <m:t> ∗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w</m:t>
                          </m:r>
                        </m:e>
                        <m:sub>
                          <m:r>
                            <a:rPr lang="en-US" b="0" i="0" dirty="0" smtClean="0">
                              <a:latin typeface="Cambria Math" panose="02040503050406030204" pitchFamily="18" charset="0"/>
                            </a:rPr>
                            <m:t>2</m:t>
                          </m:r>
                        </m:sub>
                      </m:sSub>
                    </m:oMath>
                  </m:oMathPara>
                </a14:m>
                <a:endParaRPr lang="en-GB"/>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oMath>
                  </m:oMathPara>
                </a14:m>
                <a:endParaRPr lang="en-GB"/>
              </a:p>
              <a:p>
                <a:pPr marL="0" indent="0">
                  <a:buNone/>
                </a:pPr>
                <a:endParaRPr lang="en-GB"/>
              </a:p>
              <a:p>
                <a:pPr marL="0" indent="0">
                  <a:buNone/>
                </a:pPr>
                <a:r>
                  <a:rPr lang="en-GB"/>
                  <a:t>Now, because </a:t>
                </a: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𝐰</m:t>
                        </m:r>
                      </m:e>
                      <m:sub>
                        <m:r>
                          <a:rPr lang="en-US" b="1" i="0" smtClean="0">
                            <a:latin typeface="Cambria Math" panose="02040503050406030204" pitchFamily="18" charset="0"/>
                          </a:rPr>
                          <m:t>𝟏</m:t>
                        </m:r>
                      </m:sub>
                    </m:sSub>
                  </m:oMath>
                </a14:m>
                <a:r>
                  <a:rPr lang="en-GB" b="1"/>
                  <a:t> </a:t>
                </a:r>
                <a:r>
                  <a:rPr lang="en-GB"/>
                  <a:t>is </a:t>
                </a:r>
                <a:r>
                  <a:rPr lang="en-GB">
                    <a:solidFill>
                      <a:schemeClr val="accent2"/>
                    </a:solidFill>
                  </a:rPr>
                  <a:t>[8x9] </a:t>
                </a:r>
                <a:r>
                  <a:rPr lang="en-GB"/>
                  <a:t>and </a:t>
                </a: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𝐰</m:t>
                        </m:r>
                      </m:e>
                      <m:sub>
                        <m:r>
                          <a:rPr lang="en-US" b="1" i="0" smtClean="0">
                            <a:latin typeface="Cambria Math" panose="02040503050406030204" pitchFamily="18" charset="0"/>
                          </a:rPr>
                          <m:t>𝟐</m:t>
                        </m:r>
                      </m:sub>
                    </m:sSub>
                  </m:oMath>
                </a14:m>
                <a:r>
                  <a:rPr lang="en-GB" b="1"/>
                  <a:t> </a:t>
                </a:r>
                <a:r>
                  <a:rPr lang="en-GB"/>
                  <a:t>is </a:t>
                </a:r>
                <a:r>
                  <a:rPr lang="en-GB">
                    <a:solidFill>
                      <a:schemeClr val="accent2"/>
                    </a:solidFill>
                  </a:rPr>
                  <a:t>[9x4]</a:t>
                </a:r>
                <a:r>
                  <a:rPr lang="en-GB"/>
                  <a:t>, we can combine them in </a:t>
                </a:r>
                <a14:m>
                  <m:oMath xmlns:m="http://schemas.openxmlformats.org/officeDocument/2006/math">
                    <m:r>
                      <a:rPr lang="en-US" b="1" i="0" smtClean="0">
                        <a:latin typeface="Cambria Math" panose="02040503050406030204" pitchFamily="18" charset="0"/>
                      </a:rPr>
                      <m:t>𝐰</m:t>
                    </m:r>
                    <m:r>
                      <a:rPr lang="en-US" b="1" i="0" smtClean="0">
                        <a:latin typeface="Cambria Math" panose="02040503050406030204" pitchFamily="18" charset="0"/>
                      </a:rPr>
                      <m:t>′</m:t>
                    </m:r>
                  </m:oMath>
                </a14:m>
                <a:r>
                  <a:rPr lang="en-GB" b="1"/>
                  <a:t> </a:t>
                </a:r>
                <a:r>
                  <a:rPr lang="en-GB"/>
                  <a:t>that becomes </a:t>
                </a:r>
                <a:r>
                  <a:rPr lang="en-GB">
                    <a:solidFill>
                      <a:srgbClr val="7030A0"/>
                    </a:solidFill>
                  </a:rPr>
                  <a:t>[8x4]</a:t>
                </a:r>
              </a:p>
            </p:txBody>
          </p:sp>
        </mc:Choice>
        <mc:Fallback>
          <p:sp>
            <p:nvSpPr>
              <p:cNvPr id="3" name="Content Placeholder 2">
                <a:extLst>
                  <a:ext uri="{FF2B5EF4-FFF2-40B4-BE49-F238E27FC236}">
                    <a16:creationId xmlns:a16="http://schemas.microsoft.com/office/drawing/2014/main" id="{A9564234-43F2-4720-B437-7269DC8346E6}"/>
                  </a:ext>
                </a:extLst>
              </p:cNvPr>
              <p:cNvSpPr>
                <a:spLocks noGrp="1" noRot="1" noChangeAspect="1" noMove="1" noResize="1" noEditPoints="1" noAdjustHandles="1" noChangeArrowheads="1" noChangeShapeType="1" noTextEdit="1"/>
              </p:cNvSpPr>
              <p:nvPr>
                <p:ph idx="1"/>
              </p:nvPr>
            </p:nvSpPr>
            <p:spPr>
              <a:xfrm>
                <a:off x="5238547" y="478631"/>
                <a:ext cx="6115253" cy="5900738"/>
              </a:xfrm>
              <a:blipFill>
                <a:blip r:embed="rId3"/>
                <a:stretch>
                  <a:fillRect l="-1992" t="-237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C5DB2CF-0637-4660-B842-98D6B9537605}"/>
              </a:ext>
            </a:extLst>
          </p:cNvPr>
          <p:cNvPicPr>
            <a:picLocks noChangeAspect="1"/>
          </p:cNvPicPr>
          <p:nvPr/>
        </p:nvPicPr>
        <p:blipFill>
          <a:blip r:embed="rId4"/>
          <a:stretch>
            <a:fillRect/>
          </a:stretch>
        </p:blipFill>
        <p:spPr>
          <a:xfrm>
            <a:off x="533197" y="0"/>
            <a:ext cx="4705350" cy="6581775"/>
          </a:xfrm>
          <a:prstGeom prst="rect">
            <a:avLst/>
          </a:prstGeom>
        </p:spPr>
      </p:pic>
    </p:spTree>
    <p:extLst>
      <p:ext uri="{BB962C8B-B14F-4D97-AF65-F5344CB8AC3E}">
        <p14:creationId xmlns:p14="http://schemas.microsoft.com/office/powerpoint/2010/main" val="1917206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564234-43F2-4720-B437-7269DC8346E6}"/>
                  </a:ext>
                </a:extLst>
              </p:cNvPr>
              <p:cNvSpPr>
                <a:spLocks noGrp="1"/>
              </p:cNvSpPr>
              <p:nvPr>
                <p:ph idx="1"/>
              </p:nvPr>
            </p:nvSpPr>
            <p:spPr>
              <a:xfrm>
                <a:off x="5238547" y="478631"/>
                <a:ext cx="6115253" cy="5900738"/>
              </a:xfrm>
            </p:spPr>
            <p:txBody>
              <a:bodyPr>
                <a:normAutofit lnSpcReduction="10000"/>
              </a:bodyPr>
              <a:lstStyle/>
              <a:p>
                <a:r>
                  <a:rPr lang="en-US"/>
                  <a:t>Linear model (ignoring the biases) between the input and the hidden layer: </a:t>
                </a:r>
              </a:p>
              <a:p>
                <a:endParaRPr lang="en-US" sz="500"/>
              </a:p>
              <a:p>
                <a:pPr marL="0" indent="0">
                  <a:buNone/>
                </a:pPr>
                <a14:m>
                  <m:oMathPara xmlns:m="http://schemas.openxmlformats.org/officeDocument/2006/math">
                    <m:oMathParaPr>
                      <m:jc m:val="centerGroup"/>
                    </m:oMathParaPr>
                    <m:oMath xmlns:m="http://schemas.openxmlformats.org/officeDocument/2006/math">
                      <m:r>
                        <m:rPr>
                          <m:sty m:val="p"/>
                        </m:rPr>
                        <a:rPr lang="en-US" i="0" dirty="0" smtClean="0">
                          <a:latin typeface="Cambria Math" panose="02040503050406030204" pitchFamily="18" charset="0"/>
                        </a:rPr>
                        <m:t>h</m:t>
                      </m:r>
                      <m:r>
                        <a:rPr lang="en-US" i="0" dirty="0" smtClean="0">
                          <a:latin typeface="Cambria Math" panose="02040503050406030204" pitchFamily="18" charset="0"/>
                        </a:rPr>
                        <m:t> = </m:t>
                      </m:r>
                      <m:r>
                        <m:rPr>
                          <m:sty m:val="p"/>
                        </m:rPr>
                        <a:rPr lang="en-US" i="0" dirty="0" smtClean="0">
                          <a:latin typeface="Cambria Math" panose="02040503050406030204" pitchFamily="18" charset="0"/>
                        </a:rPr>
                        <m:t>x</m:t>
                      </m:r>
                      <m:r>
                        <a:rPr lang="en-US" i="0" dirty="0" smtClean="0">
                          <a:latin typeface="Cambria Math" panose="02040503050406030204" pitchFamily="18" charset="0"/>
                        </a:rPr>
                        <m:t> ∗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w</m:t>
                          </m:r>
                        </m:e>
                        <m:sub>
                          <m:r>
                            <a:rPr lang="en-US" i="0" dirty="0" smtClean="0">
                              <a:latin typeface="Cambria Math" panose="02040503050406030204" pitchFamily="18" charset="0"/>
                            </a:rPr>
                            <m:t>1</m:t>
                          </m:r>
                        </m:sub>
                      </m:sSub>
                    </m:oMath>
                  </m:oMathPara>
                </a14:m>
                <a:endParaRPr lang="en-GB"/>
              </a:p>
              <a:p>
                <a:pPr marL="0" indent="0">
                  <a:buNone/>
                </a:pPr>
                <a:endParaRPr lang="en-GB"/>
              </a:p>
              <a:p>
                <a:r>
                  <a:rPr lang="en-GB"/>
                  <a:t>Linear model </a:t>
                </a:r>
                <a:r>
                  <a:rPr lang="en-US"/>
                  <a:t>(ignoring the biases) </a:t>
                </a:r>
                <a:r>
                  <a:rPr lang="en-GB"/>
                  <a:t>between the hidden and output layer:</a:t>
                </a:r>
              </a:p>
              <a:p>
                <a:pPr marL="0" indent="0">
                  <a:buNone/>
                </a:pPr>
                <a:endParaRPr lang="en-GB" sz="500"/>
              </a:p>
              <a:p>
                <a:pPr marL="0" indent="0">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y</m:t>
                      </m:r>
                      <m:r>
                        <a:rPr lang="en-US" i="0" dirty="0" smtClean="0">
                          <a:latin typeface="Cambria Math" panose="02040503050406030204" pitchFamily="18" charset="0"/>
                        </a:rPr>
                        <m:t> =</m:t>
                      </m:r>
                      <m:r>
                        <m:rPr>
                          <m:sty m:val="p"/>
                        </m:rPr>
                        <a:rPr lang="en-US" b="0" i="0" dirty="0" smtClean="0">
                          <a:latin typeface="Cambria Math" panose="02040503050406030204" pitchFamily="18" charset="0"/>
                        </a:rPr>
                        <m:t>h</m:t>
                      </m:r>
                      <m:r>
                        <a:rPr lang="en-US" i="0" dirty="0" smtClean="0">
                          <a:latin typeface="Cambria Math" panose="02040503050406030204" pitchFamily="18" charset="0"/>
                        </a:rPr>
                        <m:t> ∗ </m:t>
                      </m:r>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w</m:t>
                          </m:r>
                        </m:e>
                        <m:sub>
                          <m:r>
                            <a:rPr lang="en-US" b="0" i="0" dirty="0" smtClean="0">
                              <a:latin typeface="Cambria Math" panose="02040503050406030204" pitchFamily="18" charset="0"/>
                            </a:rPr>
                            <m:t>2</m:t>
                          </m:r>
                        </m:sub>
                      </m:sSub>
                    </m:oMath>
                  </m:oMathPara>
                </a14:m>
                <a:endParaRPr lang="en-GB"/>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y</m:t>
                      </m:r>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oMath>
                  </m:oMathPara>
                </a14:m>
                <a:endParaRPr lang="en-GB"/>
              </a:p>
              <a:p>
                <a:pPr marL="0" indent="0">
                  <a:buNone/>
                </a:pPr>
                <a:endParaRPr lang="en-GB"/>
              </a:p>
              <a:p>
                <a:pPr marL="0" indent="0">
                  <a:buNone/>
                </a:pPr>
                <a:endParaRPr lang="en-GB"/>
              </a:p>
              <a:p>
                <a:pPr marL="0" indent="0">
                  <a:buNone/>
                </a:pPr>
                <a:endParaRPr lang="en-GB"/>
              </a:p>
              <a:p>
                <a:pPr marL="0" indent="0">
                  <a:buNone/>
                </a:pPr>
                <a:r>
                  <a:rPr lang="en-GB">
                    <a:solidFill>
                      <a:schemeClr val="bg1"/>
                    </a:solidFill>
                  </a:rPr>
                  <a:t>F</a:t>
                </a:r>
              </a:p>
              <a:p>
                <a:pPr marL="0" indent="0">
                  <a:buNone/>
                </a:pPr>
                <a:endParaRPr lang="en-GB">
                  <a:solidFill>
                    <a:schemeClr val="bg1"/>
                  </a:solidFill>
                </a:endParaRPr>
              </a:p>
            </p:txBody>
          </p:sp>
        </mc:Choice>
        <mc:Fallback>
          <p:sp>
            <p:nvSpPr>
              <p:cNvPr id="3" name="Content Placeholder 2">
                <a:extLst>
                  <a:ext uri="{FF2B5EF4-FFF2-40B4-BE49-F238E27FC236}">
                    <a16:creationId xmlns:a16="http://schemas.microsoft.com/office/drawing/2014/main" id="{A9564234-43F2-4720-B437-7269DC8346E6}"/>
                  </a:ext>
                </a:extLst>
              </p:cNvPr>
              <p:cNvSpPr>
                <a:spLocks noGrp="1" noRot="1" noChangeAspect="1" noMove="1" noResize="1" noEditPoints="1" noAdjustHandles="1" noChangeArrowheads="1" noChangeShapeType="1" noTextEdit="1"/>
              </p:cNvSpPr>
              <p:nvPr>
                <p:ph idx="1"/>
              </p:nvPr>
            </p:nvSpPr>
            <p:spPr>
              <a:xfrm>
                <a:off x="5238547" y="478631"/>
                <a:ext cx="6115253" cy="5900738"/>
              </a:xfrm>
              <a:blipFill>
                <a:blip r:embed="rId3"/>
                <a:stretch>
                  <a:fillRect l="-1992" t="-2378" b="-144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C5DB2CF-0637-4660-B842-98D6B9537605}"/>
              </a:ext>
            </a:extLst>
          </p:cNvPr>
          <p:cNvPicPr>
            <a:picLocks noChangeAspect="1"/>
          </p:cNvPicPr>
          <p:nvPr/>
        </p:nvPicPr>
        <p:blipFill>
          <a:blip r:embed="rId4"/>
          <a:stretch>
            <a:fillRect/>
          </a:stretch>
        </p:blipFill>
        <p:spPr>
          <a:xfrm>
            <a:off x="533197" y="0"/>
            <a:ext cx="4705350" cy="6581775"/>
          </a:xfrm>
          <a:prstGeom prst="rect">
            <a:avLst/>
          </a:prstGeom>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AAC7A61-7E5A-43A0-A1D1-687B13C4FB2A}"/>
                  </a:ext>
                </a:extLst>
              </p:cNvPr>
              <p:cNvSpPr/>
              <p:nvPr/>
            </p:nvSpPr>
            <p:spPr>
              <a:xfrm>
                <a:off x="7400735" y="4394405"/>
                <a:ext cx="17908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y</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x</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w</m:t>
                      </m:r>
                      <m:r>
                        <a:rPr lang="en-US" sz="2800" b="0" i="0" smtClean="0">
                          <a:latin typeface="Cambria Math" panose="02040503050406030204" pitchFamily="18" charset="0"/>
                        </a:rPr>
                        <m:t>′</m:t>
                      </m:r>
                    </m:oMath>
                  </m:oMathPara>
                </a14:m>
                <a:endParaRPr lang="en-GB" sz="2800"/>
              </a:p>
            </p:txBody>
          </p:sp>
        </mc:Choice>
        <mc:Fallback>
          <p:sp>
            <p:nvSpPr>
              <p:cNvPr id="2" name="Rectangle 1">
                <a:extLst>
                  <a:ext uri="{FF2B5EF4-FFF2-40B4-BE49-F238E27FC236}">
                    <a16:creationId xmlns:a16="http://schemas.microsoft.com/office/drawing/2014/main" id="{DAAC7A61-7E5A-43A0-A1D1-687B13C4FB2A}"/>
                  </a:ext>
                </a:extLst>
              </p:cNvPr>
              <p:cNvSpPr>
                <a:spLocks noRot="1" noChangeAspect="1" noMove="1" noResize="1" noEditPoints="1" noAdjustHandles="1" noChangeArrowheads="1" noChangeShapeType="1" noTextEdit="1"/>
              </p:cNvSpPr>
              <p:nvPr/>
            </p:nvSpPr>
            <p:spPr>
              <a:xfrm>
                <a:off x="7400735" y="4394405"/>
                <a:ext cx="1790875"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0644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265</Slides>
  <Notes>113</Notes>
  <HiddenSlides>0</HiddenSlides>
  <ScaleCrop>false</ScaleCrop>
  <HeadingPairs>
    <vt:vector size="4" baseType="variant">
      <vt:variant>
        <vt:lpstr>Theme</vt:lpstr>
      </vt:variant>
      <vt:variant>
        <vt:i4>1</vt:i4>
      </vt:variant>
      <vt:variant>
        <vt:lpstr>Slide Titles</vt:lpstr>
      </vt:variant>
      <vt:variant>
        <vt:i4>265</vt:i4>
      </vt:variant>
    </vt:vector>
  </HeadingPairs>
  <TitlesOfParts>
    <vt:vector size="266" baseType="lpstr">
      <vt:lpstr>Office Theme</vt:lpstr>
      <vt:lpstr>CS 271</vt:lpstr>
      <vt:lpstr>Artificial Neural Networks</vt:lpstr>
      <vt:lpstr>PowerPoint Presentation</vt:lpstr>
      <vt:lpstr>What is Machine Learning?</vt:lpstr>
      <vt:lpstr>What can we do with Machine Learning?</vt:lpstr>
      <vt:lpstr>What can we do with Machine Learning?</vt:lpstr>
      <vt:lpstr>What can we do with Machine Learning?</vt:lpstr>
      <vt:lpstr>Machine learning – Some terminology</vt:lpstr>
      <vt:lpstr>Training</vt:lpstr>
      <vt:lpstr>Training</vt:lpstr>
      <vt:lpstr>Training</vt:lpstr>
      <vt:lpstr>Types of ML</vt:lpstr>
      <vt:lpstr>Types of ML</vt:lpstr>
      <vt:lpstr>Types of ML</vt:lpstr>
      <vt:lpstr>The Linear Model</vt:lpstr>
      <vt:lpstr>The Linear Model</vt:lpstr>
      <vt:lpstr>The Linear Model</vt:lpstr>
      <vt:lpstr>The Linear Model</vt:lpstr>
      <vt:lpstr>The Linear Model</vt:lpstr>
      <vt:lpstr>The Linear Model</vt:lpstr>
      <vt:lpstr>The Linear Model</vt:lpstr>
      <vt:lpstr>The Linear Model</vt:lpstr>
      <vt:lpstr>The Linear Model</vt:lpstr>
      <vt:lpstr>The Linear Model</vt:lpstr>
      <vt:lpstr>The Linear Model</vt:lpstr>
      <vt:lpstr>The Linear Model</vt:lpstr>
      <vt:lpstr>Multiple Inputs and Multiple Outputs</vt:lpstr>
      <vt:lpstr>Multiple Inputs and Multiple Outputs</vt:lpstr>
      <vt:lpstr>Linear Classifier (classification)</vt:lpstr>
      <vt:lpstr>Objective Function</vt:lpstr>
      <vt:lpstr>Objective Function</vt:lpstr>
      <vt:lpstr>Objective Function</vt:lpstr>
      <vt:lpstr>Loss functions</vt:lpstr>
      <vt:lpstr>PowerPoint Presentation</vt:lpstr>
      <vt:lpstr>L2-norm Loss</vt:lpstr>
      <vt:lpstr>L2-norm Loss</vt:lpstr>
      <vt:lpstr>Cross-entropy Loss</vt:lpstr>
      <vt:lpstr>Cross-entropy Loss</vt:lpstr>
      <vt:lpstr>Cross-entropy Loss</vt:lpstr>
      <vt:lpstr>Cross-entropy Loss</vt:lpstr>
      <vt:lpstr>More Loss functions</vt:lpstr>
      <vt:lpstr>More Loss functions</vt:lpstr>
      <vt:lpstr>Optimization Algorithm </vt:lpstr>
      <vt:lpstr>Optimization</vt:lpstr>
      <vt:lpstr>Optimization</vt:lpstr>
      <vt:lpstr>Optimization</vt:lpstr>
      <vt:lpstr>Optimization</vt:lpstr>
      <vt:lpstr>Optimization</vt:lpstr>
      <vt:lpstr>Optimization</vt:lpstr>
      <vt:lpstr>Optimization</vt:lpstr>
      <vt:lpstr>Optimization</vt:lpstr>
      <vt:lpstr>Gradient</vt:lpstr>
      <vt:lpstr>Gradient</vt:lpstr>
      <vt:lpstr>Gradient</vt:lpstr>
      <vt:lpstr>Example continued</vt:lpstr>
      <vt:lpstr>Optimization</vt:lpstr>
      <vt:lpstr>Gradient Descent</vt:lpstr>
      <vt:lpstr>PowerPoint Presentation</vt:lpstr>
      <vt:lpstr>Gradient Descent</vt:lpstr>
      <vt:lpstr>PowerPoint Presentation</vt:lpstr>
      <vt:lpstr>PowerPoint Presentation</vt:lpstr>
      <vt:lpstr>PowerPoint Presentation</vt:lpstr>
      <vt:lpstr>PowerPoint Presentation</vt:lpstr>
      <vt:lpstr>Oscillation</vt:lpstr>
      <vt:lpstr>Which η should we choose? </vt:lpstr>
      <vt:lpstr>How do I know when to stop?</vt:lpstr>
      <vt:lpstr>Gradient Descent - Limitations</vt:lpstr>
      <vt:lpstr>N-dimensional Gradient Descent</vt:lpstr>
      <vt:lpstr>Up to now, we have:</vt:lpstr>
      <vt:lpstr>N-dimensional Gradient Descent</vt:lpstr>
      <vt:lpstr>N-dimensional Gradient Descent</vt:lpstr>
      <vt:lpstr>Optimization</vt:lpstr>
      <vt:lpstr>PowerPoint Presentation</vt:lpstr>
      <vt:lpstr>Optimization</vt:lpstr>
      <vt:lpstr>Finally, we have:</vt:lpstr>
      <vt:lpstr>Deep Learning</vt:lpstr>
      <vt:lpstr>PowerPoint Presentation</vt:lpstr>
      <vt:lpstr>PowerPoint Presentation</vt:lpstr>
      <vt:lpstr>PowerPoint Presentation</vt:lpstr>
      <vt:lpstr>Real vs Artificial Neural Networks (ANNs)</vt:lpstr>
      <vt:lpstr>Real vs Artificial Neural Networks (ANNs)</vt:lpstr>
      <vt:lpstr>Bayesian Decision Theory</vt:lpstr>
      <vt:lpstr>PowerPoint Presentation</vt:lpstr>
      <vt:lpstr>PowerPoint Presentation</vt:lpstr>
      <vt:lpstr>PowerPoint Presentation</vt:lpstr>
      <vt:lpstr>The Sigmoid Function</vt:lpstr>
      <vt:lpstr>PowerPoint Presentation</vt:lpstr>
      <vt:lpstr>Hyperparameters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non-linearity required?</vt:lpstr>
      <vt:lpstr>PowerPoint Presentation</vt:lpstr>
      <vt:lpstr>PowerPoint Presentation</vt:lpstr>
      <vt:lpstr>PowerPoint Presentation</vt:lpstr>
      <vt:lpstr>PowerPoint Presentation</vt:lpstr>
      <vt:lpstr>Activation Functions</vt:lpstr>
      <vt:lpstr>Activation Functions</vt:lpstr>
      <vt:lpstr>Activation Functions</vt:lpstr>
      <vt:lpstr>Sigmoid</vt:lpstr>
      <vt:lpstr>Hyperbolic Tangent (TanH)</vt:lpstr>
      <vt:lpstr>Rectified Linear Unit (ReLU)</vt:lpstr>
      <vt:lpstr>Leaky ReLU</vt:lpstr>
      <vt:lpstr>Exponential Linear Units (ELU)</vt:lpstr>
      <vt:lpstr>PowerPoint Presentation</vt:lpstr>
      <vt:lpstr>PowerPoint Presentation</vt:lpstr>
      <vt:lpstr>Softmax</vt:lpstr>
      <vt:lpstr>PowerPoint Presentation</vt:lpstr>
      <vt:lpstr>Softmax</vt:lpstr>
      <vt:lpstr>PowerPoint Presentation</vt:lpstr>
      <vt:lpstr>Backpropagation</vt:lpstr>
      <vt:lpstr>Backpropagation</vt:lpstr>
      <vt:lpstr>Backpropagation</vt:lpstr>
      <vt:lpstr>PowerPoint Presentation</vt:lpstr>
      <vt:lpstr>Backpropagation</vt:lpstr>
      <vt:lpstr>PowerPoint Presentation</vt:lpstr>
      <vt:lpstr>PowerPoint Presentation</vt:lpstr>
      <vt:lpstr>PowerPoint Presentation</vt:lpstr>
      <vt:lpstr>PowerPoint Presentation</vt:lpstr>
      <vt:lpstr>Overfitting and underfitting</vt:lpstr>
      <vt:lpstr>Overfitting and underfitting</vt:lpstr>
      <vt:lpstr>PowerPoint Presentation</vt:lpstr>
      <vt:lpstr>PowerPoint Presentation</vt:lpstr>
      <vt:lpstr>PowerPoint Presentation</vt:lpstr>
      <vt:lpstr>Overfitting and underfitting</vt:lpstr>
      <vt:lpstr>PowerPoint Presentation</vt:lpstr>
      <vt:lpstr>PowerPoint Presentation</vt:lpstr>
      <vt:lpstr>PowerPoint Presentation</vt:lpstr>
      <vt:lpstr>PowerPoint Presentation</vt:lpstr>
      <vt:lpstr>PowerPoint Presentation</vt:lpstr>
      <vt:lpstr>Overfitting and underfitting</vt:lpstr>
      <vt:lpstr>Bias variance tradeoff </vt:lpstr>
      <vt:lpstr>Bias variance tradeoff </vt:lpstr>
      <vt:lpstr>The relationship between training and generalization error</vt:lpstr>
      <vt:lpstr>The relationship between training and generalization error</vt:lpstr>
      <vt:lpstr>Regularization</vt:lpstr>
      <vt:lpstr>Training, Validation and Test</vt:lpstr>
      <vt:lpstr>Training, Validation and Test</vt:lpstr>
      <vt:lpstr>Training, Validation and Test</vt:lpstr>
      <vt:lpstr>Training, Validation and Test</vt:lpstr>
      <vt:lpstr>PowerPoint Presentation</vt:lpstr>
      <vt:lpstr>PowerPoint Presentation</vt:lpstr>
      <vt:lpstr>Training, Validation and Test</vt:lpstr>
      <vt:lpstr>Early Stopping and Initialization</vt:lpstr>
      <vt:lpstr>Early Stopping</vt:lpstr>
      <vt:lpstr>Early Stopping</vt:lpstr>
      <vt:lpstr>Early Stopping</vt:lpstr>
      <vt:lpstr>Initialization</vt:lpstr>
      <vt:lpstr>Initialization</vt:lpstr>
      <vt:lpstr>Initialization</vt:lpstr>
      <vt:lpstr>Initialization</vt:lpstr>
      <vt:lpstr>PowerPoint Presentation</vt:lpstr>
      <vt:lpstr>PowerPoint Presentation</vt:lpstr>
      <vt:lpstr>PowerPoint Presentation</vt:lpstr>
      <vt:lpstr>PowerPoint Presentation</vt:lpstr>
      <vt:lpstr>PowerPoint Presentation</vt:lpstr>
      <vt:lpstr>PowerPoint Presentation</vt:lpstr>
      <vt:lpstr>Initialization</vt:lpstr>
      <vt:lpstr>PowerPoint Presentation</vt:lpstr>
      <vt:lpstr>PowerPoint Presentation</vt:lpstr>
      <vt:lpstr>Initialization</vt:lpstr>
      <vt:lpstr>Initialization</vt:lpstr>
      <vt:lpstr>Xavier initialization </vt:lpstr>
      <vt:lpstr>Xavier Glorot initialization </vt:lpstr>
      <vt:lpstr>PowerPoint Presentation</vt:lpstr>
      <vt:lpstr>PowerPoint Presentation</vt:lpstr>
      <vt:lpstr>Optimization</vt:lpstr>
      <vt:lpstr>Stochastic Gradient Descent</vt:lpstr>
      <vt:lpstr>Stochastic Gradient Descent</vt:lpstr>
      <vt:lpstr>Mini-batch Gradient Descent</vt:lpstr>
      <vt:lpstr>PowerPoint Presentation</vt:lpstr>
      <vt:lpstr>PowerPoint Presentation</vt:lpstr>
      <vt:lpstr>PowerPoint Presentation</vt:lpstr>
      <vt:lpstr>Mini-batch Gradient Descent</vt:lpstr>
      <vt:lpstr>Local minimum and momentum</vt:lpstr>
      <vt:lpstr>PowerPoint Presentation</vt:lpstr>
      <vt:lpstr>Local minimum and momentum</vt:lpstr>
      <vt:lpstr>Local minimum and momentum</vt:lpstr>
      <vt:lpstr>Local minimum and momentum</vt:lpstr>
      <vt:lpstr>Local minimum and momentum</vt:lpstr>
      <vt:lpstr>Nesterov momentum</vt:lpstr>
      <vt:lpstr>Nesterov momentum</vt:lpstr>
      <vt:lpstr>Playing around with the Learning rate</vt:lpstr>
      <vt:lpstr>Playing around with the Learning rate</vt:lpstr>
      <vt:lpstr>Playing around with the Learning rate</vt:lpstr>
      <vt:lpstr>Playing around with the Learning rate</vt:lpstr>
      <vt:lpstr>Playing around with the Learning rate</vt:lpstr>
      <vt:lpstr>Playing around with the Learning rate</vt:lpstr>
      <vt:lpstr>Naïve Step Decay</vt:lpstr>
      <vt:lpstr>Example of Exponential Decay</vt:lpstr>
      <vt:lpstr>Playing around with the Learning rate</vt:lpstr>
      <vt:lpstr>PowerPoint Presentation</vt:lpstr>
      <vt:lpstr>Hyperparameters</vt:lpstr>
      <vt:lpstr>Adaptive Learning rate schedule</vt:lpstr>
      <vt:lpstr>AdaGrad</vt:lpstr>
      <vt:lpstr>AdaGrad</vt:lpstr>
      <vt:lpstr>AdaGrad</vt:lpstr>
      <vt:lpstr>AdaGrad</vt:lpstr>
      <vt:lpstr>AdaGrad</vt:lpstr>
      <vt:lpstr>AdaGrad</vt:lpstr>
      <vt:lpstr>RMSProp</vt:lpstr>
      <vt:lpstr>RMSProp</vt:lpstr>
      <vt:lpstr>PowerPoint Presentation</vt:lpstr>
      <vt:lpstr>PowerPoint Presentation</vt:lpstr>
      <vt:lpstr>ADAM</vt:lpstr>
      <vt:lpstr>ADAM</vt:lpstr>
      <vt:lpstr>Last word on Adaptive Learning Rate</vt:lpstr>
      <vt:lpstr>Recap</vt:lpstr>
      <vt:lpstr>Preprocessing</vt:lpstr>
      <vt:lpstr>Preprocessing</vt:lpstr>
      <vt:lpstr>Feature Scaling</vt:lpstr>
      <vt:lpstr>Feature Scaling</vt:lpstr>
      <vt:lpstr>Feature Scaling</vt:lpstr>
      <vt:lpstr>Principal Components Analysis</vt:lpstr>
      <vt:lpstr>“Hello World”</vt:lpstr>
      <vt:lpstr>MNIST</vt:lpstr>
      <vt:lpstr>MNIST</vt:lpstr>
      <vt:lpstr>MNIST</vt:lpstr>
      <vt:lpstr>MNIST</vt:lpstr>
      <vt:lpstr>PowerPoint Presentation</vt:lpstr>
      <vt:lpstr>PowerPoint Presentation</vt:lpstr>
      <vt:lpstr>What to do:</vt:lpstr>
      <vt:lpstr>Loading and preprocessing of the data</vt:lpstr>
      <vt:lpstr>Loading and preprocessing of the data</vt:lpstr>
      <vt:lpstr>Loading and preprocessing of the data</vt:lpstr>
      <vt:lpstr>Training, Validation, and Testing set</vt:lpstr>
      <vt:lpstr>Training, Validation, and Testing set</vt:lpstr>
      <vt:lpstr>Training, Validation, and Testing set</vt:lpstr>
      <vt:lpstr>Training, Validation, and Testing set</vt:lpstr>
      <vt:lpstr>Training, Validation, and Testing set</vt:lpstr>
      <vt:lpstr>Training, Validation, and Testing set</vt:lpstr>
      <vt:lpstr>PowerPoint Presentation</vt:lpstr>
      <vt:lpstr>Shuffling the data</vt:lpstr>
      <vt:lpstr>Shuffling the data</vt:lpstr>
      <vt:lpstr>Shuffling the data</vt:lpstr>
      <vt:lpstr>Shuffling the data</vt:lpstr>
      <vt:lpstr>Shuffling the data</vt:lpstr>
      <vt:lpstr>Shuffling the data</vt:lpstr>
      <vt:lpstr>Shuffling the data</vt:lpstr>
      <vt:lpstr>PowerPoint Presentation</vt:lpstr>
      <vt:lpstr>The Model</vt:lpstr>
      <vt:lpstr>The Model</vt:lpstr>
      <vt:lpstr>The Model</vt:lpstr>
      <vt:lpstr>The Model</vt:lpstr>
      <vt:lpstr>The Model</vt:lpstr>
      <vt:lpstr>The Model</vt:lpstr>
      <vt:lpstr>The Model</vt:lpstr>
      <vt:lpstr>Optimization Algorithm</vt:lpstr>
      <vt:lpstr>Optimization Algorithm</vt:lpstr>
      <vt:lpstr>Optimization Algorithm</vt:lpstr>
      <vt:lpstr>Optimization Algorithm</vt:lpstr>
      <vt:lpstr>Training</vt:lpstr>
      <vt:lpstr>PowerPoint Presentation</vt:lpstr>
      <vt:lpstr>Training</vt:lpstr>
      <vt:lpstr>PowerPoint Presentation</vt:lpstr>
      <vt:lpstr>PowerPoint Presentation</vt:lpstr>
      <vt:lpstr>PowerPoint Presentation</vt:lpstr>
      <vt:lpstr>Testing</vt:lpstr>
      <vt:lpstr>Testing</vt:lpstr>
      <vt:lpstr>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Fabio Di Troia</dc:creator>
  <cp:revision>1</cp:revision>
  <dcterms:created xsi:type="dcterms:W3CDTF">2020-02-14T16:19:53Z</dcterms:created>
  <dcterms:modified xsi:type="dcterms:W3CDTF">2024-09-17T18:14:23Z</dcterms:modified>
</cp:coreProperties>
</file>